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5"/>
    <p:restoredTop sz="94727"/>
  </p:normalViewPr>
  <p:slideViewPr>
    <p:cSldViewPr snapToGrid="0" snapToObjects="1">
      <p:cViewPr varScale="1">
        <p:scale>
          <a:sx n="116" d="100"/>
          <a:sy n="116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0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93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8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4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98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1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78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6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3AF9E-719A-024A-BE8F-98CB4E2CC507}" type="datetimeFigureOut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06/11/2018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871D9-A53F-964D-9AC5-4BD72ECEFE8E}" type="slidenum">
              <a:rPr lang="es-ES" smtClean="0">
                <a:solidFill>
                  <a:prstClr val="white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998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6">
            <a:extLst>
              <a:ext uri="{FF2B5EF4-FFF2-40B4-BE49-F238E27FC236}">
                <a16:creationId xmlns:a16="http://schemas.microsoft.com/office/drawing/2014/main" xmlns="" id="{67C87D2D-AFFB-754F-8EF0-B5E54C7894D4}"/>
              </a:ext>
            </a:extLst>
          </p:cNvPr>
          <p:cNvSpPr/>
          <p:nvPr/>
        </p:nvSpPr>
        <p:spPr>
          <a:xfrm>
            <a:off x="1193912" y="2626796"/>
            <a:ext cx="9944100" cy="2000250"/>
          </a:xfrm>
          <a:custGeom>
            <a:avLst/>
            <a:gdLst/>
            <a:ahLst/>
            <a:cxnLst/>
            <a:rect l="l" t="t" r="r" b="b"/>
            <a:pathLst>
              <a:path w="13258800" h="2667000">
                <a:moveTo>
                  <a:pt x="0" y="2667000"/>
                </a:moveTo>
                <a:lnTo>
                  <a:pt x="13258800" y="2667000"/>
                </a:lnTo>
                <a:lnTo>
                  <a:pt x="132588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solidFill>
            <a:srgbClr val="AC1D3E"/>
          </a:solidFill>
        </p:spPr>
        <p:txBody>
          <a:bodyPr wrap="square" lIns="0" tIns="0" rIns="0" bIns="0" rtlCol="0">
            <a:noAutofit/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xmlns="" id="{E9E4924B-4135-3240-83BA-0F8BD7A67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714" y="700217"/>
            <a:ext cx="2669059" cy="2520778"/>
          </a:xfrm>
          <a:prstGeom prst="rect">
            <a:avLst/>
          </a:prstGeom>
          <a:noFill/>
        </p:spPr>
      </p:pic>
      <p:sp>
        <p:nvSpPr>
          <p:cNvPr id="7" name="object 4"/>
          <p:cNvSpPr txBox="1"/>
          <p:nvPr/>
        </p:nvSpPr>
        <p:spPr>
          <a:xfrm>
            <a:off x="2145163" y="3361037"/>
            <a:ext cx="8041598" cy="992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836" marR="247026" algn="ctr">
              <a:lnSpc>
                <a:spcPts val="2299"/>
              </a:lnSpc>
              <a:spcBef>
                <a:spcPts val="115"/>
              </a:spcBef>
            </a:pPr>
            <a:r>
              <a:rPr sz="2400" b="1" spc="-49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H.E</a:t>
            </a:r>
            <a:r>
              <a:rPr sz="2400" b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.</a:t>
            </a:r>
            <a:r>
              <a:rPr sz="2400" b="1" spc="-125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spc="-49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Gabrie</a:t>
            </a:r>
            <a:r>
              <a:rPr sz="2400" b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l</a:t>
            </a:r>
            <a:r>
              <a:rPr sz="2400" b="1" spc="25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spc="-49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Mbag</a:t>
            </a:r>
            <a:r>
              <a:rPr sz="2400" b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a</a:t>
            </a:r>
            <a:r>
              <a:rPr sz="2400" b="1" spc="30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spc="-49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Obian</a:t>
            </a:r>
            <a:r>
              <a:rPr sz="2400" b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g</a:t>
            </a:r>
            <a:r>
              <a:rPr sz="2400" b="1" spc="247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spc="-56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Lima</a:t>
            </a:r>
            <a:endParaRPr sz="2400" dirty="0">
              <a:solidFill>
                <a:prstClr val="black"/>
              </a:solidFill>
              <a:latin typeface="Cambria" panose="02040503050406030204" pitchFamily="18" charset="0"/>
              <a:cs typeface="Times New Roman"/>
            </a:endParaRPr>
          </a:p>
          <a:p>
            <a:pPr algn="ctr">
              <a:lnSpc>
                <a:spcPct val="95825"/>
              </a:lnSpc>
            </a:pP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Minister of</a:t>
            </a:r>
            <a:r>
              <a:rPr sz="2400" spc="-185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Mines</a:t>
            </a:r>
            <a:r>
              <a:rPr sz="2400" spc="5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and</a:t>
            </a:r>
            <a:r>
              <a:rPr sz="2400" spc="103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Hyd</a:t>
            </a:r>
            <a:r>
              <a:rPr sz="2400" spc="-38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r</a:t>
            </a: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o</a:t>
            </a:r>
            <a:r>
              <a:rPr sz="2400" spc="-38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c</a:t>
            </a:r>
            <a:r>
              <a:rPr sz="2400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arbons</a:t>
            </a:r>
            <a:endParaRPr sz="2400" dirty="0">
              <a:solidFill>
                <a:prstClr val="black"/>
              </a:solidFill>
              <a:latin typeface="Cambria" panose="02040503050406030204" pitchFamily="18" charset="0"/>
              <a:cs typeface="Times New Roman"/>
            </a:endParaRPr>
          </a:p>
          <a:p>
            <a:pPr marL="250536" marR="274634" algn="ctr">
              <a:lnSpc>
                <a:spcPct val="95825"/>
              </a:lnSpc>
              <a:spcBef>
                <a:spcPts val="109"/>
              </a:spcBef>
            </a:pPr>
            <a:r>
              <a:rPr sz="2400" b="1" i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Republic</a:t>
            </a:r>
            <a:r>
              <a:rPr sz="2400" b="1" i="1" spc="35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i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of</a:t>
            </a:r>
            <a:r>
              <a:rPr sz="2400" b="1" i="1" spc="-44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i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Equatorial</a:t>
            </a:r>
            <a:r>
              <a:rPr sz="2400" b="1" i="1" spc="-14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 </a:t>
            </a:r>
            <a:r>
              <a:rPr sz="2400" b="1" i="1" dirty="0">
                <a:solidFill>
                  <a:srgbClr val="FEFFFE"/>
                </a:solidFill>
                <a:latin typeface="Cambria" panose="02040503050406030204" pitchFamily="18" charset="0"/>
                <a:cs typeface="Times New Roman"/>
              </a:rPr>
              <a:t>Guinea</a:t>
            </a:r>
            <a:endParaRPr sz="2400" dirty="0">
              <a:solidFill>
                <a:prstClr val="black"/>
              </a:solidFill>
              <a:latin typeface="Cambria" panose="02040503050406030204" pitchFamily="18" charset="0"/>
              <a:cs typeface="Times New Roman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45459" y="4757305"/>
            <a:ext cx="3447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i="1" dirty="0" smtClean="0">
                <a:latin typeface="Cambria" panose="02040503050406030204" pitchFamily="18" charset="0"/>
              </a:rPr>
              <a:t>Gas </a:t>
            </a:r>
            <a:r>
              <a:rPr lang="es-ES" sz="3200" b="1" i="1" dirty="0" err="1" smtClean="0">
                <a:latin typeface="Cambria" panose="02040503050406030204" pitchFamily="18" charset="0"/>
              </a:rPr>
              <a:t>Symposium</a:t>
            </a:r>
            <a:endParaRPr lang="es-ES" sz="3200" b="1" i="1" dirty="0" smtClean="0">
              <a:latin typeface="Cambria" panose="02040503050406030204" pitchFamily="18" charset="0"/>
            </a:endParaRPr>
          </a:p>
          <a:p>
            <a:pPr algn="ctr"/>
            <a:r>
              <a:rPr lang="es-ES" sz="1400" i="1" dirty="0" err="1" smtClean="0">
                <a:latin typeface="Cambria" panose="02040503050406030204" pitchFamily="18" charset="0"/>
              </a:rPr>
              <a:t>November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smtClean="0">
                <a:latin typeface="Cambria" panose="02040503050406030204" pitchFamily="18" charset="0"/>
              </a:rPr>
              <a:t>13, 2018</a:t>
            </a:r>
          </a:p>
          <a:p>
            <a:pPr algn="ctr"/>
            <a:r>
              <a:rPr lang="es-ES" sz="1400" i="1" dirty="0" smtClean="0">
                <a:latin typeface="Cambria" panose="02040503050406030204" pitchFamily="18" charset="0"/>
              </a:rPr>
              <a:t>Port of </a:t>
            </a:r>
            <a:r>
              <a:rPr lang="es-ES" sz="1400" i="1" dirty="0" err="1" smtClean="0">
                <a:latin typeface="Cambria" panose="02040503050406030204" pitchFamily="18" charset="0"/>
              </a:rPr>
              <a:t>Spain</a:t>
            </a:r>
            <a:r>
              <a:rPr lang="es-ES" sz="1400" i="1" dirty="0" smtClean="0">
                <a:latin typeface="Cambria" panose="02040503050406030204" pitchFamily="18" charset="0"/>
              </a:rPr>
              <a:t>, Trinidad &amp; Tobago </a:t>
            </a:r>
            <a:endParaRPr lang="es-ES" sz="14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29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4482589" y="2710223"/>
            <a:ext cx="7210783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2019 EQUATORIAL GUINEA ENERGY YEAR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 MALABO, EQUATORIAL GUINEA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Arial" charset="0"/>
              <a:cs typeface="Arial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APPO </a:t>
            </a:r>
            <a:r>
              <a:rPr lang="en-US" sz="2000" b="1" kern="0" dirty="0">
                <a:solidFill>
                  <a:prstClr val="white"/>
                </a:solidFill>
                <a:latin typeface="Cambria" panose="02040503050406030204" pitchFamily="18" charset="0"/>
              </a:rPr>
              <a:t>MINISTERIAL </a:t>
            </a: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COUNCIL (April 1-5).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 </a:t>
            </a:r>
            <a:r>
              <a:rPr lang="en-US" sz="2000" b="1" kern="0" dirty="0">
                <a:solidFill>
                  <a:prstClr val="white"/>
                </a:solidFill>
                <a:latin typeface="Cambria" panose="02040503050406030204" pitchFamily="18" charset="0"/>
              </a:rPr>
              <a:t>CAPE VII, 7</a:t>
            </a:r>
            <a:r>
              <a:rPr lang="en-US" sz="2000" b="1" kern="0" baseline="30000" dirty="0">
                <a:solidFill>
                  <a:prstClr val="white"/>
                </a:solidFill>
                <a:latin typeface="Cambria" panose="02040503050406030204" pitchFamily="18" charset="0"/>
              </a:rPr>
              <a:t>th</a:t>
            </a:r>
            <a:r>
              <a:rPr lang="en-US" sz="2000" b="1" kern="0" dirty="0">
                <a:solidFill>
                  <a:prstClr val="white"/>
                </a:solidFill>
                <a:latin typeface="Cambria" panose="02040503050406030204" pitchFamily="18" charset="0"/>
              </a:rPr>
              <a:t> AFRICAN PETROLEUM CONGRESS AND </a:t>
            </a: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EXHIBITION </a:t>
            </a:r>
            <a:r>
              <a:rPr lang="en-US" sz="2000" b="1" kern="0" dirty="0">
                <a:solidFill>
                  <a:prstClr val="white"/>
                </a:solidFill>
                <a:latin typeface="Cambria" panose="02040503050406030204" pitchFamily="18" charset="0"/>
              </a:rPr>
              <a:t>(April 1-5</a:t>
            </a: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).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5</a:t>
            </a:r>
            <a:r>
              <a:rPr lang="en-US" sz="2000" b="1" kern="0" baseline="30000" dirty="0" smtClean="0">
                <a:solidFill>
                  <a:prstClr val="white"/>
                </a:solidFill>
                <a:latin typeface="Cambria" panose="02040503050406030204" pitchFamily="18" charset="0"/>
              </a:rPr>
              <a:t>th</a:t>
            </a: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  </a:t>
            </a:r>
            <a:r>
              <a:rPr lang="en-US" sz="2000" b="1" kern="0" dirty="0">
                <a:solidFill>
                  <a:prstClr val="white"/>
                </a:solidFill>
                <a:latin typeface="Cambria" panose="02040503050406030204" pitchFamily="18" charset="0"/>
              </a:rPr>
              <a:t>SUMMIT OF HEADS OF STATE AND GOVERNMENT OF THE   GECF MEMBER </a:t>
            </a:r>
            <a:r>
              <a:rPr lang="en-US" sz="2000" b="1" kern="0" dirty="0" smtClean="0">
                <a:solidFill>
                  <a:prstClr val="white"/>
                </a:solidFill>
                <a:latin typeface="Cambria" panose="02040503050406030204" pitchFamily="18" charset="0"/>
              </a:rPr>
              <a:t>COUNTRIES (November 25-29).</a:t>
            </a:r>
            <a:endParaRPr lang="en-US" sz="2000" b="1" kern="0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_tradnl" sz="2000" b="1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2000" b="1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76" y="651716"/>
            <a:ext cx="11217794" cy="941294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165284" y="762750"/>
            <a:ext cx="6968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b="1" dirty="0" smtClean="0">
                <a:solidFill>
                  <a:prstClr val="white"/>
                </a:solidFill>
                <a:latin typeface="Cambria" panose="02040503050406030204" pitchFamily="18" charset="0"/>
                <a:ea typeface="Arial" charset="0"/>
                <a:cs typeface="Arial" charset="0"/>
              </a:rPr>
              <a:t>2019 UPCOMING EVENTS </a:t>
            </a:r>
            <a:endParaRPr lang="es-ES_tradnl" sz="4000" b="1" dirty="0">
              <a:solidFill>
                <a:prstClr val="white"/>
              </a:solidFill>
              <a:latin typeface="Cambria" panose="02040503050406030204" pitchFamily="18" charset="0"/>
              <a:ea typeface="Arial" charset="0"/>
              <a:cs typeface="Arial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872" y="2281382"/>
            <a:ext cx="3044906" cy="3029526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4492254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79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Times New Roman</vt:lpstr>
      <vt:lpstr>2_Tema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Yvonne Eneme Watson</dc:creator>
  <cp:lastModifiedBy>Ivonne Eneme Watson</cp:lastModifiedBy>
  <cp:revision>10</cp:revision>
  <dcterms:created xsi:type="dcterms:W3CDTF">2018-05-09T12:52:27Z</dcterms:created>
  <dcterms:modified xsi:type="dcterms:W3CDTF">2018-11-06T10:15:32Z</dcterms:modified>
</cp:coreProperties>
</file>