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39"/>
  </p:normalViewPr>
  <p:slideViewPr>
    <p:cSldViewPr snapToGrid="0" snapToObjects="1">
      <p:cViewPr varScale="1">
        <p:scale>
          <a:sx n="101" d="100"/>
          <a:sy n="101" d="100"/>
        </p:scale>
        <p:origin x="144" y="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4AB8-DF91-4928-B85E-9588DBF87625}" type="datetimeFigureOut">
              <a:rPr lang="en-US" smtClean="0"/>
              <a:t>07-Nov-18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2DDB-9230-4423-A67B-7019A2F1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2DDB-9230-4423-A67B-7019A2F192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358-9090-4C58-818F-CFD4BE118FB4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44FD-8447-4BC8-A621-8B0F7E57F11F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4954-3EFF-484C-BF48-9C2B21F3036D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CF4A-6FBC-4CF6-94F6-BDA1FB800849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93D6-E03D-456F-B810-B02EA2626475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1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759-C186-472E-843E-AB31400D8E93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1EE0-DF3D-412A-BF2D-800CD7B40B45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3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31E2-81E6-4215-BED3-1CE9E59143B2}" type="datetime1">
              <a:rPr lang="en-US" smtClean="0"/>
              <a:t>07-Nov-18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C1EC-D2EF-4AE8-A656-127ACEFF9B08}" type="datetime1">
              <a:rPr lang="en-US" smtClean="0"/>
              <a:t>07-Nov-18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67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F329-FC5F-42F8-AF0E-ED8E5A8FE08F}" type="datetime1">
              <a:rPr lang="en-US" smtClean="0"/>
              <a:t>07-Nov-18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8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A086D-8405-4779-8FFB-37427CF3F57D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B4EA2-39AA-4C3A-B66D-9B73FD2824D9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4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9E7B-2C40-45F3-9CC9-994D382D4D01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5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52F3-F76F-4912-A15B-6A21FE6EFCF0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DB6-7B55-4DFE-B85A-AA80411C9B16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675D-BD8C-4B4F-87FB-98D9D7A7E437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50A4-3331-4EE4-9D96-9D821077B9B3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61F2-CCD4-4A39-B88C-EBFBE9FF5603}" type="datetime1">
              <a:rPr lang="en-US" smtClean="0"/>
              <a:t>07-Nov-18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2415-9420-433C-8485-BE9FC0DAB9F8}" type="datetime1">
              <a:rPr lang="en-US" smtClean="0"/>
              <a:t>07-Nov-18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3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69BC-58CC-4BB8-B9FD-F7B9F3F9D72A}" type="datetime1">
              <a:rPr lang="en-US" smtClean="0"/>
              <a:t>07-Nov-18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7D5-182C-4384-9D38-84052B05CE39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9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58AA-0FE3-49B0-972D-4A02A96CB988}" type="datetime1">
              <a:rPr lang="en-US" smtClean="0"/>
              <a:t>07-Nov-18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B4F9-C9DB-4FDA-BB88-86ED404DF49E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07E9-113F-354A-877C-38D3BBB05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DCBE-DEBE-42F4-9134-AB19549181B1}" type="datetime1">
              <a:rPr lang="en-US" smtClean="0"/>
              <a:t>07-Nov-18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CBC5-F471-4561-8F06-E3E53C0D4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574"/>
            <a:ext cx="12192000" cy="283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135" y="5233659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47" y="195664"/>
            <a:ext cx="1574380" cy="1288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271" y="1639965"/>
            <a:ext cx="9789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204699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Ministry of Energy and Energy Industries Republic of Trinidad and Tobago</a:t>
            </a:r>
          </a:p>
          <a:p>
            <a:pPr algn="ctr"/>
            <a:r>
              <a:rPr lang="en-US" sz="2100" dirty="0" smtClean="0">
                <a:solidFill>
                  <a:srgbClr val="204699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And the Gas Exporting Countries Forum</a:t>
            </a:r>
            <a:endParaRPr lang="en-US" sz="2100" dirty="0">
              <a:solidFill>
                <a:srgbClr val="204699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001" y="5436196"/>
            <a:ext cx="6723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GAS SYMPOSIUM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52341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Looking ahead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78" y="4855444"/>
            <a:ext cx="9144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Shallow Water Competitive Bid Round 2018</a:t>
            </a:r>
            <a:endParaRPr lang="en-US" sz="36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9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/>
          <a:srcRect t="4638"/>
          <a:stretch/>
        </p:blipFill>
        <p:spPr>
          <a:xfrm>
            <a:off x="850835" y="1268413"/>
            <a:ext cx="10396538" cy="55895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20150" y="6356350"/>
            <a:ext cx="2743200" cy="365125"/>
          </a:xfrm>
        </p:spPr>
        <p:txBody>
          <a:bodyPr/>
          <a:lstStyle/>
          <a:p>
            <a:fld id="{D46C07E9-113F-354A-877C-38D3BBB058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4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97650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Planned Upstream Activities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204699"/>
                </a:solidFill>
              </a:rPr>
              <a:t>US$10 billion over the next 5 years</a:t>
            </a:r>
          </a:p>
          <a:p>
            <a:pPr marL="0" indent="0">
              <a:buNone/>
            </a:pPr>
            <a:endParaRPr lang="en-US" sz="3200" dirty="0">
              <a:solidFill>
                <a:srgbClr val="204699"/>
              </a:solidFill>
            </a:endParaRPr>
          </a:p>
          <a:p>
            <a:r>
              <a:rPr lang="en-US" sz="3200" dirty="0">
                <a:solidFill>
                  <a:srgbClr val="204699"/>
                </a:solidFill>
              </a:rPr>
              <a:t>2018 Drilling: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204699"/>
                </a:solidFill>
              </a:rPr>
              <a:t>bpTT</a:t>
            </a:r>
            <a:r>
              <a:rPr lang="en-US" sz="2800" dirty="0">
                <a:solidFill>
                  <a:srgbClr val="204699"/>
                </a:solidFill>
              </a:rPr>
              <a:t> – 5 development wells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04699"/>
                </a:solidFill>
              </a:rPr>
              <a:t>Shell – 7 development wells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204699"/>
                </a:solidFill>
              </a:rPr>
              <a:t>BHP – 3 exploration </a:t>
            </a:r>
            <a:r>
              <a:rPr lang="en-US" sz="2800" dirty="0" smtClean="0">
                <a:solidFill>
                  <a:srgbClr val="204699"/>
                </a:solidFill>
              </a:rPr>
              <a:t>wells</a:t>
            </a:r>
            <a:endParaRPr lang="en-US" sz="2800" dirty="0">
              <a:solidFill>
                <a:srgbClr val="204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2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11476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Natural Gas and Long-Term Energy Security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1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204699"/>
                </a:solidFill>
              </a:rPr>
              <a:t>Abundant reserves</a:t>
            </a:r>
          </a:p>
          <a:p>
            <a:r>
              <a:rPr lang="en-US" dirty="0">
                <a:solidFill>
                  <a:srgbClr val="204699"/>
                </a:solidFill>
              </a:rPr>
              <a:t>New technologies for processing and transportation</a:t>
            </a:r>
          </a:p>
          <a:p>
            <a:r>
              <a:rPr lang="en-US" dirty="0">
                <a:solidFill>
                  <a:srgbClr val="204699"/>
                </a:solidFill>
              </a:rPr>
              <a:t>Growing markets</a:t>
            </a:r>
          </a:p>
          <a:p>
            <a:pPr marL="0" indent="0">
              <a:buNone/>
            </a:pPr>
            <a:endParaRPr lang="en-US" dirty="0">
              <a:solidFill>
                <a:srgbClr val="2046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04699"/>
                </a:solidFill>
              </a:rPr>
              <a:t>BUT</a:t>
            </a:r>
          </a:p>
          <a:p>
            <a:pPr marL="0" indent="0">
              <a:buNone/>
            </a:pPr>
            <a:endParaRPr lang="en-US" dirty="0">
              <a:solidFill>
                <a:srgbClr val="204699"/>
              </a:solidFill>
            </a:endParaRPr>
          </a:p>
          <a:p>
            <a:r>
              <a:rPr lang="en-US" dirty="0">
                <a:solidFill>
                  <a:srgbClr val="204699"/>
                </a:solidFill>
              </a:rPr>
              <a:t>Challenges with cost competitiveness, security of supply and sustainability</a:t>
            </a:r>
          </a:p>
          <a:p>
            <a:r>
              <a:rPr lang="en-US" dirty="0">
                <a:solidFill>
                  <a:srgbClr val="204699"/>
                </a:solidFill>
              </a:rPr>
              <a:t>Changing market </a:t>
            </a:r>
            <a:r>
              <a:rPr lang="en-US" dirty="0" smtClean="0">
                <a:solidFill>
                  <a:srgbClr val="204699"/>
                </a:solidFill>
              </a:rPr>
              <a:t>conditions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3878" y="2725356"/>
            <a:ext cx="4641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Thank you.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114768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Trinidad and Tobago and Natural Gas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7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32" y="1716692"/>
            <a:ext cx="9371610" cy="4643040"/>
          </a:xfrm>
          <a:prstGeom prst="rect">
            <a:avLst/>
          </a:prstGeom>
        </p:spPr>
      </p:pic>
      <p:sp>
        <p:nvSpPr>
          <p:cNvPr id="13" name="Left Bracket 12"/>
          <p:cNvSpPr/>
          <p:nvPr/>
        </p:nvSpPr>
        <p:spPr>
          <a:xfrm>
            <a:off x="1699591" y="2435087"/>
            <a:ext cx="327992" cy="3816626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10118035" y="5449145"/>
            <a:ext cx="248478" cy="884583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/>
          <p:cNvSpPr/>
          <p:nvPr/>
        </p:nvSpPr>
        <p:spPr>
          <a:xfrm>
            <a:off x="10118035" y="3220598"/>
            <a:ext cx="248478" cy="721259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0350" y="3009960"/>
            <a:ext cx="1351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2017 Average Total Production: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204699"/>
                </a:solidFill>
              </a:rPr>
              <a:t>3356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6761" y="1494004"/>
            <a:ext cx="162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2017 Average Total Consumption:</a:t>
            </a:r>
          </a:p>
        </p:txBody>
      </p:sp>
      <p:sp>
        <p:nvSpPr>
          <p:cNvPr id="18" name="Right Bracket 17"/>
          <p:cNvSpPr/>
          <p:nvPr/>
        </p:nvSpPr>
        <p:spPr>
          <a:xfrm>
            <a:off x="10118035" y="4198211"/>
            <a:ext cx="248478" cy="383993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ket 18"/>
          <p:cNvSpPr/>
          <p:nvPr/>
        </p:nvSpPr>
        <p:spPr>
          <a:xfrm>
            <a:off x="10118035" y="2633298"/>
            <a:ext cx="248478" cy="383993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>
            <a:off x="10118035" y="4957107"/>
            <a:ext cx="248478" cy="383993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/>
          <p:cNvSpPr/>
          <p:nvPr/>
        </p:nvSpPr>
        <p:spPr>
          <a:xfrm rot="16200000">
            <a:off x="6349989" y="2333431"/>
            <a:ext cx="248478" cy="926581"/>
          </a:xfrm>
          <a:prstGeom prst="righ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8367" y="2263966"/>
            <a:ext cx="13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699"/>
                </a:solidFill>
              </a:rPr>
              <a:t>25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54280" y="2640628"/>
            <a:ext cx="135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699"/>
                </a:solidFill>
              </a:rPr>
              <a:t>252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52159" y="3396561"/>
            <a:ext cx="153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699"/>
                </a:solidFill>
              </a:rPr>
              <a:t>1047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21553" y="4182231"/>
            <a:ext cx="13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4699"/>
                </a:solidFill>
              </a:rPr>
              <a:t>8</a:t>
            </a:r>
            <a:r>
              <a:rPr lang="en-US" dirty="0" smtClean="0">
                <a:solidFill>
                  <a:srgbClr val="204699"/>
                </a:solidFill>
              </a:rPr>
              <a:t>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582450" y="4938293"/>
            <a:ext cx="132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699"/>
                </a:solidFill>
              </a:rPr>
              <a:t>117 mmscfd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52160" y="5763724"/>
            <a:ext cx="14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04699"/>
                </a:solidFill>
              </a:rPr>
              <a:t>1728 mmscfd</a:t>
            </a:r>
            <a:endParaRPr lang="en-US" dirty="0">
              <a:solidFill>
                <a:srgbClr val="204699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80522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Evolution of the Market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37891"/>
              </p:ext>
            </p:extLst>
          </p:nvPr>
        </p:nvGraphicFramePr>
        <p:xfrm>
          <a:off x="838199" y="2534478"/>
          <a:ext cx="10515600" cy="229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77617">
                  <a:extLst>
                    <a:ext uri="{9D8B030D-6E8A-4147-A177-3AD203B41FA5}">
                      <a16:colId xmlns:a16="http://schemas.microsoft.com/office/drawing/2014/main" val="3037055635"/>
                    </a:ext>
                  </a:extLst>
                </a:gridCol>
                <a:gridCol w="4581940">
                  <a:extLst>
                    <a:ext uri="{9D8B030D-6E8A-4147-A177-3AD203B41FA5}">
                      <a16:colId xmlns:a16="http://schemas.microsoft.com/office/drawing/2014/main" val="3583403029"/>
                    </a:ext>
                  </a:extLst>
                </a:gridCol>
                <a:gridCol w="4456043">
                  <a:extLst>
                    <a:ext uri="{9D8B030D-6E8A-4147-A177-3AD203B41FA5}">
                      <a16:colId xmlns:a16="http://schemas.microsoft.com/office/drawing/2014/main" val="622889258"/>
                    </a:ext>
                  </a:extLst>
                </a:gridCol>
              </a:tblGrid>
              <a:tr h="278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17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contracts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spot trading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0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1P reserves financed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2P reserves can</a:t>
                      </a:r>
                      <a:r>
                        <a:rPr lang="en-US" baseline="0" dirty="0" smtClean="0"/>
                        <a:t> get financing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2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and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ability to monitor and verify</a:t>
                      </a:r>
                      <a:r>
                        <a:rPr lang="en-US" baseline="0" dirty="0" smtClean="0"/>
                        <a:t> cargoes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Limited to regasification 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Real time cargo tracking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Developments</a:t>
                      </a:r>
                      <a:r>
                        <a:rPr lang="en-US" baseline="0" dirty="0" smtClean="0"/>
                        <a:t> in small scale LNG, floating LNG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04655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27782" y="1831908"/>
            <a:ext cx="493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4699"/>
                </a:solidFill>
              </a:rPr>
              <a:t>Table 1: Comparison of LNG markets then and now</a:t>
            </a:r>
            <a:endParaRPr lang="en-US" dirty="0">
              <a:solidFill>
                <a:srgbClr val="2046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4036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Challenges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78" y="4855444"/>
            <a:ext cx="34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Losses in Value</a:t>
            </a:r>
            <a:endParaRPr lang="en-US" sz="36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6314440" y="1825625"/>
            <a:ext cx="5181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204699"/>
                </a:solidFill>
              </a:rPr>
              <a:t>Value Loss A: 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204699"/>
                </a:solidFill>
              </a:rPr>
              <a:t>Difference between the price realized from the market actually supplied and </a:t>
            </a:r>
            <a:r>
              <a:rPr lang="en-US" dirty="0" err="1" smtClean="0">
                <a:solidFill>
                  <a:srgbClr val="204699"/>
                </a:solidFill>
              </a:rPr>
              <a:t>Poten’s</a:t>
            </a:r>
            <a:r>
              <a:rPr lang="en-US" dirty="0" smtClean="0">
                <a:solidFill>
                  <a:srgbClr val="204699"/>
                </a:solidFill>
              </a:rPr>
              <a:t> estimate of the prevailing price in that market</a:t>
            </a:r>
          </a:p>
          <a:p>
            <a:pPr marL="0" indent="0">
              <a:buFont typeface="Arial"/>
              <a:buNone/>
            </a:pPr>
            <a:endParaRPr lang="en-US" dirty="0" smtClean="0">
              <a:solidFill>
                <a:srgbClr val="204699"/>
              </a:solidFill>
            </a:endParaRP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204699"/>
                </a:solidFill>
              </a:rPr>
              <a:t>Value Loss B:</a:t>
            </a:r>
          </a:p>
          <a:p>
            <a:pPr marL="0" indent="0">
              <a:buFont typeface="Arial"/>
              <a:buNone/>
            </a:pPr>
            <a:r>
              <a:rPr lang="en-US" dirty="0" err="1" smtClean="0">
                <a:solidFill>
                  <a:srgbClr val="204699"/>
                </a:solidFill>
              </a:rPr>
              <a:t>Poten’s</a:t>
            </a:r>
            <a:r>
              <a:rPr lang="en-US" dirty="0" smtClean="0">
                <a:solidFill>
                  <a:srgbClr val="204699"/>
                </a:solidFill>
              </a:rPr>
              <a:t> estimate of the incremental price that could have potentially been realized by selling FOB at an oil-linked price (11.5 – 12%)</a:t>
            </a:r>
            <a:endParaRPr lang="en-US" dirty="0">
              <a:solidFill>
                <a:srgbClr val="20469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b="774"/>
          <a:stretch/>
        </p:blipFill>
        <p:spPr>
          <a:xfrm>
            <a:off x="838201" y="1883081"/>
            <a:ext cx="4423714" cy="4719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14440" y="6023074"/>
            <a:ext cx="500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04699"/>
                </a:solidFill>
              </a:rPr>
              <a:t>(</a:t>
            </a:r>
            <a:r>
              <a:rPr lang="en-US" sz="1400" dirty="0" err="1" smtClean="0">
                <a:solidFill>
                  <a:srgbClr val="204699"/>
                </a:solidFill>
              </a:rPr>
              <a:t>Poten</a:t>
            </a:r>
            <a:r>
              <a:rPr lang="en-US" sz="1400" dirty="0" smtClean="0">
                <a:solidFill>
                  <a:srgbClr val="204699"/>
                </a:solidFill>
              </a:rPr>
              <a:t> &amp; Partners Spotlight on Energy presentation, March 2018)</a:t>
            </a:r>
            <a:endParaRPr lang="en-US" sz="1400" dirty="0">
              <a:solidFill>
                <a:srgbClr val="2046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308" y="5358838"/>
            <a:ext cx="993598" cy="112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9078" y="3839781"/>
            <a:ext cx="52766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Looking Ahead</a:t>
            </a:r>
            <a:endParaRPr lang="en-US" sz="60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078" y="4855444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204699"/>
                </a:solidFill>
                <a:latin typeface="Arial Rounded MT Std Light" charset="0"/>
                <a:ea typeface="Arial Rounded MT Std Light" charset="0"/>
                <a:cs typeface="Arial Rounded MT Std Light" charset="0"/>
              </a:rPr>
              <a:t>Dragon Gas Deal</a:t>
            </a:r>
            <a:endParaRPr lang="en-US" sz="3600" dirty="0">
              <a:solidFill>
                <a:srgbClr val="204699"/>
              </a:solidFill>
              <a:latin typeface="Arial Rounded MT Std Light" charset="0"/>
              <a:ea typeface="Arial Rounded MT Std Light" charset="0"/>
              <a:cs typeface="Arial Rounded MT Std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1775"/>
            <a:ext cx="5261914" cy="13549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914" y="188300"/>
            <a:ext cx="1574380" cy="1288129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838200" y="1847850"/>
            <a:ext cx="32732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Dragon field gas reserves:                    </a:t>
            </a:r>
            <a:r>
              <a:rPr lang="en-US" sz="2600" dirty="0" smtClean="0">
                <a:solidFill>
                  <a:srgbClr val="204699"/>
                </a:solidFill>
              </a:rPr>
              <a:t>2.4 </a:t>
            </a:r>
            <a:r>
              <a:rPr lang="en-US" sz="2600" dirty="0" err="1" smtClean="0">
                <a:solidFill>
                  <a:srgbClr val="204699"/>
                </a:solidFill>
              </a:rPr>
              <a:t>tcf</a:t>
            </a:r>
            <a:endParaRPr lang="en-US" sz="2600" dirty="0" smtClean="0">
              <a:solidFill>
                <a:srgbClr val="20469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Expected production:           </a:t>
            </a:r>
            <a:r>
              <a:rPr lang="en-US" sz="2600" dirty="0" smtClean="0">
                <a:solidFill>
                  <a:srgbClr val="204699"/>
                </a:solidFill>
              </a:rPr>
              <a:t>150 </a:t>
            </a:r>
            <a:r>
              <a:rPr lang="en-US" sz="2600" dirty="0" err="1" smtClean="0">
                <a:solidFill>
                  <a:srgbClr val="204699"/>
                </a:solidFill>
              </a:rPr>
              <a:t>mmscfd</a:t>
            </a:r>
            <a:endParaRPr lang="en-US" sz="2600" dirty="0" smtClean="0">
              <a:solidFill>
                <a:srgbClr val="204699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Gas to be transported to Hibiscus platform via </a:t>
            </a:r>
            <a:r>
              <a:rPr lang="en-US" sz="2600" dirty="0" smtClean="0">
                <a:solidFill>
                  <a:srgbClr val="204699"/>
                </a:solidFill>
              </a:rPr>
              <a:t>17km pipeline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Estimated pipeline project cost:           </a:t>
            </a:r>
            <a:r>
              <a:rPr lang="en-US" sz="2600" dirty="0" smtClean="0">
                <a:solidFill>
                  <a:srgbClr val="204699"/>
                </a:solidFill>
              </a:rPr>
              <a:t>US$1 billion</a:t>
            </a:r>
            <a:endParaRPr lang="en-US" dirty="0">
              <a:solidFill>
                <a:srgbClr val="20469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2" t="20971" r="21796" b="47519"/>
          <a:stretch/>
        </p:blipFill>
        <p:spPr>
          <a:xfrm>
            <a:off x="4353781" y="2306396"/>
            <a:ext cx="7418405" cy="3434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6276" r="87127" b="88762"/>
          <a:stretch/>
        </p:blipFill>
        <p:spPr>
          <a:xfrm>
            <a:off x="10575235" y="5277678"/>
            <a:ext cx="983974" cy="3180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68230" r="75913" b="29340"/>
          <a:stretch/>
        </p:blipFill>
        <p:spPr>
          <a:xfrm>
            <a:off x="5456584" y="5436704"/>
            <a:ext cx="1093304" cy="2385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C07E9-113F-354A-877C-38D3BBB058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298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Arial Rounded MT Std Light</vt:lpstr>
      <vt:lpstr>Calibri</vt:lpstr>
      <vt:lpstr>Calibri Light</vt:lpstr>
      <vt:lpstr>Courier New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Melissa Mannan</cp:lastModifiedBy>
  <cp:revision>15</cp:revision>
  <dcterms:created xsi:type="dcterms:W3CDTF">2018-11-05T19:04:37Z</dcterms:created>
  <dcterms:modified xsi:type="dcterms:W3CDTF">2018-11-07T14:26:46Z</dcterms:modified>
</cp:coreProperties>
</file>