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charts/chartEx2.xml" ContentType="application/vnd.ms-office.chartex+xml"/>
  <Override PartName="/ppt/charts/chartEx3.xml" ContentType="application/vnd.ms-office.chartex+xml"/>
  <Override PartName="/ppt/charts/chartEx4.xml" ContentType="application/vnd.ms-office.chartex+xml"/>
  <Override PartName="/ppt/charts/colors50.xml" ContentType="application/vnd.ms-office.chartcolorstyle+xml"/>
  <Override PartName="/ppt/charts/style50.xml" ContentType="application/vnd.ms-office.chartstyle+xml"/>
  <Override PartName="/ppt/charts/colors60.xml" ContentType="application/vnd.ms-office.chartcolorstyle+xml"/>
  <Override PartName="/ppt/charts/style60.xml" ContentType="application/vnd.ms-office.chartstyle+xml"/>
  <Override PartName="/ppt/charts/colors70.xml" ContentType="application/vnd.ms-office.chartcolorstyle+xml"/>
  <Override PartName="/ppt/charts/style70.xml" ContentType="application/vnd.ms-office.chartstyle+xml"/>
  <Override PartName="/ppt/charts/colors80.xml" ContentType="application/vnd.ms-office.chartcolorstyle+xml"/>
  <Override PartName="/ppt/charts/style8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  <p:sldMasterId id="2147483659" r:id="rId6"/>
    <p:sldMasterId id="2147483693" r:id="rId7"/>
  </p:sldMasterIdLst>
  <p:notesMasterIdLst>
    <p:notesMasterId r:id="rId19"/>
  </p:notesMasterIdLst>
  <p:sldIdLst>
    <p:sldId id="275" r:id="rId8"/>
    <p:sldId id="296" r:id="rId9"/>
    <p:sldId id="297" r:id="rId10"/>
    <p:sldId id="307" r:id="rId11"/>
    <p:sldId id="293" r:id="rId12"/>
    <p:sldId id="311" r:id="rId13"/>
    <p:sldId id="300" r:id="rId14"/>
    <p:sldId id="294" r:id="rId15"/>
    <p:sldId id="302" r:id="rId16"/>
    <p:sldId id="305" r:id="rId17"/>
    <p:sldId id="28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yed Mohsen Razavi" initials="SMR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B95"/>
    <a:srgbClr val="3A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6395" autoAdjust="0"/>
  </p:normalViewPr>
  <p:slideViewPr>
    <p:cSldViewPr snapToGrid="0">
      <p:cViewPr varScale="1">
        <p:scale>
          <a:sx n="43" d="100"/>
          <a:sy n="43" d="100"/>
        </p:scale>
        <p:origin x="73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haykevich\AppData\Local\Microsoft\Windows\INetCache\IE\14Z8GPX1\Request%20EEFD%2008Nov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haykevich\AppData\Local\Microsoft\Windows\INetCache\IE\14Z8GPX1\Request%20EEFD%2008Nov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7.bin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0.xml"/><Relationship Id="rId2" Type="http://schemas.microsoft.com/office/2011/relationships/chartStyle" Target="style50.xml"/><Relationship Id="rId1" Type="http://schemas.openxmlformats.org/officeDocument/2006/relationships/oleObject" Target="file:///C:\Users\A.Shakirov\Desktop\GAS\DATABASE%20ON%20COUNTRIES_AR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0.xml"/><Relationship Id="rId2" Type="http://schemas.microsoft.com/office/2011/relationships/chartStyle" Target="style60.xml"/><Relationship Id="rId1" Type="http://schemas.openxmlformats.org/officeDocument/2006/relationships/oleObject" Target="file:///C:\Users\A.Shakirov\Desktop\GAS\DATABASE%20ON%20COUNTRIES_AR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microsoft.com/office/2011/relationships/chartStyle" Target="style70.xml"/><Relationship Id="rId1" Type="http://schemas.openxmlformats.org/officeDocument/2006/relationships/oleObject" Target="file:///C:\Users\A.Shakirov\Desktop\GAS\DATABASE%20ON%20COUNTRIES_ARS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80.xml"/><Relationship Id="rId2" Type="http://schemas.microsoft.com/office/2011/relationships/chartStyle" Target="style80.xml"/><Relationship Id="rId1" Type="http://schemas.openxmlformats.org/officeDocument/2006/relationships/oleObject" Target="file:///C:\Users\A.Shakirov\Desktop\GAS\DATABASE%20ON%20COUNTRIES_A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lvl="1" algn="ctr" rtl="0">
              <a:defRPr sz="2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c:rich>
      </c:tx>
      <c:layout>
        <c:manualLayout>
          <c:xMode val="edge"/>
          <c:yMode val="edge"/>
          <c:x val="0.43370421489583799"/>
          <c:y val="1.00660802749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1" algn="ctr" rtl="0">
            <a:defRPr sz="22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970188313696"/>
          <c:y val="0.118279790126799"/>
          <c:w val="0.77167373715403897"/>
          <c:h val="0.795212800002979"/>
        </c:manualLayout>
      </c:layout>
      <c:doughnutChart>
        <c:varyColors val="1"/>
        <c:ser>
          <c:idx val="0"/>
          <c:order val="0"/>
          <c:tx>
            <c:strRef>
              <c:f>Sheet1!$W$1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3F-429B-B45D-FF807F52DF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3F-429B-B45D-FF807F52DF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3F-429B-B45D-FF807F52DF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3F-429B-B45D-FF807F52DF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3F-429B-B45D-FF807F52DF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53F-429B-B45D-FF807F52DF19}"/>
              </c:ext>
            </c:extLst>
          </c:dPt>
          <c:dPt>
            <c:idx val="6"/>
            <c:bubble3D val="0"/>
            <c:spPr>
              <a:solidFill>
                <a:sysClr val="windowText" lastClr="0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53F-429B-B45D-FF807F52DF19}"/>
              </c:ext>
            </c:extLst>
          </c:dPt>
          <c:dLbls>
            <c:dLbl>
              <c:idx val="0"/>
              <c:layout>
                <c:manualLayout>
                  <c:x val="0.128848163307968"/>
                  <c:y val="-4.856267521689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3F-429B-B45D-FF807F52DF19}"/>
                </c:ext>
              </c:extLst>
            </c:dLbl>
            <c:dLbl>
              <c:idx val="1"/>
              <c:layout>
                <c:manualLayout>
                  <c:x val="0.15475013157883499"/>
                  <c:y val="-3.93319693562265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3F-429B-B45D-FF807F52DF19}"/>
                </c:ext>
              </c:extLst>
            </c:dLbl>
            <c:dLbl>
              <c:idx val="2"/>
              <c:layout>
                <c:manualLayout>
                  <c:x val="-4.8302687778977102E-2"/>
                  <c:y val="0.12013491418884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3F-429B-B45D-FF807F52DF19}"/>
                </c:ext>
              </c:extLst>
            </c:dLbl>
            <c:dLbl>
              <c:idx val="3"/>
              <c:layout>
                <c:manualLayout>
                  <c:x val="-8.1321429309525295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3F-429B-B45D-FF807F52DF19}"/>
                </c:ext>
              </c:extLst>
            </c:dLbl>
            <c:dLbl>
              <c:idx val="4"/>
              <c:layout>
                <c:manualLayout>
                  <c:x val="-7.2557000157147097E-2"/>
                  <c:y val="-4.59052293776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3F-429B-B45D-FF807F52DF19}"/>
                </c:ext>
              </c:extLst>
            </c:dLbl>
            <c:dLbl>
              <c:idx val="5"/>
              <c:layout>
                <c:manualLayout>
                  <c:x val="-4.8504913207022202E-2"/>
                  <c:y val="-7.3291581788619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3F-429B-B45D-FF807F52DF19}"/>
                </c:ext>
              </c:extLst>
            </c:dLbl>
            <c:dLbl>
              <c:idx val="6"/>
              <c:layout>
                <c:manualLayout>
                  <c:x val="-3.1432560011426802E-2"/>
                  <c:y val="-7.831251318223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3F-429B-B45D-FF807F52DF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Natural Gas</c:v>
                </c:pt>
                <c:pt idx="1">
                  <c:v>Oil</c:v>
                </c:pt>
                <c:pt idx="2">
                  <c:v>Coal</c:v>
                </c:pt>
                <c:pt idx="3">
                  <c:v>Nuclear</c:v>
                </c:pt>
                <c:pt idx="4">
                  <c:v>Hydro</c:v>
                </c:pt>
                <c:pt idx="5">
                  <c:v>Renewables</c:v>
                </c:pt>
                <c:pt idx="6">
                  <c:v>Biomass and Waste</c:v>
                </c:pt>
              </c:strCache>
            </c:strRef>
          </c:cat>
          <c:val>
            <c:numRef>
              <c:f>Sheet1!$W$2:$W$8</c:f>
              <c:numCache>
                <c:formatCode>0%</c:formatCode>
                <c:ptCount val="7"/>
                <c:pt idx="0">
                  <c:v>0.22374591266984001</c:v>
                </c:pt>
                <c:pt idx="1">
                  <c:v>0.319907396345529</c:v>
                </c:pt>
                <c:pt idx="2">
                  <c:v>0.26772528020917702</c:v>
                </c:pt>
                <c:pt idx="3">
                  <c:v>4.8885770582337701E-2</c:v>
                </c:pt>
                <c:pt idx="4">
                  <c:v>0.02</c:v>
                </c:pt>
                <c:pt idx="5">
                  <c:v>0.02</c:v>
                </c:pt>
                <c:pt idx="6">
                  <c:v>9.80449011274728E-2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3F-429B-B45D-FF807F52DF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</a:t>
            </a:r>
          </a:p>
        </c:rich>
      </c:tx>
      <c:layout>
        <c:manualLayout>
          <c:xMode val="edge"/>
          <c:yMode val="edge"/>
          <c:x val="0.47872625855392398"/>
          <c:y val="2.359893614411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69061019742599"/>
          <c:y val="0.11047206573405"/>
          <c:w val="0.76342077570317701"/>
          <c:h val="0.797791666275368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7E-49C1-B8CE-4FBC33198C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7E-49C1-B8CE-4FBC33198C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7E-49C1-B8CE-4FBC33198C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7E-49C1-B8CE-4FBC33198C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7E-49C1-B8CE-4FBC33198C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7E-49C1-B8CE-4FBC33198C20}"/>
              </c:ext>
            </c:extLst>
          </c:dPt>
          <c:dPt>
            <c:idx val="6"/>
            <c:bubble3D val="0"/>
            <c:spPr>
              <a:solidFill>
                <a:sysClr val="windowText" lastClr="0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7E-49C1-B8CE-4FBC33198C20}"/>
              </c:ext>
            </c:extLst>
          </c:dPt>
          <c:dLbls>
            <c:dLbl>
              <c:idx val="0"/>
              <c:layout>
                <c:manualLayout>
                  <c:x val="0.124352007884361"/>
                  <c:y val="-6.641612015602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7E-49C1-B8CE-4FBC33198C20}"/>
                </c:ext>
              </c:extLst>
            </c:dLbl>
            <c:dLbl>
              <c:idx val="1"/>
              <c:layout>
                <c:manualLayout>
                  <c:x val="0.150875313682727"/>
                  <c:y val="2.261741460941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7E-49C1-B8CE-4FBC33198C20}"/>
                </c:ext>
              </c:extLst>
            </c:dLbl>
            <c:dLbl>
              <c:idx val="2"/>
              <c:layout>
                <c:manualLayout>
                  <c:x val="-6.8965517241379296E-2"/>
                  <c:y val="7.28744939271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7E-49C1-B8CE-4FBC33198C20}"/>
                </c:ext>
              </c:extLst>
            </c:dLbl>
            <c:dLbl>
              <c:idx val="3"/>
              <c:layout>
                <c:manualLayout>
                  <c:x val="-7.93176502313164E-2"/>
                  <c:y val="-2.775572963201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7E-49C1-B8CE-4FBC33198C20}"/>
                </c:ext>
              </c:extLst>
            </c:dLbl>
            <c:dLbl>
              <c:idx val="4"/>
              <c:layout>
                <c:manualLayout>
                  <c:x val="-8.2124492429129795E-2"/>
                  <c:y val="-3.930883904313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7E-49C1-B8CE-4FBC33198C20}"/>
                </c:ext>
              </c:extLst>
            </c:dLbl>
            <c:dLbl>
              <c:idx val="5"/>
              <c:layout>
                <c:manualLayout>
                  <c:x val="-6.2068965517241399E-2"/>
                  <c:y val="-6.4777327935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7E-49C1-B8CE-4FBC33198C20}"/>
                </c:ext>
              </c:extLst>
            </c:dLbl>
            <c:dLbl>
              <c:idx val="6"/>
              <c:layout>
                <c:manualLayout>
                  <c:x val="-7.4758178088748406E-2"/>
                  <c:y val="-5.4534849593859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8652932185578"/>
                      <c:h val="7.571565977872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57E-49C1-B8CE-4FBC33198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Global!$AX$14:$AX$20</c:f>
              <c:strCache>
                <c:ptCount val="7"/>
                <c:pt idx="0">
                  <c:v>Natural Gas</c:v>
                </c:pt>
                <c:pt idx="1">
                  <c:v>Oil</c:v>
                </c:pt>
                <c:pt idx="2">
                  <c:v>Coal</c:v>
                </c:pt>
                <c:pt idx="3">
                  <c:v>Nuclear</c:v>
                </c:pt>
                <c:pt idx="4">
                  <c:v>Hydro</c:v>
                </c:pt>
                <c:pt idx="5">
                  <c:v>Renewables</c:v>
                </c:pt>
                <c:pt idx="6">
                  <c:v>Biomass and Waste</c:v>
                </c:pt>
              </c:strCache>
            </c:strRef>
          </c:cat>
          <c:val>
            <c:numRef>
              <c:f>Global!$BC$14:$BC$20</c:f>
              <c:numCache>
                <c:formatCode>0%</c:formatCode>
                <c:ptCount val="7"/>
                <c:pt idx="0">
                  <c:v>0.25984790412209702</c:v>
                </c:pt>
                <c:pt idx="1">
                  <c:v>0.28654876654393302</c:v>
                </c:pt>
                <c:pt idx="2">
                  <c:v>0.21341041518385701</c:v>
                </c:pt>
                <c:pt idx="3">
                  <c:v>0.05</c:v>
                </c:pt>
                <c:pt idx="4">
                  <c:v>2.6899519244819502E-2</c:v>
                </c:pt>
                <c:pt idx="5">
                  <c:v>5.8714061374148099E-2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7E-49C1-B8CE-4FBC33198C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Sheet1!$A$40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Sheet1!$B$40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7C6-4955-BF78-F92D7BE14422}"/>
            </c:ext>
          </c:extLst>
        </c:ser>
        <c:ser>
          <c:idx val="1"/>
          <c:order val="1"/>
          <c:tx>
            <c:strRef>
              <c:f>Sheet1!$A$41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Sheet1!$B$41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7C6-4955-BF78-F92D7BE14422}"/>
            </c:ext>
          </c:extLst>
        </c:ser>
        <c:ser>
          <c:idx val="2"/>
          <c:order val="2"/>
          <c:tx>
            <c:strRef>
              <c:f>Sheet1!$A$42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7C6-4955-BF78-F92D7BE14422}"/>
            </c:ext>
          </c:extLst>
        </c:ser>
        <c:ser>
          <c:idx val="3"/>
          <c:order val="3"/>
          <c:tx>
            <c:strRef>
              <c:f>Sheet1!$A$43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7C6-4955-BF78-F92D7BE14422}"/>
            </c:ext>
          </c:extLst>
        </c:ser>
        <c:ser>
          <c:idx val="4"/>
          <c:order val="4"/>
          <c:tx>
            <c:strRef>
              <c:f>Sheet1!$A$44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Sheet1!$B$44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67C6-4955-BF78-F92D7BE14422}"/>
            </c:ext>
          </c:extLst>
        </c:ser>
        <c:ser>
          <c:idx val="5"/>
          <c:order val="5"/>
          <c:tx>
            <c:strRef>
              <c:f>Sheet1!$A$45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Sheet1!$B$45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67C6-4955-BF78-F92D7BE14422}"/>
            </c:ext>
          </c:extLst>
        </c:ser>
        <c:ser>
          <c:idx val="6"/>
          <c:order val="6"/>
          <c:tx>
            <c:strRef>
              <c:f>Sheet1!$A$46</c:f>
              <c:strCache>
                <c:ptCount val="1"/>
                <c:pt idx="0">
                  <c:v>Biomass and Waste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Sheet1!$B$46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67C6-4955-BF78-F92D7BE14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87833248"/>
        <c:axId val="-1087834880"/>
      </c:barChart>
      <c:catAx>
        <c:axId val="-1087833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87834880"/>
        <c:crosses val="autoZero"/>
        <c:auto val="1"/>
        <c:lblAlgn val="ctr"/>
        <c:lblOffset val="100"/>
        <c:noMultiLvlLbl val="0"/>
      </c:catAx>
      <c:valAx>
        <c:axId val="-1087834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0878332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0433582664028201E-2"/>
          <c:y val="0"/>
          <c:w val="0.93545055512522601"/>
          <c:h val="0.57692711487987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92082526248001"/>
          <c:y val="0.114988837006004"/>
          <c:w val="0.81727204134063502"/>
          <c:h val="0.678779312679532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Global!$AX$23</c:f>
              <c:strCache>
                <c:ptCount val="1"/>
                <c:pt idx="0">
                  <c:v>Fossil Fuels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Global!$BB$22:$BC$22</c:f>
              <c:numCache>
                <c:formatCode>0</c:formatCode>
                <c:ptCount val="2"/>
                <c:pt idx="0">
                  <c:v>2017</c:v>
                </c:pt>
                <c:pt idx="1">
                  <c:v>2040</c:v>
                </c:pt>
              </c:numCache>
            </c:numRef>
          </c:cat>
          <c:val>
            <c:numRef>
              <c:f>Global!$BB$23:$BC$23</c:f>
              <c:numCache>
                <c:formatCode>0%</c:formatCode>
                <c:ptCount val="2"/>
                <c:pt idx="0">
                  <c:v>0.81131876137588599</c:v>
                </c:pt>
                <c:pt idx="1">
                  <c:v>0.75980708584988699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1-4306-A538-BC295ABBE4FF}"/>
            </c:ext>
          </c:extLst>
        </c:ser>
        <c:ser>
          <c:idx val="1"/>
          <c:order val="1"/>
          <c:tx>
            <c:strRef>
              <c:f>Global!$AX$24</c:f>
              <c:strCache>
                <c:ptCount val="1"/>
                <c:pt idx="0">
                  <c:v>Non-Fossil Fuels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Global!$BB$22:$BC$22</c:f>
              <c:numCache>
                <c:formatCode>0</c:formatCode>
                <c:ptCount val="2"/>
                <c:pt idx="0">
                  <c:v>2017</c:v>
                </c:pt>
                <c:pt idx="1">
                  <c:v>2040</c:v>
                </c:pt>
              </c:numCache>
            </c:numRef>
          </c:cat>
          <c:val>
            <c:numRef>
              <c:f>Global!$BB$24:$BC$24</c:f>
              <c:numCache>
                <c:formatCode>0%</c:formatCode>
                <c:ptCount val="2"/>
                <c:pt idx="0">
                  <c:v>0.18868123862411401</c:v>
                </c:pt>
                <c:pt idx="1">
                  <c:v>0.24019291414955399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21-4306-A538-BC295ABBE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87834336"/>
        <c:axId val="-1087847392"/>
      </c:barChart>
      <c:catAx>
        <c:axId val="-10878343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087847392"/>
        <c:crosses val="autoZero"/>
        <c:auto val="1"/>
        <c:lblAlgn val="ctr"/>
        <c:lblOffset val="100"/>
        <c:noMultiLvlLbl val="0"/>
      </c:catAx>
      <c:valAx>
        <c:axId val="-10878473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08783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322385449994"/>
          <c:y val="0.76536286515417495"/>
          <c:w val="0.54717943356417897"/>
          <c:h val="0.18886122824177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'[Request EEFD 08Nov2018.xlsx]Sheet1'!$C$9</c:f>
              <c:strCache>
                <c:ptCount val="1"/>
                <c:pt idx="0">
                  <c:v>Natural Gas Gross Production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98-42BE-B606-3820C1780ED0}"/>
              </c:ext>
            </c:extLst>
          </c:dPt>
          <c:cat>
            <c:strRef>
              <c:f>'[Request EEFD 08Nov2018.xlsx]Sheet1'!$A$10:$A$27</c:f>
              <c:strCache>
                <c:ptCount val="18"/>
                <c:pt idx="0">
                  <c:v>Russia</c:v>
                </c:pt>
                <c:pt idx="1">
                  <c:v>IR Iran</c:v>
                </c:pt>
                <c:pt idx="2">
                  <c:v>Qatar</c:v>
                </c:pt>
                <c:pt idx="3">
                  <c:v>Algeria</c:v>
                </c:pt>
                <c:pt idx="4">
                  <c:v>Norway</c:v>
                </c:pt>
                <c:pt idx="5">
                  <c:v>United Arab Emirates</c:v>
                </c:pt>
                <c:pt idx="6">
                  <c:v>Nigeria</c:v>
                </c:pt>
                <c:pt idx="7">
                  <c:v>Venezuela</c:v>
                </c:pt>
                <c:pt idx="8">
                  <c:v>Egypt</c:v>
                </c:pt>
                <c:pt idx="9">
                  <c:v>Kazakhstan</c:v>
                </c:pt>
                <c:pt idx="10">
                  <c:v>Oman</c:v>
                </c:pt>
                <c:pt idx="11">
                  <c:v>Trinidad and Tobago</c:v>
                </c:pt>
                <c:pt idx="12">
                  <c:v>Azerbaijan</c:v>
                </c:pt>
                <c:pt idx="13">
                  <c:v>Iraq</c:v>
                </c:pt>
                <c:pt idx="14">
                  <c:v>Bolivia</c:v>
                </c:pt>
                <c:pt idx="15">
                  <c:v>Peru</c:v>
                </c:pt>
                <c:pt idx="16">
                  <c:v>Libya</c:v>
                </c:pt>
                <c:pt idx="17">
                  <c:v>Equatorial Guinea</c:v>
                </c:pt>
              </c:strCache>
            </c:strRef>
          </c:cat>
          <c:val>
            <c:numRef>
              <c:f>'[Request EEFD 08Nov2018.xlsx]Sheet1'!$C$10:$C$27</c:f>
              <c:numCache>
                <c:formatCode>0.00</c:formatCode>
                <c:ptCount val="18"/>
                <c:pt idx="0">
                  <c:v>695.8</c:v>
                </c:pt>
                <c:pt idx="1">
                  <c:v>305.18940000000003</c:v>
                </c:pt>
                <c:pt idx="2">
                  <c:v>207.09100000000001</c:v>
                </c:pt>
                <c:pt idx="3">
                  <c:v>188.74199999999999</c:v>
                </c:pt>
                <c:pt idx="4">
                  <c:v>172.607</c:v>
                </c:pt>
                <c:pt idx="5">
                  <c:v>94.63</c:v>
                </c:pt>
                <c:pt idx="6">
                  <c:v>79.489606000000009</c:v>
                </c:pt>
                <c:pt idx="7">
                  <c:v>76.894559999999998</c:v>
                </c:pt>
                <c:pt idx="8">
                  <c:v>55.765680000000003</c:v>
                </c:pt>
                <c:pt idx="9">
                  <c:v>46.93</c:v>
                </c:pt>
                <c:pt idx="10">
                  <c:v>39.158000000000001</c:v>
                </c:pt>
                <c:pt idx="11">
                  <c:v>35.357349999999997</c:v>
                </c:pt>
                <c:pt idx="12">
                  <c:v>28.11</c:v>
                </c:pt>
                <c:pt idx="13">
                  <c:v>25.86</c:v>
                </c:pt>
                <c:pt idx="14">
                  <c:v>20.910103746720004</c:v>
                </c:pt>
                <c:pt idx="15">
                  <c:v>18.378</c:v>
                </c:pt>
                <c:pt idx="16">
                  <c:v>15.15</c:v>
                </c:pt>
                <c:pt idx="17">
                  <c:v>13.796108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98-42BE-B606-3820C1780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93979504"/>
        <c:axId val="-893976240"/>
      </c:barChart>
      <c:catAx>
        <c:axId val="-89397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893976240"/>
        <c:crosses val="autoZero"/>
        <c:auto val="1"/>
        <c:lblAlgn val="ctr"/>
        <c:lblOffset val="100"/>
        <c:noMultiLvlLbl val="0"/>
      </c:catAx>
      <c:valAx>
        <c:axId val="-89397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89397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A9-4AA6-9D42-972397D9C7B8}"/>
              </c:ext>
            </c:extLst>
          </c:dPt>
          <c:cat>
            <c:strRef>
              <c:f>'[Request EEFD 08Nov2018.xlsx]Sheet1'!$A$15:$A$25</c:f>
              <c:strCache>
                <c:ptCount val="11"/>
                <c:pt idx="0">
                  <c:v>Qatar</c:v>
                </c:pt>
                <c:pt idx="1">
                  <c:v>Nigeria</c:v>
                </c:pt>
                <c:pt idx="2">
                  <c:v>Algeria</c:v>
                </c:pt>
                <c:pt idx="3">
                  <c:v>Trinidad and Tobago</c:v>
                </c:pt>
                <c:pt idx="4">
                  <c:v>Oman</c:v>
                </c:pt>
                <c:pt idx="5">
                  <c:v>United Arab Emirates</c:v>
                </c:pt>
                <c:pt idx="6">
                  <c:v>Equatorial Guinea</c:v>
                </c:pt>
                <c:pt idx="7">
                  <c:v>Russia</c:v>
                </c:pt>
                <c:pt idx="8">
                  <c:v>Norway</c:v>
                </c:pt>
                <c:pt idx="9">
                  <c:v>Peru</c:v>
                </c:pt>
                <c:pt idx="10">
                  <c:v>Egypt</c:v>
                </c:pt>
              </c:strCache>
            </c:strRef>
          </c:cat>
          <c:val>
            <c:numRef>
              <c:f>'[Request EEFD 08Nov2018.xlsx]Sheet1'!$G$15:$G$25</c:f>
              <c:numCache>
                <c:formatCode>0.00</c:formatCode>
                <c:ptCount val="11"/>
                <c:pt idx="0">
                  <c:v>137.14699999999999</c:v>
                </c:pt>
                <c:pt idx="1">
                  <c:v>34.330164000000003</c:v>
                </c:pt>
                <c:pt idx="2">
                  <c:v>16.41</c:v>
                </c:pt>
                <c:pt idx="3">
                  <c:v>14.61</c:v>
                </c:pt>
                <c:pt idx="4">
                  <c:v>11.389900000000001</c:v>
                </c:pt>
                <c:pt idx="5">
                  <c:v>9.9824999999999999</c:v>
                </c:pt>
                <c:pt idx="6">
                  <c:v>9.5549999999999997</c:v>
                </c:pt>
                <c:pt idx="7">
                  <c:v>8.9060000000000006</c:v>
                </c:pt>
                <c:pt idx="8">
                  <c:v>5.8532000000000002</c:v>
                </c:pt>
                <c:pt idx="9">
                  <c:v>4.8985000000000003</c:v>
                </c:pt>
                <c:pt idx="10">
                  <c:v>1.32968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A9-4AA6-9D42-972397D9C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95187904"/>
        <c:axId val="-995181376"/>
      </c:barChart>
      <c:catAx>
        <c:axId val="-9951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995181376"/>
        <c:crosses val="autoZero"/>
        <c:auto val="1"/>
        <c:lblAlgn val="ctr"/>
        <c:lblOffset val="100"/>
        <c:noMultiLvlLbl val="0"/>
      </c:catAx>
      <c:valAx>
        <c:axId val="-99518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99518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Sheet1!$A$40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Sheet1!$B$40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7C6-4955-BF78-F92D7BE14422}"/>
            </c:ext>
          </c:extLst>
        </c:ser>
        <c:ser>
          <c:idx val="1"/>
          <c:order val="1"/>
          <c:tx>
            <c:strRef>
              <c:f>Sheet1!$A$41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Sheet1!$B$41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7C6-4955-BF78-F92D7BE14422}"/>
            </c:ext>
          </c:extLst>
        </c:ser>
        <c:ser>
          <c:idx val="2"/>
          <c:order val="2"/>
          <c:tx>
            <c:strRef>
              <c:f>Sheet1!$A$42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7C6-4955-BF78-F92D7BE14422}"/>
            </c:ext>
          </c:extLst>
        </c:ser>
        <c:ser>
          <c:idx val="3"/>
          <c:order val="3"/>
          <c:tx>
            <c:strRef>
              <c:f>Sheet1!$A$43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7C6-4955-BF78-F92D7BE14422}"/>
            </c:ext>
          </c:extLst>
        </c:ser>
        <c:ser>
          <c:idx val="4"/>
          <c:order val="4"/>
          <c:tx>
            <c:strRef>
              <c:f>Sheet1!$A$44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Sheet1!$B$44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67C6-4955-BF78-F92D7BE14422}"/>
            </c:ext>
          </c:extLst>
        </c:ser>
        <c:ser>
          <c:idx val="5"/>
          <c:order val="5"/>
          <c:tx>
            <c:strRef>
              <c:f>Sheet1!$A$45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Sheet1!$B$45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67C6-4955-BF78-F92D7BE14422}"/>
            </c:ext>
          </c:extLst>
        </c:ser>
        <c:ser>
          <c:idx val="6"/>
          <c:order val="6"/>
          <c:tx>
            <c:strRef>
              <c:f>Sheet1!$A$46</c:f>
              <c:strCache>
                <c:ptCount val="1"/>
                <c:pt idx="0">
                  <c:v>Biomass and Waste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cat>
            <c:numRef>
              <c:f>Sheet1!$B$39</c:f>
              <c:numCache>
                <c:formatCode>General</c:formatCode>
                <c:ptCount val="1"/>
              </c:numCache>
            </c:numRef>
          </c:cat>
          <c:val>
            <c:numRef>
              <c:f>Sheet1!$B$46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67C6-4955-BF78-F92D7BE14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87854464"/>
        <c:axId val="-1087833792"/>
      </c:barChart>
      <c:catAx>
        <c:axId val="-108785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87833792"/>
        <c:crosses val="autoZero"/>
        <c:auto val="1"/>
        <c:lblAlgn val="ctr"/>
        <c:lblOffset val="100"/>
        <c:noMultiLvlLbl val="0"/>
      </c:catAx>
      <c:valAx>
        <c:axId val="-10878337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087854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468565368048998E-2"/>
          <c:y val="2.6719947998995401E-2"/>
          <c:w val="0.85029062073580797"/>
          <c:h val="0.66174518780946801"/>
        </c:manualLayout>
      </c:layout>
      <c:areaChart>
        <c:grouping val="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Sheet2!$C$1:$AQ$1</c:f>
              <c:numCache>
                <c:formatCode>General</c:formatCod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numCache>
            </c:numRef>
          </c:cat>
          <c:val>
            <c:numRef>
              <c:f>Sheet2!$C$2:$AQ$2</c:f>
              <c:numCache>
                <c:formatCode>0.0</c:formatCode>
                <c:ptCount val="41"/>
                <c:pt idx="0">
                  <c:v>791.94253424237695</c:v>
                </c:pt>
                <c:pt idx="1">
                  <c:v>743.36736511005779</c:v>
                </c:pt>
                <c:pt idx="2">
                  <c:v>778.60408213180904</c:v>
                </c:pt>
                <c:pt idx="3">
                  <c:v>761.93277324028202</c:v>
                </c:pt>
                <c:pt idx="4">
                  <c:v>754.34592884407778</c:v>
                </c:pt>
                <c:pt idx="5">
                  <c:v>759.39831607005999</c:v>
                </c:pt>
                <c:pt idx="6">
                  <c:v>759.64201278631197</c:v>
                </c:pt>
                <c:pt idx="7">
                  <c:v>814.55388132175096</c:v>
                </c:pt>
                <c:pt idx="8">
                  <c:v>819.89353001260497</c:v>
                </c:pt>
                <c:pt idx="9">
                  <c:v>807.00888920643501</c:v>
                </c:pt>
                <c:pt idx="10">
                  <c:v>839.40478810864602</c:v>
                </c:pt>
                <c:pt idx="11">
                  <c:v>869.75954824175597</c:v>
                </c:pt>
                <c:pt idx="12">
                  <c:v>903.1633188049409</c:v>
                </c:pt>
                <c:pt idx="13">
                  <c:v>928.192470007373</c:v>
                </c:pt>
                <c:pt idx="14">
                  <c:v>957.57648421902604</c:v>
                </c:pt>
                <c:pt idx="15">
                  <c:v>980.84238464314706</c:v>
                </c:pt>
                <c:pt idx="16">
                  <c:v>973.19250228009309</c:v>
                </c:pt>
                <c:pt idx="17">
                  <c:v>957.67371144043295</c:v>
                </c:pt>
                <c:pt idx="18">
                  <c:v>1003.462925389</c:v>
                </c:pt>
                <c:pt idx="19">
                  <c:v>1019.07291251329</c:v>
                </c:pt>
                <c:pt idx="20">
                  <c:v>1043.4159467695999</c:v>
                </c:pt>
                <c:pt idx="21">
                  <c:v>1063.9364598648699</c:v>
                </c:pt>
                <c:pt idx="22">
                  <c:v>1073.48846030197</c:v>
                </c:pt>
                <c:pt idx="23">
                  <c:v>1085.7710682140701</c:v>
                </c:pt>
                <c:pt idx="24">
                  <c:v>1101.75582144643</c:v>
                </c:pt>
                <c:pt idx="25">
                  <c:v>1115.9151440164201</c:v>
                </c:pt>
                <c:pt idx="26">
                  <c:v>1134.73581671648</c:v>
                </c:pt>
                <c:pt idx="27">
                  <c:v>1153.3597619008699</c:v>
                </c:pt>
                <c:pt idx="28">
                  <c:v>1171.75996643806</c:v>
                </c:pt>
                <c:pt idx="29">
                  <c:v>1179.28866912372</c:v>
                </c:pt>
                <c:pt idx="30">
                  <c:v>1197.4094826871799</c:v>
                </c:pt>
                <c:pt idx="31">
                  <c:v>1217.3078656590901</c:v>
                </c:pt>
                <c:pt idx="32">
                  <c:v>1240.5836436848799</c:v>
                </c:pt>
                <c:pt idx="33">
                  <c:v>1275.7057114951299</c:v>
                </c:pt>
                <c:pt idx="34">
                  <c:v>1309.6669568013299</c:v>
                </c:pt>
                <c:pt idx="35">
                  <c:v>1341.8686606608001</c:v>
                </c:pt>
                <c:pt idx="36">
                  <c:v>1371.1491737757201</c:v>
                </c:pt>
                <c:pt idx="37">
                  <c:v>1398.8555883187501</c:v>
                </c:pt>
                <c:pt idx="38">
                  <c:v>1427.0674721949399</c:v>
                </c:pt>
                <c:pt idx="39">
                  <c:v>1454.6176685569101</c:v>
                </c:pt>
                <c:pt idx="40">
                  <c:v>1487.0288091887501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A-4BD8-AAD8-5289D852C1A0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Asia Pacific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Sheet2!$C$1:$AQ$1</c:f>
              <c:numCache>
                <c:formatCode>General</c:formatCod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numCache>
            </c:numRef>
          </c:cat>
          <c:val>
            <c:numRef>
              <c:f>Sheet2!$C$3:$AQ$3</c:f>
              <c:numCache>
                <c:formatCode>0.0</c:formatCode>
                <c:ptCount val="41"/>
                <c:pt idx="0">
                  <c:v>319.158579980041</c:v>
                </c:pt>
                <c:pt idx="1">
                  <c:v>339.56066313805297</c:v>
                </c:pt>
                <c:pt idx="2">
                  <c:v>361.45365555511592</c:v>
                </c:pt>
                <c:pt idx="3">
                  <c:v>378.12824140536901</c:v>
                </c:pt>
                <c:pt idx="4">
                  <c:v>409.44442360125601</c:v>
                </c:pt>
                <c:pt idx="5">
                  <c:v>430.79251672526487</c:v>
                </c:pt>
                <c:pt idx="6">
                  <c:v>468.62889853357302</c:v>
                </c:pt>
                <c:pt idx="7">
                  <c:v>498.25004925849692</c:v>
                </c:pt>
                <c:pt idx="8">
                  <c:v>518.46050803736705</c:v>
                </c:pt>
                <c:pt idx="9">
                  <c:v>538.87854704000301</c:v>
                </c:pt>
                <c:pt idx="10">
                  <c:v>588.26472733213302</c:v>
                </c:pt>
                <c:pt idx="11">
                  <c:v>638.97091409851396</c:v>
                </c:pt>
                <c:pt idx="12">
                  <c:v>665.14225837047388</c:v>
                </c:pt>
                <c:pt idx="13">
                  <c:v>692.99401726042095</c:v>
                </c:pt>
                <c:pt idx="14">
                  <c:v>711.02230558329802</c:v>
                </c:pt>
                <c:pt idx="15">
                  <c:v>717.71670589559199</c:v>
                </c:pt>
                <c:pt idx="16">
                  <c:v>756.9950347437981</c:v>
                </c:pt>
                <c:pt idx="17">
                  <c:v>797.53059409255297</c:v>
                </c:pt>
                <c:pt idx="18">
                  <c:v>841.24452811376489</c:v>
                </c:pt>
                <c:pt idx="19">
                  <c:v>855.70328895934495</c:v>
                </c:pt>
                <c:pt idx="20">
                  <c:v>877.26816471078394</c:v>
                </c:pt>
                <c:pt idx="21">
                  <c:v>895.57144499102105</c:v>
                </c:pt>
                <c:pt idx="22">
                  <c:v>921.17551088002006</c:v>
                </c:pt>
                <c:pt idx="23">
                  <c:v>952.25650177113801</c:v>
                </c:pt>
                <c:pt idx="24">
                  <c:v>983.56509886619801</c:v>
                </c:pt>
                <c:pt idx="25">
                  <c:v>1005.56465627747</c:v>
                </c:pt>
                <c:pt idx="26">
                  <c:v>1033.1229738982599</c:v>
                </c:pt>
                <c:pt idx="27">
                  <c:v>1062.68598222941</c:v>
                </c:pt>
                <c:pt idx="28">
                  <c:v>1087.6666398590701</c:v>
                </c:pt>
                <c:pt idx="29">
                  <c:v>1119.08467198828</c:v>
                </c:pt>
                <c:pt idx="30">
                  <c:v>1148.1525373586101</c:v>
                </c:pt>
                <c:pt idx="31">
                  <c:v>1176.8168804395</c:v>
                </c:pt>
                <c:pt idx="32">
                  <c:v>1204.80409408985</c:v>
                </c:pt>
                <c:pt idx="33">
                  <c:v>1238.60382881692</c:v>
                </c:pt>
                <c:pt idx="34">
                  <c:v>1274.58081410573</c:v>
                </c:pt>
                <c:pt idx="35">
                  <c:v>1304.75813974107</c:v>
                </c:pt>
                <c:pt idx="36">
                  <c:v>1334.30372678819</c:v>
                </c:pt>
                <c:pt idx="37">
                  <c:v>1364.0677866746701</c:v>
                </c:pt>
                <c:pt idx="38">
                  <c:v>1395.2095035121999</c:v>
                </c:pt>
                <c:pt idx="39">
                  <c:v>1425.8123918234901</c:v>
                </c:pt>
                <c:pt idx="40">
                  <c:v>1461.7956958186401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A-4BD8-AAD8-5289D852C1A0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Sheet2!$C$1:$AQ$1</c:f>
              <c:numCache>
                <c:formatCode>General</c:formatCod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numCache>
            </c:numRef>
          </c:cat>
          <c:val>
            <c:numRef>
              <c:f>Sheet2!$C$4:$AQ$4</c:f>
              <c:numCache>
                <c:formatCode>0.0</c:formatCode>
                <c:ptCount val="41"/>
                <c:pt idx="0">
                  <c:v>171.197274426749</c:v>
                </c:pt>
                <c:pt idx="1">
                  <c:v>182.21785355635399</c:v>
                </c:pt>
                <c:pt idx="2">
                  <c:v>197.584201599088</c:v>
                </c:pt>
                <c:pt idx="3">
                  <c:v>209.51219392327999</c:v>
                </c:pt>
                <c:pt idx="4">
                  <c:v>229.66431196941599</c:v>
                </c:pt>
                <c:pt idx="5">
                  <c:v>249.35190830212699</c:v>
                </c:pt>
                <c:pt idx="6">
                  <c:v>273.118550206701</c:v>
                </c:pt>
                <c:pt idx="7">
                  <c:v>297.00886902165308</c:v>
                </c:pt>
                <c:pt idx="8">
                  <c:v>324.88855423382</c:v>
                </c:pt>
                <c:pt idx="9">
                  <c:v>336.52640548135992</c:v>
                </c:pt>
                <c:pt idx="10">
                  <c:v>364.86166122899402</c:v>
                </c:pt>
                <c:pt idx="11">
                  <c:v>383.85580075401998</c:v>
                </c:pt>
                <c:pt idx="12">
                  <c:v>403.46719216624302</c:v>
                </c:pt>
                <c:pt idx="13">
                  <c:v>419.7148296283641</c:v>
                </c:pt>
                <c:pt idx="14">
                  <c:v>442.74379047877602</c:v>
                </c:pt>
                <c:pt idx="15">
                  <c:v>466.25065919076798</c:v>
                </c:pt>
                <c:pt idx="16">
                  <c:v>485.83540661722901</c:v>
                </c:pt>
                <c:pt idx="17">
                  <c:v>503.215401253778</c:v>
                </c:pt>
                <c:pt idx="18">
                  <c:v>517.54848136861096</c:v>
                </c:pt>
                <c:pt idx="19">
                  <c:v>534.00684570875501</c:v>
                </c:pt>
                <c:pt idx="20">
                  <c:v>543.31390348964896</c:v>
                </c:pt>
                <c:pt idx="21">
                  <c:v>561.77759396004808</c:v>
                </c:pt>
                <c:pt idx="22">
                  <c:v>571.36738617470587</c:v>
                </c:pt>
                <c:pt idx="23">
                  <c:v>585.20638070870905</c:v>
                </c:pt>
                <c:pt idx="24">
                  <c:v>593.85962968262777</c:v>
                </c:pt>
                <c:pt idx="25">
                  <c:v>603.73276752309096</c:v>
                </c:pt>
                <c:pt idx="26">
                  <c:v>613.158094997224</c:v>
                </c:pt>
                <c:pt idx="27">
                  <c:v>622.94568370493687</c:v>
                </c:pt>
                <c:pt idx="28">
                  <c:v>633.79503464536401</c:v>
                </c:pt>
                <c:pt idx="29">
                  <c:v>644.29344637843099</c:v>
                </c:pt>
                <c:pt idx="30">
                  <c:v>654.10189210063504</c:v>
                </c:pt>
                <c:pt idx="31">
                  <c:v>665.913194647973</c:v>
                </c:pt>
                <c:pt idx="32">
                  <c:v>672.61229533677795</c:v>
                </c:pt>
                <c:pt idx="33">
                  <c:v>681.24561119513282</c:v>
                </c:pt>
                <c:pt idx="34">
                  <c:v>692.329738041258</c:v>
                </c:pt>
                <c:pt idx="35">
                  <c:v>700.54975627427496</c:v>
                </c:pt>
                <c:pt idx="36">
                  <c:v>709.42613671265303</c:v>
                </c:pt>
                <c:pt idx="37">
                  <c:v>718.25860868388099</c:v>
                </c:pt>
                <c:pt idx="38">
                  <c:v>726.24325508145591</c:v>
                </c:pt>
                <c:pt idx="39">
                  <c:v>734.02992202203984</c:v>
                </c:pt>
                <c:pt idx="40">
                  <c:v>740.33799214839598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6A-4BD8-AAD8-5289D852C1A0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Eurasia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Sheet2!$C$1:$AQ$1</c:f>
              <c:numCache>
                <c:formatCode>General</c:formatCod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numCache>
            </c:numRef>
          </c:cat>
          <c:val>
            <c:numRef>
              <c:f>Sheet2!$C$5:$AQ$5</c:f>
              <c:numCache>
                <c:formatCode>0.0</c:formatCode>
                <c:ptCount val="41"/>
                <c:pt idx="0">
                  <c:v>549.3457932814099</c:v>
                </c:pt>
                <c:pt idx="1">
                  <c:v>553.50767759171993</c:v>
                </c:pt>
                <c:pt idx="2">
                  <c:v>558.03358540487</c:v>
                </c:pt>
                <c:pt idx="3">
                  <c:v>583.91766347494968</c:v>
                </c:pt>
                <c:pt idx="4">
                  <c:v>593.13443821589021</c:v>
                </c:pt>
                <c:pt idx="5">
                  <c:v>596.41169067743988</c:v>
                </c:pt>
                <c:pt idx="6">
                  <c:v>607.74999822919006</c:v>
                </c:pt>
                <c:pt idx="7">
                  <c:v>617.88355687547994</c:v>
                </c:pt>
                <c:pt idx="8">
                  <c:v>624.23904419402004</c:v>
                </c:pt>
                <c:pt idx="9">
                  <c:v>576.06950058451946</c:v>
                </c:pt>
                <c:pt idx="10">
                  <c:v>619.07128100569105</c:v>
                </c:pt>
                <c:pt idx="11">
                  <c:v>641.63631248857052</c:v>
                </c:pt>
                <c:pt idx="12">
                  <c:v>643.38808038884542</c:v>
                </c:pt>
                <c:pt idx="13">
                  <c:v>623.96172794550978</c:v>
                </c:pt>
                <c:pt idx="14">
                  <c:v>618.1683550813467</c:v>
                </c:pt>
                <c:pt idx="15">
                  <c:v>597.88784156045301</c:v>
                </c:pt>
                <c:pt idx="16">
                  <c:v>580.80172979152655</c:v>
                </c:pt>
                <c:pt idx="17">
                  <c:v>598.98909417184757</c:v>
                </c:pt>
                <c:pt idx="18">
                  <c:v>597.45024627907901</c:v>
                </c:pt>
                <c:pt idx="19">
                  <c:v>604.64573152314904</c:v>
                </c:pt>
                <c:pt idx="20">
                  <c:v>609.73520381566459</c:v>
                </c:pt>
                <c:pt idx="21">
                  <c:v>616.88325455232518</c:v>
                </c:pt>
                <c:pt idx="22">
                  <c:v>624.96793948141271</c:v>
                </c:pt>
                <c:pt idx="23">
                  <c:v>633.70578069251508</c:v>
                </c:pt>
                <c:pt idx="24">
                  <c:v>639.61881680486238</c:v>
                </c:pt>
                <c:pt idx="25">
                  <c:v>639.67497540198542</c:v>
                </c:pt>
                <c:pt idx="26">
                  <c:v>636.42840289561627</c:v>
                </c:pt>
                <c:pt idx="27">
                  <c:v>638.22625185758238</c:v>
                </c:pt>
                <c:pt idx="28">
                  <c:v>639.35521661037478</c:v>
                </c:pt>
                <c:pt idx="29">
                  <c:v>642.4143610710463</c:v>
                </c:pt>
                <c:pt idx="30">
                  <c:v>645.01021240865668</c:v>
                </c:pt>
                <c:pt idx="31">
                  <c:v>650.60375189400543</c:v>
                </c:pt>
                <c:pt idx="32">
                  <c:v>655.54742475292937</c:v>
                </c:pt>
                <c:pt idx="33">
                  <c:v>656.61060662253442</c:v>
                </c:pt>
                <c:pt idx="34">
                  <c:v>656.57777892612933</c:v>
                </c:pt>
                <c:pt idx="35">
                  <c:v>655.59449668974923</c:v>
                </c:pt>
                <c:pt idx="36">
                  <c:v>657.10693044005222</c:v>
                </c:pt>
                <c:pt idx="37">
                  <c:v>659.07802362497466</c:v>
                </c:pt>
                <c:pt idx="38">
                  <c:v>660.87004457951571</c:v>
                </c:pt>
                <c:pt idx="39">
                  <c:v>662.83637556421581</c:v>
                </c:pt>
                <c:pt idx="40">
                  <c:v>665.75951483028041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6A-4BD8-AAD8-5289D852C1A0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Sheet2!$C$1:$AQ$1</c:f>
              <c:numCache>
                <c:formatCode>General</c:formatCod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numCache>
            </c:numRef>
          </c:cat>
          <c:val>
            <c:numRef>
              <c:f>Sheet2!$C$6:$AQ$6</c:f>
              <c:numCache>
                <c:formatCode>0.0</c:formatCode>
                <c:ptCount val="41"/>
                <c:pt idx="0">
                  <c:v>481.51243491387999</c:v>
                </c:pt>
                <c:pt idx="1">
                  <c:v>492.278329163362</c:v>
                </c:pt>
                <c:pt idx="2">
                  <c:v>498.337221291052</c:v>
                </c:pt>
                <c:pt idx="3">
                  <c:v>524.14177946178802</c:v>
                </c:pt>
                <c:pt idx="4">
                  <c:v>541.48821957751295</c:v>
                </c:pt>
                <c:pt idx="5">
                  <c:v>554.41374099151994</c:v>
                </c:pt>
                <c:pt idx="6">
                  <c:v>553.3815654844858</c:v>
                </c:pt>
                <c:pt idx="7">
                  <c:v>552.51028951109595</c:v>
                </c:pt>
                <c:pt idx="8">
                  <c:v>565.71672285421994</c:v>
                </c:pt>
                <c:pt idx="9">
                  <c:v>526.43783167721801</c:v>
                </c:pt>
                <c:pt idx="10">
                  <c:v>574.5059202999239</c:v>
                </c:pt>
                <c:pt idx="11">
                  <c:v>531.23835828576603</c:v>
                </c:pt>
                <c:pt idx="12">
                  <c:v>518.91022960478881</c:v>
                </c:pt>
                <c:pt idx="13">
                  <c:v>510.834441368814</c:v>
                </c:pt>
                <c:pt idx="14">
                  <c:v>471.58574210648902</c:v>
                </c:pt>
                <c:pt idx="15">
                  <c:v>481.40397867293689</c:v>
                </c:pt>
                <c:pt idx="16">
                  <c:v>513.71472141203606</c:v>
                </c:pt>
                <c:pt idx="17">
                  <c:v>538.00924654358801</c:v>
                </c:pt>
                <c:pt idx="18">
                  <c:v>569.40676754761807</c:v>
                </c:pt>
                <c:pt idx="19">
                  <c:v>576.785696094581</c:v>
                </c:pt>
                <c:pt idx="20">
                  <c:v>579.82358449466983</c:v>
                </c:pt>
                <c:pt idx="21">
                  <c:v>580.84952583692382</c:v>
                </c:pt>
                <c:pt idx="22">
                  <c:v>585.98620168053992</c:v>
                </c:pt>
                <c:pt idx="23">
                  <c:v>589.32495272481299</c:v>
                </c:pt>
                <c:pt idx="24">
                  <c:v>588.07554618784809</c:v>
                </c:pt>
                <c:pt idx="25">
                  <c:v>591.46097983359289</c:v>
                </c:pt>
                <c:pt idx="26">
                  <c:v>588.38580573847105</c:v>
                </c:pt>
                <c:pt idx="27">
                  <c:v>587.54271853147702</c:v>
                </c:pt>
                <c:pt idx="28">
                  <c:v>596.04112456788903</c:v>
                </c:pt>
                <c:pt idx="29">
                  <c:v>598.16106713513796</c:v>
                </c:pt>
                <c:pt idx="30">
                  <c:v>604.73711384109993</c:v>
                </c:pt>
                <c:pt idx="31">
                  <c:v>604.85818941827199</c:v>
                </c:pt>
                <c:pt idx="32">
                  <c:v>607.10355838584996</c:v>
                </c:pt>
                <c:pt idx="33">
                  <c:v>609.89596387351492</c:v>
                </c:pt>
                <c:pt idx="34">
                  <c:v>610.58922755179003</c:v>
                </c:pt>
                <c:pt idx="35">
                  <c:v>616.38355494213897</c:v>
                </c:pt>
                <c:pt idx="36">
                  <c:v>625.09238178807198</c:v>
                </c:pt>
                <c:pt idx="37">
                  <c:v>625.07088556028896</c:v>
                </c:pt>
                <c:pt idx="38">
                  <c:v>625.06599431618997</c:v>
                </c:pt>
                <c:pt idx="39">
                  <c:v>625.88336050262717</c:v>
                </c:pt>
                <c:pt idx="40">
                  <c:v>627.29272766173403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6A-4BD8-AAD8-5289D852C1A0}"/>
            </c:ext>
          </c:extLst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Sheet2!$C$1:$AQ$1</c:f>
              <c:numCache>
                <c:formatCode>General</c:formatCod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numCache>
            </c:numRef>
          </c:cat>
          <c:val>
            <c:numRef>
              <c:f>Sheet2!$C$7:$AQ$7</c:f>
              <c:numCache>
                <c:formatCode>0.0</c:formatCode>
                <c:ptCount val="41"/>
                <c:pt idx="0">
                  <c:v>105.208747627786</c:v>
                </c:pt>
                <c:pt idx="1">
                  <c:v>107.57535806567201</c:v>
                </c:pt>
                <c:pt idx="2">
                  <c:v>107.284860377116</c:v>
                </c:pt>
                <c:pt idx="3">
                  <c:v>119.149344857996</c:v>
                </c:pt>
                <c:pt idx="4">
                  <c:v>127.77488724275101</c:v>
                </c:pt>
                <c:pt idx="5">
                  <c:v>139.964378426536</c:v>
                </c:pt>
                <c:pt idx="6">
                  <c:v>143.10544820232499</c:v>
                </c:pt>
                <c:pt idx="7">
                  <c:v>140.019101527705</c:v>
                </c:pt>
                <c:pt idx="8">
                  <c:v>148.67543203612601</c:v>
                </c:pt>
                <c:pt idx="9">
                  <c:v>144.793589398384</c:v>
                </c:pt>
                <c:pt idx="10">
                  <c:v>157.301814628855</c:v>
                </c:pt>
                <c:pt idx="11">
                  <c:v>156.872469972933</c:v>
                </c:pt>
                <c:pt idx="12">
                  <c:v>165.69526959262299</c:v>
                </c:pt>
                <c:pt idx="13">
                  <c:v>174.59656918909499</c:v>
                </c:pt>
                <c:pt idx="14">
                  <c:v>179.10753026437689</c:v>
                </c:pt>
                <c:pt idx="15">
                  <c:v>185.398624862692</c:v>
                </c:pt>
                <c:pt idx="16">
                  <c:v>180.54482004880401</c:v>
                </c:pt>
                <c:pt idx="17">
                  <c:v>178.02765091704501</c:v>
                </c:pt>
                <c:pt idx="18">
                  <c:v>192.37642715386201</c:v>
                </c:pt>
                <c:pt idx="19">
                  <c:v>193.64120064353401</c:v>
                </c:pt>
                <c:pt idx="20">
                  <c:v>200.38678236131901</c:v>
                </c:pt>
                <c:pt idx="21">
                  <c:v>203.11408474787891</c:v>
                </c:pt>
                <c:pt idx="22">
                  <c:v>205.18519990971299</c:v>
                </c:pt>
                <c:pt idx="23">
                  <c:v>207.96471400986999</c:v>
                </c:pt>
                <c:pt idx="24">
                  <c:v>211.04791969900199</c:v>
                </c:pt>
                <c:pt idx="25">
                  <c:v>215.70159831506001</c:v>
                </c:pt>
                <c:pt idx="26">
                  <c:v>220.39923030597399</c:v>
                </c:pt>
                <c:pt idx="27">
                  <c:v>225.88106871774599</c:v>
                </c:pt>
                <c:pt idx="28">
                  <c:v>231.968233525686</c:v>
                </c:pt>
                <c:pt idx="29">
                  <c:v>236.50625461544399</c:v>
                </c:pt>
                <c:pt idx="30">
                  <c:v>243.39379524245101</c:v>
                </c:pt>
                <c:pt idx="31">
                  <c:v>246.764003904189</c:v>
                </c:pt>
                <c:pt idx="32">
                  <c:v>253.787457001148</c:v>
                </c:pt>
                <c:pt idx="33">
                  <c:v>260.03129931152199</c:v>
                </c:pt>
                <c:pt idx="34">
                  <c:v>267.18173822498892</c:v>
                </c:pt>
                <c:pt idx="35">
                  <c:v>272.142243111639</c:v>
                </c:pt>
                <c:pt idx="36">
                  <c:v>279.490212813781</c:v>
                </c:pt>
                <c:pt idx="37">
                  <c:v>287.22918365557592</c:v>
                </c:pt>
                <c:pt idx="38">
                  <c:v>294.16002045921499</c:v>
                </c:pt>
                <c:pt idx="39">
                  <c:v>301.2289542612649</c:v>
                </c:pt>
                <c:pt idx="40">
                  <c:v>308.09280766445301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6A-4BD8-AAD8-5289D852C1A0}"/>
            </c:ext>
          </c:extLst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Sheet2!$C$1:$AQ$1</c:f>
              <c:numCache>
                <c:formatCode>General</c:formatCod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numCache>
            </c:numRef>
          </c:cat>
          <c:val>
            <c:numRef>
              <c:f>Sheet2!$C$8:$AQ$8</c:f>
              <c:numCache>
                <c:formatCode>0.0</c:formatCode>
                <c:ptCount val="41"/>
                <c:pt idx="0">
                  <c:v>57.556825735117997</c:v>
                </c:pt>
                <c:pt idx="1">
                  <c:v>65.427707013342982</c:v>
                </c:pt>
                <c:pt idx="2">
                  <c:v>70.161639625267398</c:v>
                </c:pt>
                <c:pt idx="3">
                  <c:v>76.6212932496707</c:v>
                </c:pt>
                <c:pt idx="4">
                  <c:v>77.468185726950779</c:v>
                </c:pt>
                <c:pt idx="5">
                  <c:v>89.08409349746438</c:v>
                </c:pt>
                <c:pt idx="6">
                  <c:v>94.065015223647507</c:v>
                </c:pt>
                <c:pt idx="7">
                  <c:v>101.674733791766</c:v>
                </c:pt>
                <c:pt idx="8">
                  <c:v>102.703427488682</c:v>
                </c:pt>
                <c:pt idx="9">
                  <c:v>100.70096986343999</c:v>
                </c:pt>
                <c:pt idx="10">
                  <c:v>105.047664125983</c:v>
                </c:pt>
                <c:pt idx="11">
                  <c:v>115.875488637096</c:v>
                </c:pt>
                <c:pt idx="12">
                  <c:v>121.784243135624</c:v>
                </c:pt>
                <c:pt idx="13">
                  <c:v>122.63051186582</c:v>
                </c:pt>
                <c:pt idx="14">
                  <c:v>123.244984698162</c:v>
                </c:pt>
                <c:pt idx="15">
                  <c:v>128.29187266093501</c:v>
                </c:pt>
                <c:pt idx="16">
                  <c:v>133.326742276045</c:v>
                </c:pt>
                <c:pt idx="17">
                  <c:v>141.22627376506401</c:v>
                </c:pt>
                <c:pt idx="18">
                  <c:v>150.37997153502201</c:v>
                </c:pt>
                <c:pt idx="19">
                  <c:v>160.00046573416091</c:v>
                </c:pt>
                <c:pt idx="20">
                  <c:v>164.91193553327</c:v>
                </c:pt>
                <c:pt idx="21">
                  <c:v>169.55213461752899</c:v>
                </c:pt>
                <c:pt idx="22">
                  <c:v>176.55733199545401</c:v>
                </c:pt>
                <c:pt idx="23">
                  <c:v>181.849782093534</c:v>
                </c:pt>
                <c:pt idx="24">
                  <c:v>182.54371221368501</c:v>
                </c:pt>
                <c:pt idx="25">
                  <c:v>188.69390027863699</c:v>
                </c:pt>
                <c:pt idx="26">
                  <c:v>190.301864874649</c:v>
                </c:pt>
                <c:pt idx="27">
                  <c:v>196.88882844025301</c:v>
                </c:pt>
                <c:pt idx="28">
                  <c:v>201.387347458818</c:v>
                </c:pt>
                <c:pt idx="29">
                  <c:v>209.40755629791499</c:v>
                </c:pt>
                <c:pt idx="30">
                  <c:v>217.276140207292</c:v>
                </c:pt>
                <c:pt idx="31">
                  <c:v>223.762061600528</c:v>
                </c:pt>
                <c:pt idx="32">
                  <c:v>231.92322622761401</c:v>
                </c:pt>
                <c:pt idx="33">
                  <c:v>239.69366801428001</c:v>
                </c:pt>
                <c:pt idx="34">
                  <c:v>248.99686137993501</c:v>
                </c:pt>
                <c:pt idx="35">
                  <c:v>254.33697715163601</c:v>
                </c:pt>
                <c:pt idx="36">
                  <c:v>264.50053133810701</c:v>
                </c:pt>
                <c:pt idx="37">
                  <c:v>273.567327443436</c:v>
                </c:pt>
                <c:pt idx="38">
                  <c:v>282.134618028376</c:v>
                </c:pt>
                <c:pt idx="39">
                  <c:v>290.18406987608108</c:v>
                </c:pt>
                <c:pt idx="40">
                  <c:v>295.99199061563093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6A-4BD8-AAD8-5289D852C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87841408"/>
        <c:axId val="-1087846304"/>
      </c:areaChart>
      <c:catAx>
        <c:axId val="-108784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7846304"/>
        <c:crosses val="autoZero"/>
        <c:auto val="1"/>
        <c:lblAlgn val="ctr"/>
        <c:lblOffset val="100"/>
        <c:tickLblSkip val="10"/>
        <c:noMultiLvlLbl val="0"/>
      </c:catAx>
      <c:valAx>
        <c:axId val="-108784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7841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3.0969856412853401E-2"/>
          <c:y val="0.77157141280237196"/>
          <c:w val="0.96903014358714701"/>
          <c:h val="0.18547039096748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136905120853503E-3"/>
          <c:y val="2.46172779581533E-2"/>
          <c:w val="0.99180246805291306"/>
          <c:h val="0.8175332663115759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Regions!$AY$10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222222222222199E-2"/>
                  <c:y val="4.6296296296296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2D-4DF9-92C1-C7718A48CCA9}"/>
                </c:ext>
              </c:extLst>
            </c:dLbl>
            <c:dLbl>
              <c:idx val="1"/>
              <c:layout>
                <c:manualLayout>
                  <c:x val="-1.6666666666666701E-2"/>
                  <c:y val="8.3263264346112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D-4DF9-92C1-C7718A48CCA9}"/>
                </c:ext>
              </c:extLst>
            </c:dLbl>
            <c:dLbl>
              <c:idx val="2"/>
              <c:layout>
                <c:manualLayout>
                  <c:x val="2.2222222222222199E-2"/>
                  <c:y val="9.25925925925926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2D-4DF9-92C1-C7718A48CCA9}"/>
                </c:ext>
              </c:extLst>
            </c:dLbl>
            <c:dLbl>
              <c:idx val="5"/>
              <c:layout>
                <c:manualLayout>
                  <c:x val="2.5000000000000099E-2"/>
                  <c:y val="2.6122346005231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D-4DF9-92C1-C7718A48CCA9}"/>
                </c:ext>
              </c:extLst>
            </c:dLbl>
            <c:dLbl>
              <c:idx val="6"/>
              <c:layout>
                <c:manualLayout>
                  <c:x val="-1.6666666666666798E-2"/>
                  <c:y val="2.0815816086528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2D-4DF9-92C1-C7718A48C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Regions!$AW$11:$AW$17</c:f>
              <c:strCache>
                <c:ptCount val="7"/>
                <c:pt idx="0">
                  <c:v>North America</c:v>
                </c:pt>
                <c:pt idx="1">
                  <c:v>Asia Pacific</c:v>
                </c:pt>
                <c:pt idx="2">
                  <c:v>Middle East</c:v>
                </c:pt>
                <c:pt idx="3">
                  <c:v>Eurasia</c:v>
                </c:pt>
                <c:pt idx="4">
                  <c:v>Europe</c:v>
                </c:pt>
                <c:pt idx="5">
                  <c:v>Latin America</c:v>
                </c:pt>
                <c:pt idx="6">
                  <c:v>Africa</c:v>
                </c:pt>
              </c:strCache>
            </c:strRef>
          </c:cat>
          <c:val>
            <c:numRef>
              <c:f>Regions!$AY$11:$AY$17</c:f>
              <c:numCache>
                <c:formatCode>0%</c:formatCode>
                <c:ptCount val="7"/>
                <c:pt idx="0">
                  <c:v>0.26</c:v>
                </c:pt>
                <c:pt idx="1">
                  <c:v>0.21</c:v>
                </c:pt>
                <c:pt idx="2">
                  <c:v>0.14000000000000001</c:v>
                </c:pt>
                <c:pt idx="3">
                  <c:v>0.16156617275770899</c:v>
                </c:pt>
                <c:pt idx="4">
                  <c:v>0.14511799249448101</c:v>
                </c:pt>
                <c:pt idx="5">
                  <c:v>0.05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2D-4DF9-92C1-C7718A48CCA9}"/>
            </c:ext>
          </c:extLst>
        </c:ser>
        <c:ser>
          <c:idx val="2"/>
          <c:order val="2"/>
          <c:tx>
            <c:strRef>
              <c:f>Regions!$AZ$10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2D-4DF9-92C1-C7718A48CCA9}"/>
                </c:ext>
              </c:extLst>
            </c:dLbl>
            <c:dLbl>
              <c:idx val="1"/>
              <c:layout>
                <c:manualLayout>
                  <c:x val="2.5462668816040001E-17"/>
                  <c:y val="8.4317032040472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2D-4DF9-92C1-C7718A48CCA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2D-4DF9-92C1-C7718A48CCA9}"/>
                </c:ext>
              </c:extLst>
            </c:dLbl>
            <c:dLbl>
              <c:idx val="3"/>
              <c:layout>
                <c:manualLayout>
                  <c:x val="1.1111111111111099E-2"/>
                  <c:y val="2.0815816086528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2D-4DF9-92C1-C7718A48CCA9}"/>
                </c:ext>
              </c:extLst>
            </c:dLbl>
            <c:dLbl>
              <c:idx val="4"/>
              <c:layout>
                <c:manualLayout>
                  <c:x val="1.6666666666666701E-2"/>
                  <c:y val="8.3263264346112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2D-4DF9-92C1-C7718A48CC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2D-4DF9-92C1-C7718A48C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Regions!$AW$11:$AW$17</c:f>
              <c:strCache>
                <c:ptCount val="7"/>
                <c:pt idx="0">
                  <c:v>North America</c:v>
                </c:pt>
                <c:pt idx="1">
                  <c:v>Asia Pacific</c:v>
                </c:pt>
                <c:pt idx="2">
                  <c:v>Middle East</c:v>
                </c:pt>
                <c:pt idx="3">
                  <c:v>Eurasia</c:v>
                </c:pt>
                <c:pt idx="4">
                  <c:v>Europe</c:v>
                </c:pt>
                <c:pt idx="5">
                  <c:v>Latin America</c:v>
                </c:pt>
                <c:pt idx="6">
                  <c:v>Africa</c:v>
                </c:pt>
              </c:strCache>
            </c:strRef>
          </c:cat>
          <c:val>
            <c:numRef>
              <c:f>Regions!$AZ$11:$AZ$17</c:f>
              <c:numCache>
                <c:formatCode>0%</c:formatCode>
                <c:ptCount val="7"/>
                <c:pt idx="0">
                  <c:v>0.26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0.12552458946679701</c:v>
                </c:pt>
                <c:pt idx="4">
                  <c:v>0.105637411549809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2D-4DF9-92C1-C7718A48CC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87840320"/>
        <c:axId val="-10878620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Regions!$AX$10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Regions!$AW$11:$AW$17</c15:sqref>
                        </c15:formulaRef>
                      </c:ext>
                    </c:extLst>
                    <c:strCache>
                      <c:ptCount val="7"/>
                      <c:pt idx="0">
                        <c:v>North America</c:v>
                      </c:pt>
                      <c:pt idx="1">
                        <c:v>Asia Pacific</c:v>
                      </c:pt>
                      <c:pt idx="2">
                        <c:v>Middle East</c:v>
                      </c:pt>
                      <c:pt idx="3">
                        <c:v>Eurasia</c:v>
                      </c:pt>
                      <c:pt idx="4">
                        <c:v>Europe</c:v>
                      </c:pt>
                      <c:pt idx="5">
                        <c:v>Latin America</c:v>
                      </c:pt>
                      <c:pt idx="6">
                        <c:v>Africa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Regions!$AX$11:$AX$17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622D-4DF9-92C1-C7718A48CCA9}"/>
                  </c:ext>
                </c:extLst>
              </c15:ser>
            </c15:filteredBarSeries>
          </c:ext>
        </c:extLst>
      </c:barChart>
      <c:catAx>
        <c:axId val="-10878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087862080"/>
        <c:crosses val="autoZero"/>
        <c:auto val="1"/>
        <c:lblAlgn val="ctr"/>
        <c:lblOffset val="100"/>
        <c:noMultiLvlLbl val="0"/>
      </c:catAx>
      <c:valAx>
        <c:axId val="-10878620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08784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19335083114597"/>
          <c:y val="2.0745315241621799E-2"/>
          <c:w val="0.291724409448819"/>
          <c:h val="0.143905911443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'GECF Share'!$B$2:$C$2</cx:f>
        <cx:lvl ptCount="2">
          <cx:pt idx="0">GECF</cx:pt>
          <cx:pt idx="1">Non-GECF</cx:pt>
        </cx:lvl>
      </cx:strDim>
      <cx:numDim type="size">
        <cx:f dir="row">'GECF Share'!$B$4:$C$4</cx:f>
        <cx:lvl ptCount="2" formatCode="0%">
          <cx:pt idx="0">0.45000000000000001</cx:pt>
          <cx:pt idx="1">0.55000000000000004</cx:pt>
        </cx:lvl>
      </cx:numDim>
    </cx:data>
  </cx:chartData>
  <cx:chart>
    <cx:plotArea>
      <cx:plotAreaRegion>
        <cx:series layoutId="sunburst" uniqueId="{4151DE54-C48F-40F4-B0C8-6270C4BC58D7}">
          <cx:tx>
            <cx:txData>
              <cx:f>'GECF Share'!$A$4</cx:f>
              <cx:v>Global Gas Production</cx:v>
            </cx:txData>
          </cx:tx>
          <cx:spPr>
            <a:solidFill>
              <a:schemeClr val="accent1">
                <a:lumMod val="75000"/>
              </a:schemeClr>
            </a:solidFill>
          </cx:spPr>
          <cx:dataPt idx="0">
            <cx:spPr>
              <a:solidFill>
                <a:schemeClr val="accent1">
                  <a:lumMod val="75000"/>
                </a:schemeClr>
              </a:solidFill>
            </cx:spPr>
          </cx:dataPt>
          <cx:dataPt idx="1">
            <cx:spPr>
              <a:solidFill>
                <a:schemeClr val="accent1">
                  <a:lumMod val="60000"/>
                  <a:lumOff val="40000"/>
                </a:schemeClr>
              </a:solidFill>
            </cx:spPr>
          </cx:dataPt>
          <cx:dataId val="0"/>
        </cx:series>
      </cx:plotAreaRegion>
    </cx:plotArea>
  </cx:chart>
  <cx:spPr>
    <a:noFill/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'GECF Share'!$B$2:$C$2</cx:f>
        <cx:lvl ptCount="2">
          <cx:pt idx="0">GECF</cx:pt>
          <cx:pt idx="1">Non-GECF</cx:pt>
        </cx:lvl>
      </cx:strDim>
      <cx:numDim type="size">
        <cx:f dir="row">'GECF Share'!$B$5:$C$5</cx:f>
        <cx:lvl ptCount="2" formatCode="0%">
          <cx:pt idx="0">0.64000000000000001</cx:pt>
          <cx:pt idx="1">0.46000000000000002</cx:pt>
        </cx:lvl>
      </cx:numDim>
    </cx:data>
  </cx:chartData>
  <cx:chart>
    <cx:plotArea>
      <cx:plotAreaRegion>
        <cx:series layoutId="sunburst" uniqueId="{509A153B-9BB6-4D73-9041-5F135F54A542}">
          <cx:tx>
            <cx:txData>
              <cx:f>'GECF Share'!$A$5</cx:f>
              <cx:v>Global Pipeline Gas Trade</cx:v>
            </cx:txData>
          </cx:tx>
          <cx:spPr>
            <a:solidFill>
              <a:schemeClr val="accent6"/>
            </a:solidFill>
          </cx:spPr>
          <cx:dataPt idx="0">
            <cx:spPr>
              <a:solidFill>
                <a:schemeClr val="accent1">
                  <a:lumMod val="75000"/>
                </a:schemeClr>
              </a:solidFill>
            </cx:spPr>
          </cx:dataPt>
          <cx:dataPt idx="1">
            <cx:spPr>
              <a:solidFill>
                <a:schemeClr val="accent1">
                  <a:lumMod val="40000"/>
                  <a:lumOff val="60000"/>
                </a:schemeClr>
              </a:solidFill>
            </cx:spPr>
          </cx:dataPt>
          <cx:dataId val="0"/>
        </cx:series>
      </cx:plotAreaRegion>
    </cx:plotArea>
  </cx:chart>
  <cx:spPr>
    <a:noFill/>
  </cx:spPr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'GECF Share'!$B$2:$C$2</cx:f>
        <cx:lvl ptCount="2">
          <cx:pt idx="0">GECF</cx:pt>
          <cx:pt idx="1">Non-GECF</cx:pt>
        </cx:lvl>
      </cx:strDim>
      <cx:numDim type="size">
        <cx:f dir="row">'GECF Share'!$B$6:$C$6</cx:f>
        <cx:lvl ptCount="2" formatCode="0%">
          <cx:pt idx="0">0.54000000000000004</cx:pt>
          <cx:pt idx="1">0.46000000000000002</cx:pt>
        </cx:lvl>
      </cx:numDim>
    </cx:data>
  </cx:chartData>
  <cx:chart>
    <cx:plotArea>
      <cx:plotAreaRegion>
        <cx:series layoutId="sunburst" uniqueId="{14A3FE6E-A30A-4208-9A0A-65D4878F497D}">
          <cx:tx>
            <cx:txData>
              <cx:f>'GECF Share'!$A$6</cx:f>
              <cx:v>Global LNG Trade</cx:v>
            </cx:txData>
          </cx:tx>
          <cx:spPr>
            <a:solidFill>
              <a:schemeClr val="accent1">
                <a:lumMod val="40000"/>
                <a:lumOff val="60000"/>
              </a:schemeClr>
            </a:solidFill>
          </cx:spPr>
          <cx:dataPt idx="0">
            <cx:spPr>
              <a:solidFill>
                <a:schemeClr val="accent1">
                  <a:lumMod val="75000"/>
                </a:schemeClr>
              </a:solidFill>
            </cx:spPr>
          </cx:dataPt>
          <cx:dataId val="0"/>
        </cx:series>
      </cx:plotAreaRegion>
    </cx:plotArea>
  </cx:chart>
  <cx:spPr>
    <a:noFill/>
  </cx:spPr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'GECF Share'!$B$2:$C$2</cx:f>
        <cx:lvl ptCount="2">
          <cx:pt idx="0">GECF</cx:pt>
          <cx:pt idx="1">Non-GECF</cx:pt>
        </cx:lvl>
      </cx:strDim>
      <cx:numDim type="size">
        <cx:f dir="row">'GECF Share'!$B$3:$C$3</cx:f>
        <cx:lvl ptCount="2" formatCode="0%">
          <cx:pt idx="0">0.69999999999999996</cx:pt>
          <cx:pt idx="1">0.29999999999999999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CDF75F41-75AA-498B-99C9-1A1416774F43}">
          <cx:tx>
            <cx:txData>
              <cx:f>'GECF Share'!$A$3</cx:f>
              <cx:v>Global Proven Gas Reserves</cx:v>
            </cx:txData>
          </cx:tx>
          <cx:dataPt idx="0">
            <cx:spPr>
              <a:solidFill>
                <a:schemeClr val="accent1">
                  <a:lumMod val="75000"/>
                </a:schemeClr>
              </a:solidFill>
              <a:ln w="88900">
                <a:noFill/>
              </a:ln>
            </cx:spPr>
          </cx:dataPt>
          <cx:dataPt idx="1">
            <cx:spPr>
              <a:solidFill>
                <a:schemeClr val="accent1">
                  <a:lumMod val="40000"/>
                  <a:lumOff val="60000"/>
                </a:schemeClr>
              </a:solidFill>
            </cx:spPr>
          </cx:dataPt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100" b="1"/>
                </a:pPr>
                <a:endParaRPr lang="en-US" sz="1100" b="1"/>
              </a:p>
            </cx:txPr>
            <cx:visibility seriesName="0" categoryName="1" value="0"/>
            <cx:dataLabelHidden idx="0"/>
            <cx:dataLabelHidden idx="1"/>
          </cx:dataLabels>
          <cx:dataId val="0"/>
        </cx:series>
      </cx:plotAreaRegion>
    </cx:plotArea>
  </cx:chart>
  <cx:spPr>
    <a:noFill/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900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9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850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0.34917</cdr:x>
      <cdr:y>0.41842</cdr:y>
    </cdr:from>
    <cdr:to>
      <cdr:x>0.65083</cdr:x>
      <cdr:y>0.62452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356973" y="1694677"/>
          <a:ext cx="1172335" cy="83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14,144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Mtoe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0.38069</cdr:x>
      <cdr:y>0.41477</cdr:y>
    </cdr:from>
    <cdr:to>
      <cdr:x>0.73616</cdr:x>
      <cdr:y>0.57129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511110" y="1623112"/>
          <a:ext cx="1410995" cy="612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17,829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Mtoe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A1935-8487-4A85-9459-AB135FA8A39E}" type="datetimeFigureOut">
              <a:rPr lang="en-GB" smtClean="0"/>
              <a:t>11/11/2018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DD3F2-A32C-43AC-B91D-468DB42BC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7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290513"/>
            <a:ext cx="4411662" cy="2481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7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F6F02-6A36-40AB-9708-3B5E595FDA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MS PGothic" pitchFamily="34" charset="-128"/>
                <a:cs typeface="+mn-cs"/>
              </a:rPr>
              <a:pPr marL="0" marR="0" lvl="0" indent="0" algn="r" defTabSz="182721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59492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0" y="446088"/>
            <a:ext cx="3771900" cy="2122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718" y="2703100"/>
            <a:ext cx="6842962" cy="5961099"/>
          </a:xfrm>
        </p:spPr>
        <p:txBody>
          <a:bodyPr/>
          <a:lstStyle/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F6F02-6A36-40AB-9708-3B5E595FDA2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67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D3F2-A32C-43AC-B91D-468DB42BC2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7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D3F2-A32C-43AC-B91D-468DB42BC2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2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r="27805"/>
          <a:stretch/>
        </p:blipFill>
        <p:spPr>
          <a:xfrm rot="5400000">
            <a:off x="2659219" y="-2659218"/>
            <a:ext cx="6882063" cy="122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5614" y="2223444"/>
            <a:ext cx="11220772" cy="14461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spcAft>
                <a:spcPts val="2400"/>
              </a:spcAft>
              <a:defRPr sz="4800" b="1" spc="17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235" y="3796960"/>
            <a:ext cx="9144000" cy="875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GB" sz="2800" kern="1200" spc="170" baseline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Presentation sub-title OR Event Name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235" y="5360965"/>
            <a:ext cx="9144000" cy="1094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2400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Authors</a:t>
            </a:r>
          </a:p>
          <a:p>
            <a:pPr lvl="0"/>
            <a:r>
              <a:rPr lang="en-GB" dirty="0" smtClean="0"/>
              <a:t>Date/Location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254000" y="5230026"/>
            <a:ext cx="9684000" cy="0"/>
          </a:xfrm>
          <a:prstGeom prst="line">
            <a:avLst/>
          </a:prstGeom>
          <a:ln w="3175">
            <a:solidFill>
              <a:srgbClr val="5E4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4465178" y="279447"/>
            <a:ext cx="3261645" cy="1676220"/>
            <a:chOff x="4465178" y="279447"/>
            <a:chExt cx="3261645" cy="1676220"/>
          </a:xfrm>
        </p:grpSpPr>
        <p:sp>
          <p:nvSpPr>
            <p:cNvPr id="9" name="Oval 8"/>
            <p:cNvSpPr/>
            <p:nvPr userDrawn="1"/>
          </p:nvSpPr>
          <p:spPr>
            <a:xfrm>
              <a:off x="5007158" y="407607"/>
              <a:ext cx="571130" cy="840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178" y="279447"/>
              <a:ext cx="3261645" cy="167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94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4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3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3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09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4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1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20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34504"/>
            <a:ext cx="2743200" cy="365125"/>
          </a:xfrm>
        </p:spPr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019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Title: Text Only Slide 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588957"/>
            <a:ext cx="10515600" cy="458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There is a theory which states that if ever anyone discovers exactly what the Universe is for and why it is here</a:t>
            </a:r>
          </a:p>
          <a:p>
            <a:pPr lvl="1"/>
            <a:r>
              <a:rPr lang="en-US" dirty="0" smtClean="0"/>
              <a:t>It will instantly disappear and be replaced by something even more bizarre and inexplicable. There is another theory which states that this has already happened.</a:t>
            </a:r>
          </a:p>
          <a:p>
            <a:pPr lvl="2"/>
            <a:r>
              <a:rPr lang="en-US" dirty="0" smtClean="0"/>
              <a:t>There is a theory which states that if ever anyone discovers exactly what the Universe is for and why it is here</a:t>
            </a:r>
          </a:p>
          <a:p>
            <a:pPr lvl="3"/>
            <a:r>
              <a:rPr lang="en-US" dirty="0" smtClean="0"/>
              <a:t>It will instantly disappear and be replaced by something even more bizarre and inexplicable. There is another theory which states that this has already happened.</a:t>
            </a:r>
          </a:p>
        </p:txBody>
      </p:sp>
    </p:spTree>
    <p:extLst>
      <p:ext uri="{BB962C8B-B14F-4D97-AF65-F5344CB8AC3E}">
        <p14:creationId xmlns:p14="http://schemas.microsoft.com/office/powerpoint/2010/main" val="1411282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Title: Text Only Slide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51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r="27805"/>
          <a:stretch/>
        </p:blipFill>
        <p:spPr>
          <a:xfrm rot="5400000">
            <a:off x="2659219" y="-2659218"/>
            <a:ext cx="6882063" cy="122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5614" y="2223444"/>
            <a:ext cx="11220772" cy="14461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spcAft>
                <a:spcPts val="2400"/>
              </a:spcAft>
              <a:defRPr sz="4800" spc="17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235" y="3796960"/>
            <a:ext cx="9144000" cy="875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GB" sz="2800" kern="1200" spc="170" baseline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Presentation sub-title OR Event Name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829670" y="414291"/>
            <a:ext cx="571130" cy="840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13" y="106654"/>
            <a:ext cx="1926375" cy="1980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235" y="5360965"/>
            <a:ext cx="9144000" cy="1094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2400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Authors</a:t>
            </a:r>
          </a:p>
          <a:p>
            <a:pPr lvl="0"/>
            <a:r>
              <a:rPr lang="en-GB" dirty="0" smtClean="0"/>
              <a:t>Date/Location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254000" y="5230026"/>
            <a:ext cx="9684000" cy="0"/>
          </a:xfrm>
          <a:prstGeom prst="line">
            <a:avLst/>
          </a:prstGeom>
          <a:ln w="3175">
            <a:solidFill>
              <a:srgbClr val="5E4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9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68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34504"/>
            <a:ext cx="2743200" cy="365125"/>
          </a:xfrm>
        </p:spPr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23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Title: Text Only Slide 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588957"/>
            <a:ext cx="10515600" cy="458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There is a theory which states that if ever anyone discovers exactly what the Universe is for and why it is here</a:t>
            </a:r>
          </a:p>
          <a:p>
            <a:pPr lvl="1"/>
            <a:r>
              <a:rPr lang="en-US" dirty="0" smtClean="0"/>
              <a:t>It will instantly disappear and be replaced by something even more bizarre and inexplicable. There is another theory which states that this has already happened.</a:t>
            </a:r>
          </a:p>
          <a:p>
            <a:pPr lvl="2"/>
            <a:r>
              <a:rPr lang="en-US" dirty="0" smtClean="0"/>
              <a:t>There is a theory which states that if ever anyone discovers exactly what the Universe is for and why it is here</a:t>
            </a:r>
          </a:p>
          <a:p>
            <a:pPr lvl="3"/>
            <a:r>
              <a:rPr lang="en-US" dirty="0" smtClean="0"/>
              <a:t>It will instantly disappear and be replaced by something even more bizarre and inexplicable. There is another theory which states that this has already happened.</a:t>
            </a:r>
          </a:p>
        </p:txBody>
      </p:sp>
    </p:spTree>
    <p:extLst>
      <p:ext uri="{BB962C8B-B14F-4D97-AF65-F5344CB8AC3E}">
        <p14:creationId xmlns:p14="http://schemas.microsoft.com/office/powerpoint/2010/main" val="266134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Title: Text Only Slide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558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06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7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r="27805"/>
          <a:stretch/>
        </p:blipFill>
        <p:spPr>
          <a:xfrm rot="5400000">
            <a:off x="2659219" y="-2659218"/>
            <a:ext cx="6882063" cy="122005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62602" y="3252864"/>
            <a:ext cx="8666796" cy="13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4800" kern="1200" spc="170" baseline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for your attention!</a:t>
            </a:r>
          </a:p>
          <a:p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254000" y="4330617"/>
            <a:ext cx="9684000" cy="0"/>
          </a:xfrm>
          <a:prstGeom prst="line">
            <a:avLst/>
          </a:prstGeom>
          <a:ln w="3175">
            <a:solidFill>
              <a:srgbClr val="5E4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54125" y="4594225"/>
            <a:ext cx="9683750" cy="182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10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Contact details: </a:t>
            </a:r>
          </a:p>
          <a:p>
            <a:pPr lvl="0"/>
            <a:r>
              <a:rPr lang="en-US" dirty="0" smtClean="0"/>
              <a:t>E-mail address: </a:t>
            </a:r>
          </a:p>
          <a:p>
            <a:pPr lvl="0"/>
            <a:r>
              <a:rPr lang="en-US" dirty="0" smtClean="0"/>
              <a:t>Tornado Tower, 47th and 48th Floors, West Bay, Doha, Qatar </a:t>
            </a:r>
          </a:p>
          <a:p>
            <a:pPr lvl="0"/>
            <a:r>
              <a:rPr lang="en-US" dirty="0" smtClean="0"/>
              <a:t>More information is available at: www.gecf.org   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465178" y="799560"/>
            <a:ext cx="3261645" cy="1676220"/>
            <a:chOff x="4465178" y="279447"/>
            <a:chExt cx="3261645" cy="1676220"/>
          </a:xfrm>
        </p:grpSpPr>
        <p:sp>
          <p:nvSpPr>
            <p:cNvPr id="9" name="Oval 8"/>
            <p:cNvSpPr/>
            <p:nvPr userDrawn="1"/>
          </p:nvSpPr>
          <p:spPr>
            <a:xfrm>
              <a:off x="5007158" y="407607"/>
              <a:ext cx="571130" cy="840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178" y="279447"/>
              <a:ext cx="3261645" cy="167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16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Title: Text Only Slide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34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6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5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b="7854"/>
          <a:stretch/>
        </p:blipFill>
        <p:spPr>
          <a:xfrm rot="5400000">
            <a:off x="2635101" y="-2698900"/>
            <a:ext cx="6868632" cy="122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8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0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58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21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5" r:id="rId3"/>
    <p:sldLayoutId id="2147483699" r:id="rId4"/>
    <p:sldLayoutId id="214748370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A96A-483C-4E28-A524-0139F9DC4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2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46" b="8133"/>
          <a:stretch/>
        </p:blipFill>
        <p:spPr>
          <a:xfrm rot="5400000">
            <a:off x="2653591" y="-2680409"/>
            <a:ext cx="6868632" cy="122081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Title: Text Only Slide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There is a theory which states that if ever anyone discovers exactly what the Universe is for and why it is here</a:t>
            </a:r>
          </a:p>
          <a:p>
            <a:pPr lvl="1"/>
            <a:r>
              <a:rPr lang="en-US" dirty="0" smtClean="0"/>
              <a:t>It will instantly disappear and be replaced by something even more bizarre and inexplicable. There is another theory which states that this has already happened.</a:t>
            </a:r>
          </a:p>
          <a:p>
            <a:pPr lvl="2"/>
            <a:r>
              <a:rPr lang="en-US" dirty="0" smtClean="0"/>
              <a:t>There is a theory which states that if ever anyone discovers exactly what the Universe is for and why it is here</a:t>
            </a:r>
          </a:p>
          <a:p>
            <a:pPr lvl="3"/>
            <a:r>
              <a:rPr lang="en-US" dirty="0" smtClean="0"/>
              <a:t>It will instantly disappear and be replaced by something even more bizarre and inexplicable. There is another theory which states that this has already happened.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48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D8652C-BF61-4E91-8C55-2F3006264D6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038" y="5857208"/>
            <a:ext cx="1667272" cy="8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0" r:id="rId2"/>
    <p:sldLayoutId id="2147483680" r:id="rId3"/>
    <p:sldLayoutId id="2147483661" r:id="rId4"/>
    <p:sldLayoutId id="214748366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150" baseline="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3360"/>
        </a:lnSpc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sz="2800" kern="1200" spc="5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880"/>
        </a:lnSpc>
        <a:spcBef>
          <a:spcPts val="600"/>
        </a:spcBef>
        <a:buFont typeface="Wingdings" panose="05000000000000000000" pitchFamily="2" charset="2"/>
        <a:buChar char="§"/>
        <a:defRPr sz="24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180000" algn="l" defTabSz="914400" rtl="0" eaLnBrk="1" latinLnBrk="0" hangingPunct="1">
        <a:lnSpc>
          <a:spcPts val="2400"/>
        </a:lnSpc>
        <a:spcBef>
          <a:spcPts val="600"/>
        </a:spcBef>
        <a:buFont typeface="Wingdings" panose="05000000000000000000" pitchFamily="2" charset="2"/>
        <a:buChar char="§"/>
        <a:defRPr sz="2000" kern="1200" spc="2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160"/>
        </a:lnSpc>
        <a:spcBef>
          <a:spcPts val="500"/>
        </a:spcBef>
        <a:buFont typeface="Wingdings" panose="05000000000000000000" pitchFamily="2" charset="2"/>
        <a:buChar char="§"/>
        <a:defRPr sz="1800" kern="1200" spc="2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46" b="8133"/>
          <a:stretch/>
        </p:blipFill>
        <p:spPr>
          <a:xfrm rot="5400000">
            <a:off x="2653591" y="-2680409"/>
            <a:ext cx="6868632" cy="122081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Title: Text Only Slide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454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There is a theory which states that if ever anyone discovers exactly what the Universe is for and why it is here</a:t>
            </a:r>
          </a:p>
          <a:p>
            <a:pPr lvl="1"/>
            <a:r>
              <a:rPr lang="en-US" dirty="0" smtClean="0"/>
              <a:t>It will instantly disappear and be replaced by something even more bizarre and inexplicable. There is another theory which states that this has already happened.</a:t>
            </a:r>
          </a:p>
          <a:p>
            <a:pPr lvl="2"/>
            <a:r>
              <a:rPr lang="en-US" dirty="0" smtClean="0"/>
              <a:t>There is a theory which states that if ever anyone discovers exactly what the Universe is for and why it is here</a:t>
            </a:r>
          </a:p>
          <a:p>
            <a:pPr lvl="3"/>
            <a:r>
              <a:rPr lang="en-US" dirty="0" smtClean="0"/>
              <a:t>It will instantly disappear and be replaced by something even more bizarre and inexplicable. There is another theory which states that this has already happened.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48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D8652C-BF61-4E91-8C55-2F3006264D6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5"/>
          <a:stretch/>
        </p:blipFill>
        <p:spPr>
          <a:xfrm>
            <a:off x="11111360" y="5920504"/>
            <a:ext cx="823212" cy="8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150" baseline="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3360"/>
        </a:lnSpc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sz="2800" kern="1200" spc="5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880"/>
        </a:lnSpc>
        <a:spcBef>
          <a:spcPts val="600"/>
        </a:spcBef>
        <a:buFont typeface="Wingdings" panose="05000000000000000000" pitchFamily="2" charset="2"/>
        <a:buChar char="§"/>
        <a:defRPr sz="24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180000" algn="l" defTabSz="914400" rtl="0" eaLnBrk="1" latinLnBrk="0" hangingPunct="1">
        <a:lnSpc>
          <a:spcPts val="2400"/>
        </a:lnSpc>
        <a:spcBef>
          <a:spcPts val="600"/>
        </a:spcBef>
        <a:buFont typeface="Wingdings" panose="05000000000000000000" pitchFamily="2" charset="2"/>
        <a:buChar char="§"/>
        <a:defRPr sz="2000" kern="1200" spc="2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160"/>
        </a:lnSpc>
        <a:spcBef>
          <a:spcPts val="500"/>
        </a:spcBef>
        <a:buFont typeface="Wingdings" panose="05000000000000000000" pitchFamily="2" charset="2"/>
        <a:buChar char="§"/>
        <a:defRPr sz="1800" kern="1200" spc="2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microsoft.com/office/2014/relationships/chartEx" Target="../charts/chartEx2.xml"/><Relationship Id="rId3" Type="http://schemas.openxmlformats.org/officeDocument/2006/relationships/image" Target="../media/image8.png"/><Relationship Id="rId21" Type="http://schemas.openxmlformats.org/officeDocument/2006/relationships/image" Target="../media/image25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jpe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microsoft.com/office/2014/relationships/chartEx" Target="../charts/chartEx1.xml"/><Relationship Id="rId5" Type="http://schemas.openxmlformats.org/officeDocument/2006/relationships/image" Target="../media/image10.png"/><Relationship Id="rId15" Type="http://schemas.openxmlformats.org/officeDocument/2006/relationships/hyperlink" Target="http://www.google.com.qa/url?sa=i&amp;source=images&amp;cd=&amp;cad=rja&amp;docid=kVxjzlfOt1ITDM&amp;tbnid=6eC7chgUpKXvIM:&amp;ved=0CAgQjRwwAA&amp;url=http://duranduran.wikia.com/wiki/File:Uae-flag_wikipedia_duran_duran.gif&amp;ei=Xz0sUZerCoyQrgeG7oDoCQ&amp;psig=AFQjCNGv_oHLBnEGFzKsmEFM4gsO2IlFVw&amp;ust=1361940191205976" TargetMode="External"/><Relationship Id="rId23" Type="http://schemas.openxmlformats.org/officeDocument/2006/relationships/image" Target="../media/image27.png"/><Relationship Id="rId28" Type="http://schemas.microsoft.com/office/2014/relationships/chartEx" Target="../charts/chartEx3.xml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31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6.png"/><Relationship Id="rId27" Type="http://schemas.openxmlformats.org/officeDocument/2006/relationships/image" Target="../media/image29.png"/><Relationship Id="rId30" Type="http://schemas.microsoft.com/office/2014/relationships/chartEx" Target="../charts/chartEx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614" y="1956021"/>
            <a:ext cx="11220772" cy="2170706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Global natural gas markets: </a:t>
            </a:r>
            <a:br>
              <a:rPr lang="en-GB" sz="3600" b="1" dirty="0" smtClean="0"/>
            </a:br>
            <a:r>
              <a:rPr lang="en-GB" sz="2700" b="1" dirty="0" smtClean="0"/>
              <a:t>the current state and prospects</a:t>
            </a:r>
            <a:br>
              <a:rPr lang="en-GB" sz="2700" b="1" dirty="0" smtClean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200" b="1" i="1" dirty="0" smtClean="0"/>
              <a:t>Diversification is our feature,</a:t>
            </a:r>
            <a:br>
              <a:rPr lang="en-GB" sz="2200" b="1" i="1" dirty="0" smtClean="0"/>
            </a:br>
            <a:r>
              <a:rPr lang="en-GB" sz="2200" b="1" i="1" dirty="0" smtClean="0"/>
              <a:t>Innovation is at the core of our cooperation,</a:t>
            </a:r>
            <a:br>
              <a:rPr lang="en-GB" sz="2200" b="1" i="1" dirty="0" smtClean="0"/>
            </a:br>
            <a:r>
              <a:rPr lang="en-GB" sz="2200" b="1" i="1" dirty="0" smtClean="0"/>
              <a:t>Investment is our instrument for Market Stability </a:t>
            </a:r>
            <a:endParaRPr lang="en-GB" sz="2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235" y="4283938"/>
            <a:ext cx="9144000" cy="875938"/>
          </a:xfrm>
        </p:spPr>
        <p:txBody>
          <a:bodyPr>
            <a:noAutofit/>
          </a:bodyPr>
          <a:lstStyle/>
          <a:p>
            <a:r>
              <a:rPr lang="en-GB" sz="2400" dirty="0" smtClean="0"/>
              <a:t>Yury P. </a:t>
            </a:r>
            <a:r>
              <a:rPr lang="en-GB" sz="2400" dirty="0" err="1" smtClean="0"/>
              <a:t>Sentyurin</a:t>
            </a:r>
            <a:r>
              <a:rPr lang="en-GB" sz="2400" dirty="0" smtClean="0"/>
              <a:t>, PhD.</a:t>
            </a:r>
          </a:p>
          <a:p>
            <a:r>
              <a:rPr lang="en-GB" sz="2400" dirty="0" smtClean="0"/>
              <a:t>Secretary General of the GECF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43235" y="5360965"/>
            <a:ext cx="9144000" cy="1318132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GB" sz="2000" dirty="0" smtClean="0"/>
              <a:t>Gas Symposium </a:t>
            </a:r>
          </a:p>
          <a:p>
            <a:pPr>
              <a:lnSpc>
                <a:spcPts val="2200"/>
              </a:lnSpc>
            </a:pPr>
            <a:r>
              <a:rPr lang="en-GB" sz="2000" dirty="0" smtClean="0"/>
              <a:t>Port of Spain</a:t>
            </a:r>
            <a:r>
              <a:rPr lang="en-GB" sz="2000" dirty="0"/>
              <a:t>, Trinidad and </a:t>
            </a:r>
            <a:r>
              <a:rPr lang="en-GB" sz="2000" dirty="0" smtClean="0"/>
              <a:t>Tobago</a:t>
            </a:r>
          </a:p>
          <a:p>
            <a:pPr>
              <a:lnSpc>
                <a:spcPts val="2200"/>
              </a:lnSpc>
            </a:pPr>
            <a:r>
              <a:rPr lang="en-GB" sz="2000" dirty="0" smtClean="0"/>
              <a:t>13 November 2018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162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48771" y="6348924"/>
            <a:ext cx="2743200" cy="365125"/>
          </a:xfrm>
        </p:spPr>
        <p:txBody>
          <a:bodyPr/>
          <a:lstStyle/>
          <a:p>
            <a:fld id="{B5D8652C-BF61-4E91-8C55-2F3006264D62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1" y="53042"/>
            <a:ext cx="11694458" cy="987362"/>
          </a:xfrm>
        </p:spPr>
        <p:txBody>
          <a:bodyPr>
            <a:noAutofit/>
          </a:bodyPr>
          <a:lstStyle/>
          <a:p>
            <a:r>
              <a:rPr lang="en-US" sz="2700" b="1" dirty="0"/>
              <a:t>Concluding Remarks</a:t>
            </a:r>
            <a:endParaRPr lang="en-GB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771" y="882409"/>
            <a:ext cx="11694458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ts val="36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is an attractive combination of environmental sustainability and economic 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28600" indent="-228600" algn="just">
              <a:lnSpc>
                <a:spcPts val="36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is considered to be the destination 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and not the transition fuel; </a:t>
            </a:r>
          </a:p>
          <a:p>
            <a:pPr marL="228600" lvl="0" indent="-228600" algn="just">
              <a:lnSpc>
                <a:spcPts val="36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Shale gas development will </a:t>
            </a: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 contribute to 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period when gas will remain a </a:t>
            </a: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viable 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source;  </a:t>
            </a:r>
          </a:p>
          <a:p>
            <a:pPr marL="228600" lvl="0" indent="-228600" algn="just">
              <a:lnSpc>
                <a:spcPts val="36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GECF </a:t>
            </a: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invest a lot in gas 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infrastructure;</a:t>
            </a:r>
          </a:p>
          <a:p>
            <a:pPr marL="228600" lvl="0" indent="-228600" algn="just">
              <a:lnSpc>
                <a:spcPts val="36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GECF 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are committed </a:t>
            </a: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ensuring security of gas 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and will </a:t>
            </a:r>
            <a:r>
              <a:rPr lang="en-US" sz="24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secure and reliable gas suppliers to the global </a:t>
            </a: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market.</a:t>
            </a:r>
          </a:p>
          <a:p>
            <a:pPr marL="228600" lvl="0" indent="-228600" algn="just">
              <a:lnSpc>
                <a:spcPts val="36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GECF will continue its advocacy campaign for natural gas as the fuel of choice.</a:t>
            </a:r>
          </a:p>
        </p:txBody>
      </p:sp>
    </p:spTree>
    <p:extLst>
      <p:ext uri="{BB962C8B-B14F-4D97-AF65-F5344CB8AC3E}">
        <p14:creationId xmlns:p14="http://schemas.microsoft.com/office/powerpoint/2010/main" val="4898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67949" y="5351041"/>
            <a:ext cx="625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is available at: www.gecf.org   </a:t>
            </a:r>
            <a:endParaRPr lang="en-GB" sz="2000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6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1" y="1"/>
            <a:ext cx="11694458" cy="1097758"/>
          </a:xfrm>
        </p:spPr>
        <p:txBody>
          <a:bodyPr>
            <a:noAutofit/>
          </a:bodyPr>
          <a:lstStyle/>
          <a:p>
            <a:r>
              <a:rPr lang="en-US" sz="2700" b="1" spc="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in the global energy mix (22% now to 26% by 2040)</a:t>
            </a:r>
            <a:endParaRPr lang="en-GB" sz="2700" b="1" spc="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20371" y="1023730"/>
            <a:ext cx="9082877" cy="3990021"/>
            <a:chOff x="124870" y="1060748"/>
            <a:chExt cx="9082877" cy="3990021"/>
          </a:xfrm>
        </p:grpSpPr>
        <p:sp>
          <p:nvSpPr>
            <p:cNvPr id="13" name="Right Arrow 12"/>
            <p:cNvSpPr/>
            <p:nvPr/>
          </p:nvSpPr>
          <p:spPr>
            <a:xfrm>
              <a:off x="2520694" y="2866279"/>
              <a:ext cx="4402361" cy="519942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" name="Chart 13"/>
            <p:cNvGraphicFramePr/>
            <p:nvPr>
              <p:extLst/>
            </p:nvPr>
          </p:nvGraphicFramePr>
          <p:xfrm>
            <a:off x="124870" y="1060748"/>
            <a:ext cx="3501703" cy="3981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5" name="Chart 14"/>
            <p:cNvGraphicFramePr/>
            <p:nvPr>
              <p:extLst/>
            </p:nvPr>
          </p:nvGraphicFramePr>
          <p:xfrm>
            <a:off x="5238370" y="1137457"/>
            <a:ext cx="3969377" cy="3913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3724749" y="2784795"/>
              <a:ext cx="1753815" cy="7071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3,685 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Mtoe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(+26%)</a:t>
              </a:r>
            </a:p>
          </p:txBody>
        </p:sp>
      </p:grpSp>
      <p:graphicFrame>
        <p:nvGraphicFramePr>
          <p:cNvPr id="18" name="Chart 17"/>
          <p:cNvGraphicFramePr/>
          <p:nvPr>
            <p:extLst/>
          </p:nvPr>
        </p:nvGraphicFramePr>
        <p:xfrm>
          <a:off x="1488752" y="4754643"/>
          <a:ext cx="9444291" cy="50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/>
          </p:nvPr>
        </p:nvGraphicFramePr>
        <p:xfrm>
          <a:off x="1759149" y="5029060"/>
          <a:ext cx="8673701" cy="140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349313" y="6404782"/>
            <a:ext cx="4870937" cy="253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GECF Secretariat based on data from the GECF GGM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3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spc="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G20 Communique on Natural Gas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758" y="5639382"/>
            <a:ext cx="1879228" cy="1011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8463" y="1790636"/>
            <a:ext cx="9477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 </a:t>
            </a:r>
            <a:r>
              <a:rPr lang="en-US" sz="2400" spc="15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recognise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the  key  role  that  natural  gas currently plays  for  many  G20  countries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and  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its  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potential to  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expand significantly  over  the  coming  decades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supporting transitions 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towards  lower  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emission energy  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systems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We  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will </a:t>
            </a:r>
            <a:r>
              <a:rPr lang="en-US" sz="2400" spc="15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endeavour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improve the functioning, transparency and competitiveness of gas markets, with a strategic view of the supply chain -including Liquefied Natural Gas (LNG) and storage facilities -at a global level.  We 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will encourage 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 expanded dialogue with relevant 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international </a:t>
            </a:r>
            <a:r>
              <a:rPr lang="en-US" sz="2400" spc="150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organisations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more effective and flexible use of natural gas.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974393" y="4639168"/>
            <a:ext cx="9124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endParaRPr lang="en-US" sz="16600" spc="15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472" y="1017999"/>
            <a:ext cx="9124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2986" y="58218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pc="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G20 </a:t>
            </a:r>
            <a:r>
              <a:rPr lang="fr-FR" spc="15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Energy</a:t>
            </a:r>
            <a:r>
              <a:rPr lang="fr-FR" spc="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pc="15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Ministers</a:t>
            </a:r>
            <a:r>
              <a:rPr lang="fr-FR" spc="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Communique </a:t>
            </a:r>
          </a:p>
          <a:p>
            <a:r>
              <a:rPr lang="fr-FR" spc="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 </a:t>
            </a:r>
            <a:r>
              <a:rPr lang="fr-FR" spc="15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June</a:t>
            </a:r>
            <a:r>
              <a:rPr lang="fr-FR" spc="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2018, </a:t>
            </a:r>
            <a:r>
              <a:rPr lang="fr-FR" spc="15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Bariloche</a:t>
            </a:r>
            <a:r>
              <a:rPr lang="fr-FR" spc="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Argentina</a:t>
            </a:r>
          </a:p>
        </p:txBody>
      </p:sp>
    </p:spTree>
    <p:extLst>
      <p:ext uri="{BB962C8B-B14F-4D97-AF65-F5344CB8AC3E}">
        <p14:creationId xmlns:p14="http://schemas.microsoft.com/office/powerpoint/2010/main" val="362499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340" y="1374974"/>
            <a:ext cx="7607164" cy="334677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50700" y="313370"/>
            <a:ext cx="102020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700" b="1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Gas Exporting Countries Forum (GECF)</a:t>
            </a:r>
            <a:endParaRPr lang="en-GB" sz="2700" b="1" spc="15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994955" y="1157389"/>
            <a:ext cx="10202091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" name="Rectangle 4"/>
          <p:cNvSpPr>
            <a:spLocks/>
          </p:cNvSpPr>
          <p:nvPr/>
        </p:nvSpPr>
        <p:spPr bwMode="auto">
          <a:xfrm>
            <a:off x="1219883" y="1747022"/>
            <a:ext cx="4475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Algeria</a:t>
            </a:r>
          </a:p>
        </p:txBody>
      </p:sp>
      <p:sp>
        <p:nvSpPr>
          <p:cNvPr id="65" name="Rectangle 5"/>
          <p:cNvSpPr>
            <a:spLocks/>
          </p:cNvSpPr>
          <p:nvPr/>
        </p:nvSpPr>
        <p:spPr bwMode="auto">
          <a:xfrm>
            <a:off x="1219883" y="2148657"/>
            <a:ext cx="4347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Bolivia</a:t>
            </a:r>
          </a:p>
        </p:txBody>
      </p:sp>
      <p:sp>
        <p:nvSpPr>
          <p:cNvPr id="66" name="Rectangle 6"/>
          <p:cNvSpPr>
            <a:spLocks/>
          </p:cNvSpPr>
          <p:nvPr/>
        </p:nvSpPr>
        <p:spPr bwMode="auto">
          <a:xfrm>
            <a:off x="1219883" y="2501084"/>
            <a:ext cx="3770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Egypt</a:t>
            </a:r>
          </a:p>
        </p:txBody>
      </p:sp>
      <p:sp>
        <p:nvSpPr>
          <p:cNvPr id="67" name="Rectangle 7"/>
          <p:cNvSpPr>
            <a:spLocks/>
          </p:cNvSpPr>
          <p:nvPr/>
        </p:nvSpPr>
        <p:spPr bwMode="auto">
          <a:xfrm>
            <a:off x="1219883" y="3304359"/>
            <a:ext cx="2680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Iran</a:t>
            </a:r>
          </a:p>
        </p:txBody>
      </p:sp>
      <p:sp>
        <p:nvSpPr>
          <p:cNvPr id="68" name="Rectangle 8"/>
          <p:cNvSpPr>
            <a:spLocks/>
          </p:cNvSpPr>
          <p:nvPr/>
        </p:nvSpPr>
        <p:spPr bwMode="auto">
          <a:xfrm>
            <a:off x="1219883" y="3656784"/>
            <a:ext cx="35778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Libya</a:t>
            </a:r>
          </a:p>
        </p:txBody>
      </p:sp>
      <p:sp>
        <p:nvSpPr>
          <p:cNvPr id="69" name="Rectangle 9"/>
          <p:cNvSpPr>
            <a:spLocks/>
          </p:cNvSpPr>
          <p:nvPr/>
        </p:nvSpPr>
        <p:spPr bwMode="auto">
          <a:xfrm>
            <a:off x="1219883" y="4058422"/>
            <a:ext cx="4475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Nigeria</a:t>
            </a:r>
          </a:p>
        </p:txBody>
      </p:sp>
      <p:sp>
        <p:nvSpPr>
          <p:cNvPr id="70" name="Rectangle 11"/>
          <p:cNvSpPr>
            <a:spLocks/>
          </p:cNvSpPr>
          <p:nvPr/>
        </p:nvSpPr>
        <p:spPr bwMode="auto">
          <a:xfrm>
            <a:off x="1268983" y="5120590"/>
            <a:ext cx="7104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Trinidad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and Tobago</a:t>
            </a:r>
          </a:p>
        </p:txBody>
      </p:sp>
      <p:sp>
        <p:nvSpPr>
          <p:cNvPr id="79" name="Rectangle 12"/>
          <p:cNvSpPr>
            <a:spLocks/>
          </p:cNvSpPr>
          <p:nvPr/>
        </p:nvSpPr>
        <p:spPr bwMode="auto">
          <a:xfrm>
            <a:off x="1226239" y="2844398"/>
            <a:ext cx="6527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Equatorial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Guinea</a:t>
            </a:r>
          </a:p>
        </p:txBody>
      </p:sp>
      <p:sp>
        <p:nvSpPr>
          <p:cNvPr id="87" name="Rectangle 13"/>
          <p:cNvSpPr>
            <a:spLocks/>
          </p:cNvSpPr>
          <p:nvPr/>
        </p:nvSpPr>
        <p:spPr bwMode="auto">
          <a:xfrm>
            <a:off x="1254216" y="5950234"/>
            <a:ext cx="6206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Venezuela</a:t>
            </a:r>
          </a:p>
        </p:txBody>
      </p:sp>
      <p:sp>
        <p:nvSpPr>
          <p:cNvPr id="88" name="Rectangle 14"/>
          <p:cNvSpPr>
            <a:spLocks/>
          </p:cNvSpPr>
          <p:nvPr/>
        </p:nvSpPr>
        <p:spPr bwMode="auto">
          <a:xfrm>
            <a:off x="1262786" y="4844729"/>
            <a:ext cx="4347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Russia</a:t>
            </a:r>
          </a:p>
        </p:txBody>
      </p:sp>
      <p:pic>
        <p:nvPicPr>
          <p:cNvPr id="89" name="Picture 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2" y="1654947"/>
            <a:ext cx="401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5" y="2031182"/>
            <a:ext cx="401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2" y="2407418"/>
            <a:ext cx="401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4" y="2778276"/>
            <a:ext cx="401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2" y="3166247"/>
            <a:ext cx="401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2" y="3913953"/>
            <a:ext cx="4079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2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2" y="4293367"/>
            <a:ext cx="401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3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5" y="4692234"/>
            <a:ext cx="401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2" y="5045230"/>
            <a:ext cx="4032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6" y="5791478"/>
            <a:ext cx="42093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angle 4"/>
          <p:cNvSpPr>
            <a:spLocks/>
          </p:cNvSpPr>
          <p:nvPr/>
        </p:nvSpPr>
        <p:spPr bwMode="auto">
          <a:xfrm>
            <a:off x="766866" y="1342812"/>
            <a:ext cx="10647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1" cap="all" spc="100" dirty="0">
                <a:solidFill>
                  <a:srgbClr val="002060"/>
                </a:solidFill>
                <a:ea typeface="Hoefler Text"/>
                <a:cs typeface="Hoefler Text"/>
              </a:rPr>
              <a:t>MEMBERS</a:t>
            </a:r>
          </a:p>
        </p:txBody>
      </p:sp>
      <p:sp>
        <p:nvSpPr>
          <p:cNvPr id="100" name="Rectangle 14"/>
          <p:cNvSpPr>
            <a:spLocks/>
          </p:cNvSpPr>
          <p:nvPr/>
        </p:nvSpPr>
        <p:spPr bwMode="auto">
          <a:xfrm>
            <a:off x="1234177" y="4394970"/>
            <a:ext cx="35778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Qatar</a:t>
            </a:r>
          </a:p>
        </p:txBody>
      </p:sp>
      <p:pic>
        <p:nvPicPr>
          <p:cNvPr id="101" name="Picture 100" descr="C:\Users\Admin\Desktop\Flag_of_Libya_1951_svg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6" y="3625028"/>
            <a:ext cx="381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" descr="http://images.wikia.com/duranduran/images/4/48/Uae-flag_wikipedia_duran_duran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6" y="5486678"/>
            <a:ext cx="400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1"/>
          <p:cNvSpPr>
            <a:spLocks/>
          </p:cNvSpPr>
          <p:nvPr/>
        </p:nvSpPr>
        <p:spPr bwMode="auto">
          <a:xfrm>
            <a:off x="1269871" y="5472649"/>
            <a:ext cx="7425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United Arab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Emirates</a:t>
            </a:r>
          </a:p>
        </p:txBody>
      </p:sp>
      <p:sp>
        <p:nvSpPr>
          <p:cNvPr id="104" name="Rectangle 10"/>
          <p:cNvSpPr>
            <a:spLocks/>
          </p:cNvSpPr>
          <p:nvPr/>
        </p:nvSpPr>
        <p:spPr bwMode="auto">
          <a:xfrm>
            <a:off x="10843440" y="3472597"/>
            <a:ext cx="4187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0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Oman</a:t>
            </a:r>
          </a:p>
        </p:txBody>
      </p:sp>
      <p:pic>
        <p:nvPicPr>
          <p:cNvPr id="105" name="Picture 2" descr="http://t2.gstatic.com/images?q=tbn:ANd9GcQgfBr2XJpFVUHpMs450O3bof76OmOg1nifZuB4-lDXji1LfFLnlQ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43" y="3453035"/>
            <a:ext cx="4572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5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896" y="246359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43" y="2926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4"/>
          <p:cNvSpPr>
            <a:spLocks/>
          </p:cNvSpPr>
          <p:nvPr/>
        </p:nvSpPr>
        <p:spPr bwMode="auto">
          <a:xfrm>
            <a:off x="10843440" y="2975966"/>
            <a:ext cx="674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55600" indent="-35560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975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Norway</a:t>
            </a:r>
          </a:p>
        </p:txBody>
      </p:sp>
      <p:sp>
        <p:nvSpPr>
          <p:cNvPr id="111" name="Rectangle 62"/>
          <p:cNvSpPr>
            <a:spLocks noChangeArrowheads="1"/>
          </p:cNvSpPr>
          <p:nvPr/>
        </p:nvSpPr>
        <p:spPr bwMode="auto">
          <a:xfrm>
            <a:off x="10780638" y="2584292"/>
            <a:ext cx="800292" cy="21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975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Kazakhstan</a:t>
            </a:r>
            <a:endParaRPr lang="en-US" altLang="en-US" sz="1200" b="1" dirty="0">
              <a:solidFill>
                <a:srgbClr val="002060"/>
              </a:solidFill>
              <a:ea typeface="Hoefler Text"/>
              <a:cs typeface="Arial" panose="020B0604020202020204" pitchFamily="34" charset="0"/>
            </a:endParaRPr>
          </a:p>
        </p:txBody>
      </p:sp>
      <p:pic>
        <p:nvPicPr>
          <p:cNvPr id="112" name="Picture 4" descr="http://t2.gstatic.com/images?q=tbn:ANd9GcRfm9Zd5mI880ggErAdMSIxu_8oC5tl05mcJCGGYiG2jwEWiAAThw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526" y="2164303"/>
            <a:ext cx="4572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Rectangle 4"/>
          <p:cNvSpPr>
            <a:spLocks/>
          </p:cNvSpPr>
          <p:nvPr/>
        </p:nvSpPr>
        <p:spPr bwMode="auto">
          <a:xfrm>
            <a:off x="10857826" y="2168675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55600" indent="-35560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975"/>
              </a:spcBef>
            </a:pPr>
            <a:r>
              <a:rPr lang="en-US" altLang="en-US" sz="900" b="1" dirty="0">
                <a:solidFill>
                  <a:srgbClr val="002060"/>
                </a:solidFill>
                <a:ea typeface="Al Bayan Plain" charset="-78"/>
                <a:cs typeface="Arial" panose="020B0604020202020204" pitchFamily="34" charset="0"/>
              </a:rPr>
              <a:t>Iraq</a:t>
            </a:r>
          </a:p>
        </p:txBody>
      </p:sp>
      <p:pic>
        <p:nvPicPr>
          <p:cNvPr id="114" name="Picture 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896" y="1748361"/>
            <a:ext cx="4572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Rectangle 4"/>
          <p:cNvSpPr>
            <a:spLocks/>
          </p:cNvSpPr>
          <p:nvPr/>
        </p:nvSpPr>
        <p:spPr bwMode="auto">
          <a:xfrm>
            <a:off x="10843410" y="1726534"/>
            <a:ext cx="867031" cy="3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>
            <a:noAutofit/>
          </a:bodyPr>
          <a:lstStyle>
            <a:lvl1pPr marL="355600" indent="-35560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507" indent="-355507" defTabSz="914159" eaLnBrk="1" hangingPunct="1">
              <a:lnSpc>
                <a:spcPct val="120000"/>
              </a:lnSpc>
              <a:spcBef>
                <a:spcPts val="1975"/>
              </a:spcBef>
              <a:defRPr/>
            </a:pPr>
            <a:r>
              <a:rPr lang="en-US" altLang="en-US" sz="900" b="1" dirty="0">
                <a:solidFill>
                  <a:srgbClr val="002060"/>
                </a:solidFill>
                <a:ea typeface="Al Bayan Plain" charset="-78"/>
                <a:cs typeface="Arial" panose="020B0604020202020204" pitchFamily="34" charset="0"/>
              </a:rPr>
              <a:t>Azerbaijan</a:t>
            </a:r>
          </a:p>
        </p:txBody>
      </p:sp>
      <p:pic>
        <p:nvPicPr>
          <p:cNvPr id="116" name="Picture 2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43" y="3867350"/>
            <a:ext cx="4572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4"/>
          <p:cNvSpPr>
            <a:spLocks/>
          </p:cNvSpPr>
          <p:nvPr/>
        </p:nvSpPr>
        <p:spPr bwMode="auto">
          <a:xfrm>
            <a:off x="10282896" y="1374681"/>
            <a:ext cx="1298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1" cap="all" spc="100" dirty="0" smtClean="0">
                <a:solidFill>
                  <a:srgbClr val="002060"/>
                </a:solidFill>
                <a:ea typeface="Hoefler Text"/>
                <a:cs typeface="Hoefler Text"/>
              </a:rPr>
              <a:t>OBSERVERS</a:t>
            </a:r>
            <a:endParaRPr lang="en-US" altLang="en-US" sz="1400" b="1" cap="all" spc="100" dirty="0">
              <a:solidFill>
                <a:srgbClr val="002060"/>
              </a:solidFill>
              <a:ea typeface="Hoefler Text"/>
              <a:cs typeface="Hoefler Text"/>
            </a:endParaRPr>
          </a:p>
        </p:txBody>
      </p:sp>
      <p:sp>
        <p:nvSpPr>
          <p:cNvPr id="118" name="Rectangle 10"/>
          <p:cNvSpPr>
            <a:spLocks/>
          </p:cNvSpPr>
          <p:nvPr/>
        </p:nvSpPr>
        <p:spPr bwMode="auto">
          <a:xfrm>
            <a:off x="10857173" y="3875917"/>
            <a:ext cx="3401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26988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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000" b="1" dirty="0" smtClean="0">
                <a:solidFill>
                  <a:srgbClr val="002060"/>
                </a:solidFill>
                <a:ea typeface="Hoefler Text"/>
                <a:cs typeface="Arial" panose="020B0604020202020204" pitchFamily="34" charset="0"/>
              </a:rPr>
              <a:t>Peru</a:t>
            </a:r>
            <a:endParaRPr lang="en-US" altLang="en-US" sz="1000" b="1" dirty="0">
              <a:solidFill>
                <a:srgbClr val="002060"/>
              </a:solidFill>
              <a:ea typeface="Hoefler Text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3"/>
          <a:srcRect l="-364" t="992" r="1518" b="3506"/>
          <a:stretch/>
        </p:blipFill>
        <p:spPr>
          <a:xfrm>
            <a:off x="11353800" y="175915"/>
            <a:ext cx="654838" cy="727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5506" y="532586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70%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5426" y="6244404"/>
            <a:ext cx="1396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Gas Reserves </a:t>
            </a:r>
          </a:p>
          <a:p>
            <a:pPr algn="ctr"/>
            <a:r>
              <a:rPr lang="en-US" sz="1400" b="1" dirty="0" smtClean="0"/>
              <a:t>(144 </a:t>
            </a:r>
            <a:r>
              <a:rPr lang="en-US" sz="1400" b="1" dirty="0" err="1" smtClean="0"/>
              <a:t>Tcm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72" name="Chart 71"/>
              <p:cNvGraphicFramePr/>
              <p:nvPr>
                <p:extLst/>
              </p:nvPr>
            </p:nvGraphicFramePr>
            <p:xfrm>
              <a:off x="5247917" y="4775318"/>
              <a:ext cx="1604281" cy="157360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4"/>
              </a:graphicData>
            </a:graphic>
          </p:graphicFrame>
        </mc:Choice>
        <mc:Fallback>
          <p:pic>
            <p:nvPicPr>
              <p:cNvPr id="72" name="Chart 7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47917" y="4775318"/>
                <a:ext cx="1604281" cy="1573607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TextBox 72"/>
          <p:cNvSpPr txBox="1"/>
          <p:nvPr/>
        </p:nvSpPr>
        <p:spPr>
          <a:xfrm>
            <a:off x="5351878" y="6262093"/>
            <a:ext cx="1396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Gas Production </a:t>
            </a:r>
          </a:p>
          <a:p>
            <a:pPr algn="ctr"/>
            <a:r>
              <a:rPr lang="en-US" sz="1400" b="1" dirty="0" smtClean="0"/>
              <a:t>(1,650 </a:t>
            </a:r>
            <a:r>
              <a:rPr lang="en-US" sz="1400" b="1" dirty="0" err="1" smtClean="0"/>
              <a:t>Bcm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734105" y="5343235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45%</a:t>
            </a:r>
            <a:endParaRPr lang="en-US" sz="2000" b="1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75" name="Chart 74"/>
              <p:cNvGraphicFramePr/>
              <p:nvPr>
                <p:extLst/>
              </p:nvPr>
            </p:nvGraphicFramePr>
            <p:xfrm>
              <a:off x="7186664" y="4741577"/>
              <a:ext cx="2033924" cy="15567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6"/>
              </a:graphicData>
            </a:graphic>
          </p:graphicFrame>
        </mc:Choice>
        <mc:Fallback>
          <p:pic>
            <p:nvPicPr>
              <p:cNvPr id="75" name="Chart 7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86664" y="4741577"/>
                <a:ext cx="2033924" cy="1556755"/>
              </a:xfrm>
              <a:prstGeom prst="rect">
                <a:avLst/>
              </a:prstGeom>
            </p:spPr>
          </p:pic>
        </mc:Fallback>
      </mc:AlternateContent>
      <p:sp>
        <p:nvSpPr>
          <p:cNvPr id="76" name="TextBox 75"/>
          <p:cNvSpPr txBox="1"/>
          <p:nvPr/>
        </p:nvSpPr>
        <p:spPr>
          <a:xfrm>
            <a:off x="7883984" y="5310206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64%</a:t>
            </a:r>
            <a:endParaRPr lang="en-US" sz="2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445288" y="6262093"/>
            <a:ext cx="173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Pipeline Gas Exports </a:t>
            </a:r>
          </a:p>
          <a:p>
            <a:pPr algn="ctr"/>
            <a:r>
              <a:rPr lang="en-US" sz="1400" b="1" dirty="0" smtClean="0"/>
              <a:t>(447 </a:t>
            </a:r>
            <a:r>
              <a:rPr lang="en-US" sz="1400" b="1" dirty="0" err="1" smtClean="0"/>
              <a:t>Bcm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80" name="Chart 79"/>
              <p:cNvGraphicFramePr/>
              <p:nvPr>
                <p:extLst/>
              </p:nvPr>
            </p:nvGraphicFramePr>
            <p:xfrm>
              <a:off x="9184821" y="4708715"/>
              <a:ext cx="2178672" cy="161825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8"/>
              </a:graphicData>
            </a:graphic>
          </p:graphicFrame>
        </mc:Choice>
        <mc:Fallback>
          <p:pic>
            <p:nvPicPr>
              <p:cNvPr id="80" name="Chart 7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84821" y="4708715"/>
                <a:ext cx="2178672" cy="1618252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TextBox 80"/>
          <p:cNvSpPr txBox="1"/>
          <p:nvPr/>
        </p:nvSpPr>
        <p:spPr>
          <a:xfrm>
            <a:off x="9966290" y="531990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54%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9484421" y="6244404"/>
            <a:ext cx="173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LNG Exports </a:t>
            </a:r>
          </a:p>
          <a:p>
            <a:pPr algn="ctr"/>
            <a:r>
              <a:rPr lang="en-US" sz="1400" b="1" dirty="0" smtClean="0"/>
              <a:t>(156 Mt)</a:t>
            </a:r>
            <a:endParaRPr lang="en-US" sz="1400" b="1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83" name="Chart 82"/>
              <p:cNvGraphicFramePr/>
              <p:nvPr>
                <p:extLst/>
              </p:nvPr>
            </p:nvGraphicFramePr>
            <p:xfrm>
              <a:off x="2639156" y="4767356"/>
              <a:ext cx="2404604" cy="15636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0"/>
              </a:graphicData>
            </a:graphic>
          </p:graphicFrame>
        </mc:Choice>
        <mc:Fallback>
          <p:pic>
            <p:nvPicPr>
              <p:cNvPr id="83" name="Chart 8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39156" y="4767356"/>
                <a:ext cx="2404604" cy="15636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8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277920"/>
            <a:ext cx="11029776" cy="8895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Trinidad and Tobago: A distinguished founding Member of the GECF</a:t>
            </a:r>
            <a:endParaRPr lang="en-US" sz="28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563053"/>
              </p:ext>
            </p:extLst>
          </p:nvPr>
        </p:nvGraphicFramePr>
        <p:xfrm>
          <a:off x="127816" y="1527611"/>
          <a:ext cx="6324600" cy="40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225062" y="6396221"/>
            <a:ext cx="4870937" cy="27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GECF </a:t>
            </a:r>
            <a:r>
              <a:rPr lang="en-US" sz="1200" i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Statistical Bulletin</a:t>
            </a:r>
            <a:endParaRPr lang="en-US" sz="1200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988746"/>
              </p:ext>
            </p:extLst>
          </p:nvPr>
        </p:nvGraphicFramePr>
        <p:xfrm>
          <a:off x="6566717" y="1527612"/>
          <a:ext cx="5629274" cy="40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914" y="5578242"/>
            <a:ext cx="1069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2017, Trinidad and Tobago was the fourth largest LNG </a:t>
            </a:r>
            <a:r>
              <a:rPr lang="en-US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exporter and the twelfth largest producer of natural </a:t>
            </a:r>
            <a:r>
              <a:rPr lang="en-US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gas among all GECF Member Countries </a:t>
            </a:r>
            <a:endParaRPr lang="en-US" spc="130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6575" y="1289115"/>
            <a:ext cx="461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LNG Exports (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bcm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2878" y="1287495"/>
            <a:ext cx="461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Gross Natural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roduction (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bcm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Current Global Natural Gas Market Drivers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705" y="1755756"/>
            <a:ext cx="10697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Robust growth of the global economy (3.7% in 2017);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Changes in energy policy in a number of countries;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Rising unconventional gas production (over 800 </a:t>
            </a:r>
            <a:r>
              <a:rPr lang="en-US" sz="2400" spc="150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Bcm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per year);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Growing global gas consumption (</a:t>
            </a:r>
            <a:r>
              <a:rPr lang="en-US" sz="2400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4% in 2017</a:t>
            </a:r>
            <a:r>
              <a:rPr lang="en-US" sz="2400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spc="13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Increasing gas trade (1,134 </a:t>
            </a:r>
            <a:r>
              <a:rPr lang="en-US" sz="2400" spc="130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Bcm</a:t>
            </a:r>
            <a:r>
              <a:rPr lang="en-US" sz="2400" spc="13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or 31% of consumption, in </a:t>
            </a:r>
            <a:r>
              <a:rPr lang="en-US" sz="2400" spc="13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2017</a:t>
            </a:r>
            <a:r>
              <a:rPr lang="en-US" sz="2400" spc="13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5222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1" y="1"/>
            <a:ext cx="11694458" cy="1097758"/>
          </a:xfrm>
        </p:spPr>
        <p:txBody>
          <a:bodyPr>
            <a:noAutofit/>
          </a:bodyPr>
          <a:lstStyle/>
          <a:p>
            <a:r>
              <a:rPr lang="en-US" sz="2700" b="1" dirty="0"/>
              <a:t>Global natural gas demand to increase by 46%, from 3709 </a:t>
            </a:r>
            <a:r>
              <a:rPr lang="en-US" sz="2700" b="1" dirty="0" err="1"/>
              <a:t>bcm</a:t>
            </a:r>
            <a:r>
              <a:rPr lang="en-US" sz="2700" b="1" dirty="0"/>
              <a:t> in 2017 to 5427 </a:t>
            </a:r>
            <a:r>
              <a:rPr lang="en-US" sz="2700" b="1" dirty="0" err="1"/>
              <a:t>bcm</a:t>
            </a:r>
            <a:r>
              <a:rPr lang="en-US" sz="2700" b="1" dirty="0"/>
              <a:t> in 2040</a:t>
            </a:r>
            <a:endParaRPr lang="en-GB" sz="2700" b="1" dirty="0"/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1893554" y="4754643"/>
          <a:ext cx="8561989" cy="50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9"/>
          <p:cNvSpPr/>
          <p:nvPr/>
        </p:nvSpPr>
        <p:spPr>
          <a:xfrm>
            <a:off x="349313" y="6404782"/>
            <a:ext cx="4870937" cy="253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GECF Secretariat based on data from the GECF GGM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6101" y="1290982"/>
            <a:ext cx="9973033" cy="5001678"/>
            <a:chOff x="176952" y="1767313"/>
            <a:chExt cx="9341193" cy="5001678"/>
          </a:xfrm>
        </p:grpSpPr>
        <p:graphicFrame>
          <p:nvGraphicFramePr>
            <p:cNvPr id="12" name="Chart 11"/>
            <p:cNvGraphicFramePr/>
            <p:nvPr>
              <p:extLst/>
            </p:nvPr>
          </p:nvGraphicFramePr>
          <p:xfrm>
            <a:off x="4908995" y="2203087"/>
            <a:ext cx="4609150" cy="45659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5198900" y="1767313"/>
              <a:ext cx="43192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Global natural gas demand by region (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bcm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Chart 21"/>
            <p:cNvGraphicFramePr/>
            <p:nvPr>
              <p:extLst/>
            </p:nvPr>
          </p:nvGraphicFramePr>
          <p:xfrm>
            <a:off x="176952" y="2260304"/>
            <a:ext cx="4271359" cy="36630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85931" y="1767313"/>
              <a:ext cx="44098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Natural gas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demand</a:t>
              </a:r>
              <a:r>
                <a:rPr lang="en-US" sz="1600" b="1" dirty="0"/>
                <a:t> by region in 2017 and 2040 (%)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9244" y="6348923"/>
            <a:ext cx="2743200" cy="365125"/>
          </a:xfrm>
        </p:spPr>
        <p:txBody>
          <a:bodyPr/>
          <a:lstStyle/>
          <a:p>
            <a:fld id="{B5D8652C-BF61-4E91-8C55-2F3006264D6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960"/>
          <p:cNvSpPr>
            <a:spLocks noChangeAspect="1" noEditPoints="1"/>
          </p:cNvSpPr>
          <p:nvPr/>
        </p:nvSpPr>
        <p:spPr bwMode="auto">
          <a:xfrm>
            <a:off x="2639617" y="1500189"/>
            <a:ext cx="6546057" cy="4205245"/>
          </a:xfrm>
          <a:custGeom>
            <a:avLst/>
            <a:gdLst>
              <a:gd name="T0" fmla="*/ 2147483647 w 13744"/>
              <a:gd name="T1" fmla="*/ 2147483647 h 7946"/>
              <a:gd name="T2" fmla="*/ 2147483647 w 13744"/>
              <a:gd name="T3" fmla="*/ 2147483647 h 7946"/>
              <a:gd name="T4" fmla="*/ 2147483647 w 13744"/>
              <a:gd name="T5" fmla="*/ 2147483647 h 7946"/>
              <a:gd name="T6" fmla="*/ 2147483647 w 13744"/>
              <a:gd name="T7" fmla="*/ 2147483647 h 7946"/>
              <a:gd name="T8" fmla="*/ 2147483647 w 13744"/>
              <a:gd name="T9" fmla="*/ 2147483647 h 7946"/>
              <a:gd name="T10" fmla="*/ 2147483647 w 13744"/>
              <a:gd name="T11" fmla="*/ 2147483647 h 7946"/>
              <a:gd name="T12" fmla="*/ 2147483647 w 13744"/>
              <a:gd name="T13" fmla="*/ 2147483647 h 7946"/>
              <a:gd name="T14" fmla="*/ 2147483647 w 13744"/>
              <a:gd name="T15" fmla="*/ 2147483647 h 7946"/>
              <a:gd name="T16" fmla="*/ 2147483647 w 13744"/>
              <a:gd name="T17" fmla="*/ 2147483647 h 7946"/>
              <a:gd name="T18" fmla="*/ 2147483647 w 13744"/>
              <a:gd name="T19" fmla="*/ 2147483647 h 7946"/>
              <a:gd name="T20" fmla="*/ 2147483647 w 13744"/>
              <a:gd name="T21" fmla="*/ 2147483647 h 7946"/>
              <a:gd name="T22" fmla="*/ 2147483647 w 13744"/>
              <a:gd name="T23" fmla="*/ 2147483647 h 7946"/>
              <a:gd name="T24" fmla="*/ 2147483647 w 13744"/>
              <a:gd name="T25" fmla="*/ 2147483647 h 7946"/>
              <a:gd name="T26" fmla="*/ 2147483647 w 13744"/>
              <a:gd name="T27" fmla="*/ 2147483647 h 7946"/>
              <a:gd name="T28" fmla="*/ 2147483647 w 13744"/>
              <a:gd name="T29" fmla="*/ 2147483647 h 7946"/>
              <a:gd name="T30" fmla="*/ 2147483647 w 13744"/>
              <a:gd name="T31" fmla="*/ 2147483647 h 7946"/>
              <a:gd name="T32" fmla="*/ 2147483647 w 13744"/>
              <a:gd name="T33" fmla="*/ 2147483647 h 7946"/>
              <a:gd name="T34" fmla="*/ 2147483647 w 13744"/>
              <a:gd name="T35" fmla="*/ 2147483647 h 7946"/>
              <a:gd name="T36" fmla="*/ 2147483647 w 13744"/>
              <a:gd name="T37" fmla="*/ 2147483647 h 7946"/>
              <a:gd name="T38" fmla="*/ 2147483647 w 13744"/>
              <a:gd name="T39" fmla="*/ 2147483647 h 7946"/>
              <a:gd name="T40" fmla="*/ 2147483647 w 13744"/>
              <a:gd name="T41" fmla="*/ 2147483647 h 7946"/>
              <a:gd name="T42" fmla="*/ 2147483647 w 13744"/>
              <a:gd name="T43" fmla="*/ 2147483647 h 7946"/>
              <a:gd name="T44" fmla="*/ 2147483647 w 13744"/>
              <a:gd name="T45" fmla="*/ 2147483647 h 7946"/>
              <a:gd name="T46" fmla="*/ 2147483647 w 13744"/>
              <a:gd name="T47" fmla="*/ 2147483647 h 7946"/>
              <a:gd name="T48" fmla="*/ 2147483647 w 13744"/>
              <a:gd name="T49" fmla="*/ 2147483647 h 7946"/>
              <a:gd name="T50" fmla="*/ 2147483647 w 13744"/>
              <a:gd name="T51" fmla="*/ 2147483647 h 7946"/>
              <a:gd name="T52" fmla="*/ 2147483647 w 13744"/>
              <a:gd name="T53" fmla="*/ 2147483647 h 7946"/>
              <a:gd name="T54" fmla="*/ 2147483647 w 13744"/>
              <a:gd name="T55" fmla="*/ 2147483647 h 7946"/>
              <a:gd name="T56" fmla="*/ 2147483647 w 13744"/>
              <a:gd name="T57" fmla="*/ 2147483647 h 7946"/>
              <a:gd name="T58" fmla="*/ 2147483647 w 13744"/>
              <a:gd name="T59" fmla="*/ 2147483647 h 7946"/>
              <a:gd name="T60" fmla="*/ 2147483647 w 13744"/>
              <a:gd name="T61" fmla="*/ 2147483647 h 7946"/>
              <a:gd name="T62" fmla="*/ 2147483647 w 13744"/>
              <a:gd name="T63" fmla="*/ 2147483647 h 7946"/>
              <a:gd name="T64" fmla="*/ 2147483647 w 13744"/>
              <a:gd name="T65" fmla="*/ 2147483647 h 7946"/>
              <a:gd name="T66" fmla="*/ 2147483647 w 13744"/>
              <a:gd name="T67" fmla="*/ 2147483647 h 7946"/>
              <a:gd name="T68" fmla="*/ 2147483647 w 13744"/>
              <a:gd name="T69" fmla="*/ 2147483647 h 7946"/>
              <a:gd name="T70" fmla="*/ 2147483647 w 13744"/>
              <a:gd name="T71" fmla="*/ 2147483647 h 7946"/>
              <a:gd name="T72" fmla="*/ 2147483647 w 13744"/>
              <a:gd name="T73" fmla="*/ 2147483647 h 7946"/>
              <a:gd name="T74" fmla="*/ 2147483647 w 13744"/>
              <a:gd name="T75" fmla="*/ 2147483647 h 7946"/>
              <a:gd name="T76" fmla="*/ 2147483647 w 13744"/>
              <a:gd name="T77" fmla="*/ 2147483647 h 7946"/>
              <a:gd name="T78" fmla="*/ 2147483647 w 13744"/>
              <a:gd name="T79" fmla="*/ 2147483647 h 7946"/>
              <a:gd name="T80" fmla="*/ 2147483647 w 13744"/>
              <a:gd name="T81" fmla="*/ 2147483647 h 7946"/>
              <a:gd name="T82" fmla="*/ 2147483647 w 13744"/>
              <a:gd name="T83" fmla="*/ 2147483647 h 7946"/>
              <a:gd name="T84" fmla="*/ 2147483647 w 13744"/>
              <a:gd name="T85" fmla="*/ 2147483647 h 7946"/>
              <a:gd name="T86" fmla="*/ 2147483647 w 13744"/>
              <a:gd name="T87" fmla="*/ 2147483647 h 7946"/>
              <a:gd name="T88" fmla="*/ 2147483647 w 13744"/>
              <a:gd name="T89" fmla="*/ 2147483647 h 7946"/>
              <a:gd name="T90" fmla="*/ 2147483647 w 13744"/>
              <a:gd name="T91" fmla="*/ 2147483647 h 7946"/>
              <a:gd name="T92" fmla="*/ 2147483647 w 13744"/>
              <a:gd name="T93" fmla="*/ 2147483647 h 7946"/>
              <a:gd name="T94" fmla="*/ 2147483647 w 13744"/>
              <a:gd name="T95" fmla="*/ 2147483647 h 7946"/>
              <a:gd name="T96" fmla="*/ 2147483647 w 13744"/>
              <a:gd name="T97" fmla="*/ 2147483647 h 7946"/>
              <a:gd name="T98" fmla="*/ 2147483647 w 13744"/>
              <a:gd name="T99" fmla="*/ 2147483647 h 7946"/>
              <a:gd name="T100" fmla="*/ 2147483647 w 13744"/>
              <a:gd name="T101" fmla="*/ 2147483647 h 7946"/>
              <a:gd name="T102" fmla="*/ 2147483647 w 13744"/>
              <a:gd name="T103" fmla="*/ 2147483647 h 7946"/>
              <a:gd name="T104" fmla="*/ 2147483647 w 13744"/>
              <a:gd name="T105" fmla="*/ 2147483647 h 7946"/>
              <a:gd name="T106" fmla="*/ 2147483647 w 13744"/>
              <a:gd name="T107" fmla="*/ 2147483647 h 7946"/>
              <a:gd name="T108" fmla="*/ 2147483647 w 13744"/>
              <a:gd name="T109" fmla="*/ 2147483647 h 7946"/>
              <a:gd name="T110" fmla="*/ 2147483647 w 13744"/>
              <a:gd name="T111" fmla="*/ 2147483647 h 7946"/>
              <a:gd name="T112" fmla="*/ 2147483647 w 13744"/>
              <a:gd name="T113" fmla="*/ 2147483647 h 7946"/>
              <a:gd name="T114" fmla="*/ 2147483647 w 13744"/>
              <a:gd name="T115" fmla="*/ 2147483647 h 7946"/>
              <a:gd name="T116" fmla="*/ 2147483647 w 13744"/>
              <a:gd name="T117" fmla="*/ 2147483647 h 7946"/>
              <a:gd name="T118" fmla="*/ 2147483647 w 13744"/>
              <a:gd name="T119" fmla="*/ 2147483647 h 7946"/>
              <a:gd name="T120" fmla="*/ 2147483647 w 13744"/>
              <a:gd name="T121" fmla="*/ 2147483647 h 7946"/>
              <a:gd name="T122" fmla="*/ 2147483647 w 13744"/>
              <a:gd name="T123" fmla="*/ 2147483647 h 7946"/>
              <a:gd name="T124" fmla="*/ 2147483647 w 13744"/>
              <a:gd name="T125" fmla="*/ 2147483647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rgbClr val="A6A6A6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40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2700" dirty="0">
              <a:latin typeface="Arial" charset="0"/>
              <a:ea typeface="ＭＳ Ｐゴシック" charset="-128"/>
            </a:endParaRPr>
          </a:p>
        </p:txBody>
      </p:sp>
      <p:grpSp>
        <p:nvGrpSpPr>
          <p:cNvPr id="6" name="Gruppe 288"/>
          <p:cNvGrpSpPr>
            <a:grpSpLocks/>
          </p:cNvGrpSpPr>
          <p:nvPr/>
        </p:nvGrpSpPr>
        <p:grpSpPr bwMode="auto">
          <a:xfrm>
            <a:off x="5646163" y="2255899"/>
            <a:ext cx="351234" cy="461809"/>
            <a:chOff x="7215376" y="1031875"/>
            <a:chExt cx="1125156" cy="1333500"/>
          </a:xfrm>
        </p:grpSpPr>
        <p:grpSp>
          <p:nvGrpSpPr>
            <p:cNvPr id="7" name="Gruppe 647"/>
            <p:cNvGrpSpPr>
              <a:grpSpLocks/>
            </p:cNvGrpSpPr>
            <p:nvPr/>
          </p:nvGrpSpPr>
          <p:grpSpPr bwMode="auto">
            <a:xfrm>
              <a:off x="7215379" y="1899221"/>
              <a:ext cx="1125157" cy="401198"/>
              <a:chOff x="6339072" y="2583650"/>
              <a:chExt cx="1274905" cy="424184"/>
            </a:xfrm>
          </p:grpSpPr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 rot="4140000" flipH="1">
                <a:off x="6569343" y="2660407"/>
                <a:ext cx="96956" cy="557500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sp>
            <p:nvSpPr>
              <p:cNvPr id="18" name="Ellipse 95"/>
              <p:cNvSpPr/>
              <p:nvPr/>
            </p:nvSpPr>
            <p:spPr bwMode="auto">
              <a:xfrm rot="5400000" flipH="1">
                <a:off x="7019412" y="2413272"/>
                <a:ext cx="424184" cy="764942"/>
              </a:xfrm>
              <a:prstGeom prst="ellipse">
                <a:avLst/>
              </a:pr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2700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  <p:grpSp>
          <p:nvGrpSpPr>
            <p:cNvPr id="8" name="Gruppe 11"/>
            <p:cNvGrpSpPr>
              <a:grpSpLocks/>
            </p:cNvGrpSpPr>
            <p:nvPr/>
          </p:nvGrpSpPr>
          <p:grpSpPr bwMode="auto">
            <a:xfrm>
              <a:off x="7239582" y="1031874"/>
              <a:ext cx="803451" cy="1333499"/>
              <a:chOff x="2260816" y="4553098"/>
              <a:chExt cx="448862" cy="744393"/>
            </a:xfrm>
          </p:grpSpPr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rot="2340000">
                <a:off x="2289909" y="4849575"/>
                <a:ext cx="134240" cy="447916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"/>
                    </a:schemeClr>
                  </a:gs>
                  <a:gs pos="100000">
                    <a:schemeClr val="tx2">
                      <a:lumMod val="9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grpSp>
            <p:nvGrpSpPr>
              <p:cNvPr id="10" name="Gruppe 86"/>
              <p:cNvGrpSpPr>
                <a:grpSpLocks/>
              </p:cNvGrpSpPr>
              <p:nvPr/>
            </p:nvGrpSpPr>
            <p:grpSpPr bwMode="auto">
              <a:xfrm>
                <a:off x="2260816" y="4553098"/>
                <a:ext cx="448862" cy="447916"/>
                <a:chOff x="3725841" y="1574810"/>
                <a:chExt cx="1693836" cy="1690566"/>
              </a:xfrm>
            </p:grpSpPr>
            <p:sp>
              <p:nvSpPr>
                <p:cNvPr id="11" name="Ellipse 5"/>
                <p:cNvSpPr/>
                <p:nvPr/>
              </p:nvSpPr>
              <p:spPr bwMode="auto">
                <a:xfrm>
                  <a:off x="3731094" y="1574810"/>
                  <a:ext cx="1688583" cy="1690566"/>
                </a:xfrm>
                <a:prstGeom prst="ellipse">
                  <a:avLst/>
                </a:prstGeom>
                <a:solidFill>
                  <a:srgbClr val="05AC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sz="2700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12" name="Gruppe 53"/>
                <p:cNvGrpSpPr>
                  <a:grpSpLocks/>
                </p:cNvGrpSpPr>
                <p:nvPr/>
              </p:nvGrpSpPr>
              <p:grpSpPr bwMode="auto">
                <a:xfrm>
                  <a:off x="3725841" y="1574810"/>
                  <a:ext cx="1693836" cy="1690566"/>
                  <a:chOff x="209211" y="1574810"/>
                  <a:chExt cx="1693836" cy="1690566"/>
                </a:xfrm>
              </p:grpSpPr>
              <p:sp>
                <p:nvSpPr>
                  <p:cNvPr id="13" name="Ellipse 7"/>
                  <p:cNvSpPr/>
                  <p:nvPr/>
                </p:nvSpPr>
                <p:spPr>
                  <a:xfrm>
                    <a:off x="214464" y="1574810"/>
                    <a:ext cx="1688583" cy="169056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  <p:grpSp>
                <p:nvGrpSpPr>
                  <p:cNvPr id="14" name="Gruppe 91"/>
                  <p:cNvGrpSpPr>
                    <a:grpSpLocks/>
                  </p:cNvGrpSpPr>
                  <p:nvPr/>
                </p:nvGrpSpPr>
                <p:grpSpPr bwMode="auto">
                  <a:xfrm>
                    <a:off x="209211" y="1631158"/>
                    <a:ext cx="1611735" cy="1630761"/>
                    <a:chOff x="1088055" y="2942890"/>
                    <a:chExt cx="1372317" cy="1389153"/>
                  </a:xfrm>
                </p:grpSpPr>
                <p:sp>
                  <p:nvSpPr>
                    <p:cNvPr id="15" name="Ellipse 45"/>
                    <p:cNvSpPr/>
                    <p:nvPr/>
                  </p:nvSpPr>
                  <p:spPr bwMode="auto">
                    <a:xfrm>
                      <a:off x="1297920" y="2942890"/>
                      <a:ext cx="1013271" cy="768051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FFFF">
                            <a:lumMod val="40000"/>
                            <a:lumOff val="60000"/>
                            <a:alpha val="0"/>
                          </a:srgbClr>
                        </a:gs>
                        <a:gs pos="100000">
                          <a:srgbClr val="FFFCF9">
                            <a:alpha val="77000"/>
                          </a:srgbClr>
                        </a:gs>
                      </a:gsLst>
                      <a:lin ang="16200000" scaled="0"/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a-DK" sz="2700" kern="0" dirty="0">
                        <a:solidFill>
                          <a:sysClr val="window" lastClr="FFFFFF"/>
                        </a:solidFill>
                        <a:latin typeface="Calibri"/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16" name="Måne 93"/>
                    <p:cNvSpPr/>
                    <p:nvPr/>
                  </p:nvSpPr>
                  <p:spPr bwMode="auto">
                    <a:xfrm rot="16552097">
                      <a:off x="1463017" y="3334688"/>
                      <a:ext cx="622393" cy="1372317"/>
                    </a:xfrm>
                    <a:prstGeom prst="moon">
                      <a:avLst>
                        <a:gd name="adj" fmla="val 8311"/>
                      </a:avLst>
                    </a:prstGeom>
                    <a:gradFill>
                      <a:gsLst>
                        <a:gs pos="0">
                          <a:srgbClr val="FFFFFF">
                            <a:lumMod val="40000"/>
                            <a:lumOff val="60000"/>
                            <a:alpha val="0"/>
                          </a:srgbClr>
                        </a:gs>
                        <a:gs pos="100000">
                          <a:srgbClr val="FFFCF9">
                            <a:alpha val="77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da-DK" sz="2700" kern="0" dirty="0" err="1">
                        <a:solidFill>
                          <a:sysClr val="window" lastClr="FFFFFF"/>
                        </a:solidFill>
                        <a:latin typeface="Calibri"/>
                        <a:ea typeface="ＭＳ Ｐゴシック" pitchFamily="-97" charset="-128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9" name="Gruppe 270"/>
          <p:cNvGrpSpPr>
            <a:grpSpLocks/>
          </p:cNvGrpSpPr>
          <p:nvPr/>
        </p:nvGrpSpPr>
        <p:grpSpPr bwMode="auto">
          <a:xfrm>
            <a:off x="7841738" y="4238065"/>
            <a:ext cx="355999" cy="457840"/>
            <a:chOff x="7237623" y="4019974"/>
            <a:chExt cx="1141011" cy="1322281"/>
          </a:xfrm>
        </p:grpSpPr>
        <p:grpSp>
          <p:nvGrpSpPr>
            <p:cNvPr id="20" name="Gruppe 647"/>
            <p:cNvGrpSpPr>
              <a:grpSpLocks/>
            </p:cNvGrpSpPr>
            <p:nvPr/>
          </p:nvGrpSpPr>
          <p:grpSpPr bwMode="auto">
            <a:xfrm>
              <a:off x="7252891" y="4845438"/>
              <a:ext cx="1125743" cy="401270"/>
              <a:chOff x="6338416" y="2583462"/>
              <a:chExt cx="1275571" cy="424261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 rot="4140000" flipH="1">
                <a:off x="6568825" y="2660146"/>
                <a:ext cx="96974" cy="557792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sp>
            <p:nvSpPr>
              <p:cNvPr id="29" name="Ellipse 106"/>
              <p:cNvSpPr/>
              <p:nvPr/>
            </p:nvSpPr>
            <p:spPr bwMode="auto">
              <a:xfrm rot="5400000" flipH="1">
                <a:off x="7019182" y="2412931"/>
                <a:ext cx="424264" cy="765342"/>
              </a:xfrm>
              <a:prstGeom prst="ellipse">
                <a:avLst/>
              </a:pr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2700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  <p:grpSp>
          <p:nvGrpSpPr>
            <p:cNvPr id="21" name="Gruppe 261"/>
            <p:cNvGrpSpPr>
              <a:grpSpLocks/>
            </p:cNvGrpSpPr>
            <p:nvPr/>
          </p:nvGrpSpPr>
          <p:grpSpPr bwMode="auto">
            <a:xfrm>
              <a:off x="7237623" y="4019974"/>
              <a:ext cx="759402" cy="1322281"/>
              <a:chOff x="7237623" y="4019974"/>
              <a:chExt cx="759402" cy="1322281"/>
            </a:xfrm>
          </p:grpSpPr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 rot="2340000">
                <a:off x="7275787" y="4539715"/>
                <a:ext cx="240414" cy="802540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"/>
                    </a:schemeClr>
                  </a:gs>
                  <a:gs pos="100000">
                    <a:schemeClr val="tx2">
                      <a:lumMod val="9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grpSp>
            <p:nvGrpSpPr>
              <p:cNvPr id="23" name="Gruppe 215"/>
              <p:cNvGrpSpPr>
                <a:grpSpLocks/>
              </p:cNvGrpSpPr>
              <p:nvPr/>
            </p:nvGrpSpPr>
            <p:grpSpPr bwMode="auto">
              <a:xfrm>
                <a:off x="7237623" y="4019974"/>
                <a:ext cx="759402" cy="756811"/>
                <a:chOff x="7539038" y="1803400"/>
                <a:chExt cx="1087908" cy="1084195"/>
              </a:xfrm>
            </p:grpSpPr>
            <p:sp>
              <p:nvSpPr>
                <p:cNvPr id="24" name="Ellipse 101"/>
                <p:cNvSpPr/>
                <p:nvPr/>
              </p:nvSpPr>
              <p:spPr bwMode="auto">
                <a:xfrm>
                  <a:off x="7544510" y="1803400"/>
                  <a:ext cx="1082436" cy="1084006"/>
                </a:xfrm>
                <a:prstGeom prst="ellipse">
                  <a:avLst/>
                </a:prstGeom>
                <a:solidFill>
                  <a:schemeClr val="accent4"/>
                </a:solidFill>
                <a:ln w="6350" cap="flat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sz="2700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25" name="Gruppe 91"/>
                <p:cNvGrpSpPr>
                  <a:grpSpLocks/>
                </p:cNvGrpSpPr>
                <p:nvPr/>
              </p:nvGrpSpPr>
              <p:grpSpPr bwMode="auto">
                <a:xfrm>
                  <a:off x="7539038" y="1925827"/>
                  <a:ext cx="1035781" cy="961768"/>
                  <a:chOff x="1088055" y="3057173"/>
                  <a:chExt cx="1372317" cy="1274870"/>
                </a:xfrm>
              </p:grpSpPr>
              <p:sp>
                <p:nvSpPr>
                  <p:cNvPr id="26" name="Ellipse 45"/>
                  <p:cNvSpPr/>
                  <p:nvPr/>
                </p:nvSpPr>
                <p:spPr bwMode="auto">
                  <a:xfrm>
                    <a:off x="1298111" y="3057173"/>
                    <a:ext cx="1021273" cy="7692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7" name="Måne 104"/>
                  <p:cNvSpPr/>
                  <p:nvPr/>
                </p:nvSpPr>
                <p:spPr bwMode="auto">
                  <a:xfrm rot="16552097">
                    <a:off x="1463017" y="3334688"/>
                    <a:ext cx="622393" cy="1372317"/>
                  </a:xfrm>
                  <a:prstGeom prst="moon">
                    <a:avLst>
                      <a:gd name="adj" fmla="val 8311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24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 err="1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</p:grpSp>
      <p:grpSp>
        <p:nvGrpSpPr>
          <p:cNvPr id="30" name="Gruppe 278"/>
          <p:cNvGrpSpPr>
            <a:grpSpLocks/>
          </p:cNvGrpSpPr>
          <p:nvPr/>
        </p:nvGrpSpPr>
        <p:grpSpPr bwMode="auto">
          <a:xfrm>
            <a:off x="5716411" y="3491818"/>
            <a:ext cx="351234" cy="457840"/>
            <a:chOff x="7253482" y="2438401"/>
            <a:chExt cx="1125155" cy="1318894"/>
          </a:xfrm>
        </p:grpSpPr>
        <p:grpSp>
          <p:nvGrpSpPr>
            <p:cNvPr id="31" name="Gruppe 647"/>
            <p:cNvGrpSpPr>
              <a:grpSpLocks/>
            </p:cNvGrpSpPr>
            <p:nvPr/>
          </p:nvGrpSpPr>
          <p:grpSpPr bwMode="auto">
            <a:xfrm>
              <a:off x="7253482" y="3269381"/>
              <a:ext cx="1125154" cy="400241"/>
              <a:chOff x="6339078" y="2582144"/>
              <a:chExt cx="1274902" cy="423175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 rot="4140000" flipH="1">
                <a:off x="6569466" y="2658055"/>
                <a:ext cx="96726" cy="557499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sp>
            <p:nvSpPr>
              <p:cNvPr id="40" name="Ellipse 117"/>
              <p:cNvSpPr/>
              <p:nvPr/>
            </p:nvSpPr>
            <p:spPr bwMode="auto">
              <a:xfrm rot="5400000" flipH="1">
                <a:off x="7019922" y="2411261"/>
                <a:ext cx="423175" cy="764941"/>
              </a:xfrm>
              <a:prstGeom prst="ellipse">
                <a:avLst/>
              </a:pr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2700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  <p:grpSp>
          <p:nvGrpSpPr>
            <p:cNvPr id="32" name="Gruppe 271"/>
            <p:cNvGrpSpPr>
              <a:grpSpLocks/>
            </p:cNvGrpSpPr>
            <p:nvPr/>
          </p:nvGrpSpPr>
          <p:grpSpPr bwMode="auto">
            <a:xfrm>
              <a:off x="7264714" y="2438401"/>
              <a:ext cx="759217" cy="1318894"/>
              <a:chOff x="7264714" y="2438401"/>
              <a:chExt cx="759217" cy="1318894"/>
            </a:xfrm>
          </p:grpSpPr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 rot="2340000">
                <a:off x="7306879" y="2952997"/>
                <a:ext cx="240287" cy="804298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"/>
                    </a:schemeClr>
                  </a:gs>
                  <a:gs pos="100000">
                    <a:schemeClr val="tx2">
                      <a:lumMod val="9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grpSp>
            <p:nvGrpSpPr>
              <p:cNvPr id="34" name="Gruppe 151"/>
              <p:cNvGrpSpPr>
                <a:grpSpLocks/>
              </p:cNvGrpSpPr>
              <p:nvPr/>
            </p:nvGrpSpPr>
            <p:grpSpPr bwMode="auto">
              <a:xfrm>
                <a:off x="7264714" y="2438401"/>
                <a:ext cx="759217" cy="758553"/>
                <a:chOff x="7539022" y="1803400"/>
                <a:chExt cx="1087641" cy="1086690"/>
              </a:xfrm>
            </p:grpSpPr>
            <p:sp>
              <p:nvSpPr>
                <p:cNvPr id="35" name="Ellipse 112"/>
                <p:cNvSpPr/>
                <p:nvPr/>
              </p:nvSpPr>
              <p:spPr bwMode="auto">
                <a:xfrm>
                  <a:off x="7544787" y="1803400"/>
                  <a:ext cx="1081872" cy="1086690"/>
                </a:xfrm>
                <a:prstGeom prst="ellipse">
                  <a:avLst/>
                </a:prstGeom>
                <a:solidFill>
                  <a:srgbClr val="9148C8"/>
                </a:solidFill>
                <a:ln w="6350" cap="flat" cmpd="sng" algn="ctr">
                  <a:solidFill>
                    <a:srgbClr val="7030A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sz="2700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36" name="Gruppe 91"/>
                <p:cNvGrpSpPr>
                  <a:grpSpLocks/>
                </p:cNvGrpSpPr>
                <p:nvPr/>
              </p:nvGrpSpPr>
              <p:grpSpPr bwMode="auto">
                <a:xfrm>
                  <a:off x="7539022" y="1836163"/>
                  <a:ext cx="1035778" cy="1051433"/>
                  <a:chOff x="1088055" y="2938319"/>
                  <a:chExt cx="1372317" cy="1393724"/>
                </a:xfrm>
              </p:grpSpPr>
              <p:sp>
                <p:nvSpPr>
                  <p:cNvPr id="37" name="Ellipse 45"/>
                  <p:cNvSpPr/>
                  <p:nvPr/>
                </p:nvSpPr>
                <p:spPr bwMode="auto">
                  <a:xfrm>
                    <a:off x="1298395" y="2938319"/>
                    <a:ext cx="1020743" cy="76728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38" name="Måne 115"/>
                  <p:cNvSpPr/>
                  <p:nvPr/>
                </p:nvSpPr>
                <p:spPr bwMode="auto">
                  <a:xfrm rot="16552097">
                    <a:off x="1463017" y="3334688"/>
                    <a:ext cx="622393" cy="1372317"/>
                  </a:xfrm>
                  <a:prstGeom prst="moon">
                    <a:avLst>
                      <a:gd name="adj" fmla="val 8311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24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 err="1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</p:grpSp>
      <p:grpSp>
        <p:nvGrpSpPr>
          <p:cNvPr id="41" name="Gruppe 288"/>
          <p:cNvGrpSpPr>
            <a:grpSpLocks/>
          </p:cNvGrpSpPr>
          <p:nvPr/>
        </p:nvGrpSpPr>
        <p:grpSpPr bwMode="auto">
          <a:xfrm>
            <a:off x="3863455" y="2397077"/>
            <a:ext cx="351235" cy="461810"/>
            <a:chOff x="7215376" y="1031875"/>
            <a:chExt cx="1125156" cy="1333500"/>
          </a:xfrm>
        </p:grpSpPr>
        <p:grpSp>
          <p:nvGrpSpPr>
            <p:cNvPr id="42" name="Gruppe 647"/>
            <p:cNvGrpSpPr>
              <a:grpSpLocks/>
            </p:cNvGrpSpPr>
            <p:nvPr/>
          </p:nvGrpSpPr>
          <p:grpSpPr bwMode="auto">
            <a:xfrm>
              <a:off x="7215377" y="1899223"/>
              <a:ext cx="1125157" cy="401195"/>
              <a:chOff x="6339070" y="2583653"/>
              <a:chExt cx="1274905" cy="424181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 rot="4140000" flipH="1">
                <a:off x="6569343" y="2660407"/>
                <a:ext cx="96956" cy="557502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sp>
            <p:nvSpPr>
              <p:cNvPr id="51" name="Ellipse 128"/>
              <p:cNvSpPr/>
              <p:nvPr/>
            </p:nvSpPr>
            <p:spPr bwMode="auto">
              <a:xfrm rot="5400000" flipH="1">
                <a:off x="7019411" y="2413273"/>
                <a:ext cx="424181" cy="764944"/>
              </a:xfrm>
              <a:prstGeom prst="ellipse">
                <a:avLst/>
              </a:pr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2700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  <p:grpSp>
          <p:nvGrpSpPr>
            <p:cNvPr id="43" name="Gruppe 11"/>
            <p:cNvGrpSpPr>
              <a:grpSpLocks/>
            </p:cNvGrpSpPr>
            <p:nvPr/>
          </p:nvGrpSpPr>
          <p:grpSpPr bwMode="auto">
            <a:xfrm>
              <a:off x="7239585" y="1031875"/>
              <a:ext cx="803452" cy="1333499"/>
              <a:chOff x="2260815" y="4553098"/>
              <a:chExt cx="448862" cy="744393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 rot="2340000">
                <a:off x="2289907" y="4849576"/>
                <a:ext cx="134241" cy="447915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"/>
                    </a:schemeClr>
                  </a:gs>
                  <a:gs pos="100000">
                    <a:schemeClr val="tx2">
                      <a:lumMod val="9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grpSp>
            <p:nvGrpSpPr>
              <p:cNvPr id="45" name="Gruppe 86"/>
              <p:cNvGrpSpPr>
                <a:grpSpLocks/>
              </p:cNvGrpSpPr>
              <p:nvPr/>
            </p:nvGrpSpPr>
            <p:grpSpPr bwMode="auto">
              <a:xfrm>
                <a:off x="2260815" y="4553098"/>
                <a:ext cx="448862" cy="447915"/>
                <a:chOff x="3725840" y="1574810"/>
                <a:chExt cx="1693837" cy="1690561"/>
              </a:xfrm>
            </p:grpSpPr>
            <p:sp>
              <p:nvSpPr>
                <p:cNvPr id="46" name="Ellipse 5"/>
                <p:cNvSpPr/>
                <p:nvPr/>
              </p:nvSpPr>
              <p:spPr bwMode="auto">
                <a:xfrm>
                  <a:off x="3731093" y="1574810"/>
                  <a:ext cx="1688579" cy="1690561"/>
                </a:xfrm>
                <a:prstGeom prst="ellips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sz="2700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47" name="Gruppe 91"/>
                <p:cNvGrpSpPr>
                  <a:grpSpLocks/>
                </p:cNvGrpSpPr>
                <p:nvPr/>
              </p:nvGrpSpPr>
              <p:grpSpPr bwMode="auto">
                <a:xfrm>
                  <a:off x="3725840" y="1631163"/>
                  <a:ext cx="1611734" cy="1630757"/>
                  <a:chOff x="1088055" y="2942894"/>
                  <a:chExt cx="1372317" cy="1389149"/>
                </a:xfrm>
              </p:grpSpPr>
              <p:sp>
                <p:nvSpPr>
                  <p:cNvPr id="48" name="Ellipse 45"/>
                  <p:cNvSpPr/>
                  <p:nvPr/>
                </p:nvSpPr>
                <p:spPr bwMode="auto">
                  <a:xfrm>
                    <a:off x="1297920" y="2942894"/>
                    <a:ext cx="1013271" cy="76804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49" name="Måne 126"/>
                  <p:cNvSpPr/>
                  <p:nvPr/>
                </p:nvSpPr>
                <p:spPr bwMode="auto">
                  <a:xfrm rot="16552097">
                    <a:off x="1463017" y="3334688"/>
                    <a:ext cx="622393" cy="1372317"/>
                  </a:xfrm>
                  <a:prstGeom prst="moon">
                    <a:avLst>
                      <a:gd name="adj" fmla="val 8311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24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 err="1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</p:grpSp>
      <p:grpSp>
        <p:nvGrpSpPr>
          <p:cNvPr id="52" name="Gruppe 278"/>
          <p:cNvGrpSpPr>
            <a:grpSpLocks/>
          </p:cNvGrpSpPr>
          <p:nvPr/>
        </p:nvGrpSpPr>
        <p:grpSpPr bwMode="auto">
          <a:xfrm>
            <a:off x="4639519" y="4214449"/>
            <a:ext cx="351235" cy="457840"/>
            <a:chOff x="7253476" y="2438400"/>
            <a:chExt cx="1125156" cy="1318895"/>
          </a:xfrm>
        </p:grpSpPr>
        <p:grpSp>
          <p:nvGrpSpPr>
            <p:cNvPr id="53" name="Gruppe 647"/>
            <p:cNvGrpSpPr>
              <a:grpSpLocks/>
            </p:cNvGrpSpPr>
            <p:nvPr/>
          </p:nvGrpSpPr>
          <p:grpSpPr bwMode="auto">
            <a:xfrm>
              <a:off x="7253476" y="3269381"/>
              <a:ext cx="1125155" cy="400241"/>
              <a:chOff x="6339071" y="2582145"/>
              <a:chExt cx="1274903" cy="423175"/>
            </a:xfrm>
          </p:grpSpPr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 rot="4140000" flipH="1">
                <a:off x="6569458" y="2658057"/>
                <a:ext cx="96726" cy="557501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sp>
            <p:nvSpPr>
              <p:cNvPr id="62" name="Ellipse 139"/>
              <p:cNvSpPr/>
              <p:nvPr/>
            </p:nvSpPr>
            <p:spPr bwMode="auto">
              <a:xfrm rot="5400000" flipH="1">
                <a:off x="7019914" y="2411263"/>
                <a:ext cx="423175" cy="764942"/>
              </a:xfrm>
              <a:prstGeom prst="ellipse">
                <a:avLst/>
              </a:pr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2700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  <p:grpSp>
          <p:nvGrpSpPr>
            <p:cNvPr id="54" name="Gruppe 271"/>
            <p:cNvGrpSpPr>
              <a:grpSpLocks/>
            </p:cNvGrpSpPr>
            <p:nvPr/>
          </p:nvGrpSpPr>
          <p:grpSpPr bwMode="auto">
            <a:xfrm>
              <a:off x="7264723" y="2438401"/>
              <a:ext cx="759202" cy="1318894"/>
              <a:chOff x="7264723" y="2438401"/>
              <a:chExt cx="759202" cy="1318894"/>
            </a:xfrm>
          </p:grpSpPr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 rot="2340000">
                <a:off x="7306874" y="2952997"/>
                <a:ext cx="240289" cy="804298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"/>
                    </a:schemeClr>
                  </a:gs>
                  <a:gs pos="100000">
                    <a:schemeClr val="tx2">
                      <a:lumMod val="9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grpSp>
            <p:nvGrpSpPr>
              <p:cNvPr id="56" name="Gruppe 151"/>
              <p:cNvGrpSpPr>
                <a:grpSpLocks/>
              </p:cNvGrpSpPr>
              <p:nvPr/>
            </p:nvGrpSpPr>
            <p:grpSpPr bwMode="auto">
              <a:xfrm>
                <a:off x="7264723" y="2438401"/>
                <a:ext cx="759202" cy="758553"/>
                <a:chOff x="7539036" y="1803400"/>
                <a:chExt cx="1087620" cy="1086690"/>
              </a:xfrm>
            </p:grpSpPr>
            <p:sp>
              <p:nvSpPr>
                <p:cNvPr id="57" name="Ellipse 134"/>
                <p:cNvSpPr/>
                <p:nvPr/>
              </p:nvSpPr>
              <p:spPr bwMode="auto">
                <a:xfrm>
                  <a:off x="7544781" y="1803400"/>
                  <a:ext cx="1081872" cy="1086690"/>
                </a:xfrm>
                <a:prstGeom prst="ellipse">
                  <a:avLst/>
                </a:prstGeom>
                <a:solidFill>
                  <a:schemeClr val="accent5"/>
                </a:solidFill>
                <a:ln w="6350" cap="flat" cmpd="sng" algn="ctr">
                  <a:solidFill>
                    <a:schemeClr val="accent5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sz="2700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58" name="Gruppe 91"/>
                <p:cNvGrpSpPr>
                  <a:grpSpLocks/>
                </p:cNvGrpSpPr>
                <p:nvPr/>
              </p:nvGrpSpPr>
              <p:grpSpPr bwMode="auto">
                <a:xfrm>
                  <a:off x="7539036" y="1836166"/>
                  <a:ext cx="1035778" cy="1051433"/>
                  <a:chOff x="1088055" y="2938319"/>
                  <a:chExt cx="1372317" cy="1393724"/>
                </a:xfrm>
              </p:grpSpPr>
              <p:sp>
                <p:nvSpPr>
                  <p:cNvPr id="59" name="Ellipse 45"/>
                  <p:cNvSpPr/>
                  <p:nvPr/>
                </p:nvSpPr>
                <p:spPr bwMode="auto">
                  <a:xfrm>
                    <a:off x="1298367" y="2938319"/>
                    <a:ext cx="1020748" cy="76728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solidFill>
                      <a:schemeClr val="accent5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60" name="Måne 137"/>
                  <p:cNvSpPr/>
                  <p:nvPr/>
                </p:nvSpPr>
                <p:spPr bwMode="auto">
                  <a:xfrm rot="16552097">
                    <a:off x="1463017" y="3334688"/>
                    <a:ext cx="622393" cy="1372317"/>
                  </a:xfrm>
                  <a:prstGeom prst="moon">
                    <a:avLst>
                      <a:gd name="adj" fmla="val 8311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24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 err="1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</p:grpSp>
      <p:grpSp>
        <p:nvGrpSpPr>
          <p:cNvPr id="66" name="Gruppe 270"/>
          <p:cNvGrpSpPr>
            <a:grpSpLocks/>
          </p:cNvGrpSpPr>
          <p:nvPr/>
        </p:nvGrpSpPr>
        <p:grpSpPr bwMode="auto">
          <a:xfrm>
            <a:off x="7970327" y="2627560"/>
            <a:ext cx="355998" cy="457840"/>
            <a:chOff x="7237626" y="4019974"/>
            <a:chExt cx="1141006" cy="1322281"/>
          </a:xfrm>
        </p:grpSpPr>
        <p:grpSp>
          <p:nvGrpSpPr>
            <p:cNvPr id="67" name="Gruppe 647"/>
            <p:cNvGrpSpPr>
              <a:grpSpLocks/>
            </p:cNvGrpSpPr>
            <p:nvPr/>
          </p:nvGrpSpPr>
          <p:grpSpPr bwMode="auto">
            <a:xfrm>
              <a:off x="7252894" y="4845445"/>
              <a:ext cx="1125742" cy="401268"/>
              <a:chOff x="6338416" y="2583464"/>
              <a:chExt cx="1275569" cy="424258"/>
            </a:xfrm>
          </p:grpSpPr>
          <p:sp>
            <p:nvSpPr>
              <p:cNvPr id="75" name="Freeform 14"/>
              <p:cNvSpPr>
                <a:spLocks/>
              </p:cNvSpPr>
              <p:nvPr/>
            </p:nvSpPr>
            <p:spPr bwMode="auto">
              <a:xfrm rot="4140000" flipH="1">
                <a:off x="6568820" y="2660138"/>
                <a:ext cx="96974" cy="557792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sp>
            <p:nvSpPr>
              <p:cNvPr id="76" name="Ellipse 66"/>
              <p:cNvSpPr/>
              <p:nvPr/>
            </p:nvSpPr>
            <p:spPr bwMode="auto">
              <a:xfrm rot="5400000" flipH="1">
                <a:off x="7019178" y="2412923"/>
                <a:ext cx="424258" cy="765342"/>
              </a:xfrm>
              <a:prstGeom prst="ellipse">
                <a:avLst/>
              </a:pr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2700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  <p:grpSp>
          <p:nvGrpSpPr>
            <p:cNvPr id="68" name="Gruppe 261"/>
            <p:cNvGrpSpPr>
              <a:grpSpLocks/>
            </p:cNvGrpSpPr>
            <p:nvPr/>
          </p:nvGrpSpPr>
          <p:grpSpPr bwMode="auto">
            <a:xfrm>
              <a:off x="7237624" y="4019975"/>
              <a:ext cx="759400" cy="1322280"/>
              <a:chOff x="7237624" y="4019975"/>
              <a:chExt cx="759400" cy="1322280"/>
            </a:xfrm>
          </p:grpSpPr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 rot="2340000">
                <a:off x="7275787" y="4539715"/>
                <a:ext cx="240414" cy="802540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"/>
                    </a:schemeClr>
                  </a:gs>
                  <a:gs pos="100000">
                    <a:schemeClr val="tx2">
                      <a:lumMod val="9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 sz="2700">
                  <a:ea typeface="ＭＳ Ｐゴシック" pitchFamily="-97" charset="-128"/>
                </a:endParaRPr>
              </a:p>
            </p:txBody>
          </p:sp>
          <p:grpSp>
            <p:nvGrpSpPr>
              <p:cNvPr id="70" name="Gruppe 215"/>
              <p:cNvGrpSpPr>
                <a:grpSpLocks/>
              </p:cNvGrpSpPr>
              <p:nvPr/>
            </p:nvGrpSpPr>
            <p:grpSpPr bwMode="auto">
              <a:xfrm>
                <a:off x="7237624" y="4019975"/>
                <a:ext cx="759400" cy="756812"/>
                <a:chOff x="7539038" y="1803400"/>
                <a:chExt cx="1087905" cy="1084196"/>
              </a:xfrm>
            </p:grpSpPr>
            <p:sp>
              <p:nvSpPr>
                <p:cNvPr id="71" name="Ellipse 55"/>
                <p:cNvSpPr/>
                <p:nvPr/>
              </p:nvSpPr>
              <p:spPr bwMode="auto">
                <a:xfrm>
                  <a:off x="7544510" y="1803400"/>
                  <a:ext cx="1082436" cy="1084006"/>
                </a:xfrm>
                <a:prstGeom prst="ellipse">
                  <a:avLst/>
                </a:prstGeom>
                <a:solidFill>
                  <a:srgbClr val="C00000"/>
                </a:solidFill>
                <a:ln w="635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sz="2700" kern="0" dirty="0">
                    <a:solidFill>
                      <a:sysClr val="window" lastClr="FFFFFF"/>
                    </a:solidFill>
                    <a:latin typeface="Calibri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72" name="Gruppe 91"/>
                <p:cNvGrpSpPr>
                  <a:grpSpLocks/>
                </p:cNvGrpSpPr>
                <p:nvPr/>
              </p:nvGrpSpPr>
              <p:grpSpPr bwMode="auto">
                <a:xfrm>
                  <a:off x="7539038" y="1836248"/>
                  <a:ext cx="1035781" cy="1051348"/>
                  <a:chOff x="1088055" y="2938431"/>
                  <a:chExt cx="1372317" cy="1393612"/>
                </a:xfrm>
              </p:grpSpPr>
              <p:sp>
                <p:nvSpPr>
                  <p:cNvPr id="73" name="Ellipse 45"/>
                  <p:cNvSpPr/>
                  <p:nvPr/>
                </p:nvSpPr>
                <p:spPr bwMode="auto">
                  <a:xfrm>
                    <a:off x="1298111" y="2938431"/>
                    <a:ext cx="1021273" cy="7692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74" name="Måne 64"/>
                  <p:cNvSpPr/>
                  <p:nvPr/>
                </p:nvSpPr>
                <p:spPr bwMode="auto">
                  <a:xfrm rot="16552097">
                    <a:off x="1463017" y="3334688"/>
                    <a:ext cx="622393" cy="1372317"/>
                  </a:xfrm>
                  <a:prstGeom prst="moon">
                    <a:avLst>
                      <a:gd name="adj" fmla="val 8311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24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 sz="2700" kern="0" dirty="0" err="1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</p:grpSp>
      <p:sp>
        <p:nvSpPr>
          <p:cNvPr id="92" name="Rectangle 91"/>
          <p:cNvSpPr/>
          <p:nvPr/>
        </p:nvSpPr>
        <p:spPr>
          <a:xfrm>
            <a:off x="8370445" y="1978763"/>
            <a:ext cx="1583180" cy="28510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India: </a:t>
            </a:r>
          </a:p>
          <a:p>
            <a:pPr marL="128588" indent="-128588" algn="just">
              <a:buFontTx/>
              <a:buChar char="-"/>
            </a:pPr>
            <a:r>
              <a:rPr lang="en-US" altLang="en-US" sz="700" dirty="0">
                <a:solidFill>
                  <a:schemeClr val="tx1"/>
                </a:solidFill>
              </a:rPr>
              <a:t>New restrictions on biofuel import</a:t>
            </a:r>
          </a:p>
          <a:p>
            <a:pPr marL="128588" indent="-128588">
              <a:buFontTx/>
              <a:buChar char="-"/>
            </a:pPr>
            <a:r>
              <a:rPr lang="en-US" altLang="en-US" sz="700" dirty="0">
                <a:solidFill>
                  <a:schemeClr val="tx1"/>
                </a:solidFill>
              </a:rPr>
              <a:t>Implementing policies to incentivize development of unconventional resources</a:t>
            </a:r>
            <a:endParaRPr lang="fr-FR" altLang="en-US" sz="700" dirty="0">
              <a:solidFill>
                <a:schemeClr val="tx1"/>
              </a:solidFill>
            </a:endParaRP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  <a:cs typeface="Arial" pitchFamily="34" charset="0"/>
              </a:rPr>
              <a:t>Decision to split GAIL by March 2019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China: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Imposing tariffs on imported LNG from the US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New regulation on wholesale residential gas price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Giving third-party access to oil and gas infrastructure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Mandates 20% of biofuel content in diesel fuel mix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Korea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To increase tax on coal power plants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New policies to support offshore wind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13</a:t>
            </a:r>
            <a:r>
              <a:rPr lang="en-US" sz="700" baseline="30000" dirty="0">
                <a:solidFill>
                  <a:schemeClr val="tx1"/>
                </a:solidFill>
              </a:rPr>
              <a:t>th</a:t>
            </a:r>
            <a:r>
              <a:rPr lang="en-US" sz="700" dirty="0">
                <a:solidFill>
                  <a:schemeClr val="tx1"/>
                </a:solidFill>
              </a:rPr>
              <a:t> natural gas long term plan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New version of Basic Energy Plan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Decision to cut feed-in-tariffs for solar plants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564590" y="5840088"/>
            <a:ext cx="1313180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i="1" dirty="0"/>
              <a:t>Source of Information: </a:t>
            </a:r>
            <a:r>
              <a:rPr lang="en-US" sz="675" i="1" dirty="0" err="1"/>
              <a:t>Enerdata</a:t>
            </a:r>
            <a:endParaRPr lang="en-US" sz="675" i="1" dirty="0"/>
          </a:p>
        </p:txBody>
      </p:sp>
      <p:sp>
        <p:nvSpPr>
          <p:cNvPr id="97" name="Rectangle 96"/>
          <p:cNvSpPr/>
          <p:nvPr/>
        </p:nvSpPr>
        <p:spPr>
          <a:xfrm>
            <a:off x="8357316" y="1705477"/>
            <a:ext cx="1598063" cy="288506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Asia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999914" y="4960480"/>
            <a:ext cx="1095555" cy="6948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Australia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country gives up national energy guarantee objectives</a:t>
            </a:r>
            <a:endParaRPr lang="en-US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999915" y="4762501"/>
            <a:ext cx="1095556" cy="288506"/>
          </a:xfrm>
          <a:prstGeom prst="rect">
            <a:avLst/>
          </a:prstGeom>
          <a:solidFill>
            <a:schemeClr val="accent4"/>
          </a:solidFill>
          <a:ln>
            <a:solidFill>
              <a:srgbClr val="FFFF00">
                <a:alpha val="42000"/>
              </a:srgb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Pacific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049477" y="1509713"/>
            <a:ext cx="1782239" cy="2449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00" dirty="0">
              <a:solidFill>
                <a:schemeClr val="tx1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Postponing target to decrease nuclear share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Decision to phase out coal power plants by 2021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The government’s decision to subsidize new electricity capacity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Approval of 32% of renewables target by 2030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Approval of the ETS reform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To build 2400 MW of new wind capacity by 2030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Netherlands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To phase out coal power plants by 2030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To phase out Groningen gas production by 2030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New measures to support shale gas production</a:t>
            </a:r>
          </a:p>
          <a:p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043656" y="1235575"/>
            <a:ext cx="1788945" cy="30448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Europe 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115856" y="4306399"/>
            <a:ext cx="1271179" cy="970404"/>
          </a:xfrm>
          <a:prstGeom prst="rect">
            <a:avLst/>
          </a:prstGeom>
          <a:solidFill>
            <a:srgbClr val="CCCCFF"/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Decision to add 9.6 GW nuclear capacity by 2030.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To introduce carbon tax as of January 2019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New policy to decrease tax on development of oil fields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096807" y="4042676"/>
            <a:ext cx="1290228" cy="288506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Africa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000376" y="4518587"/>
            <a:ext cx="1334507" cy="695193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New decision to Increase electricity prices by 24%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</a:p>
          <a:p>
            <a:pPr marL="128588" indent="-128588">
              <a:buFontTx/>
              <a:buChar char="-"/>
            </a:pPr>
            <a:r>
              <a:rPr lang="en-US" sz="700" dirty="0">
                <a:solidFill>
                  <a:schemeClr val="tx1"/>
                </a:solidFill>
              </a:rPr>
              <a:t>10% CO2 emission cut by 2028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000375" y="4267201"/>
            <a:ext cx="1330479" cy="3149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South America 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222144" y="2102767"/>
            <a:ext cx="1488959" cy="1856600"/>
          </a:xfrm>
          <a:prstGeom prst="rect">
            <a:avLst/>
          </a:prstGeom>
          <a:solidFill>
            <a:srgbClr val="CCFF99"/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pPr marL="39291" indent="-39291">
              <a:buFontTx/>
              <a:buChar char="-"/>
            </a:pPr>
            <a:r>
              <a:rPr lang="en-US" sz="700" noProof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EPA’s new regualtions to cut power plants emission</a:t>
            </a:r>
          </a:p>
          <a:p>
            <a:pPr marL="39291" indent="-39291">
              <a:buFontTx/>
              <a:buChar char="-"/>
            </a:pPr>
            <a:r>
              <a:rPr lang="en-US" sz="700" noProof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US administration reserves fuel economy targets</a:t>
            </a:r>
          </a:p>
          <a:p>
            <a:pPr marL="39291" indent="-39291">
              <a:buFontTx/>
              <a:buChar char="-"/>
            </a:pPr>
            <a:r>
              <a:rPr lang="en-US" sz="700" kern="0" dirty="0">
                <a:solidFill>
                  <a:prstClr val="black"/>
                </a:solidFill>
                <a:cs typeface="Arial" pitchFamily="34" charset="0"/>
              </a:rPr>
              <a:t>The US government’s decision to impose tariffs on imported goods from China</a:t>
            </a:r>
          </a:p>
          <a:p>
            <a:pPr marL="39291" indent="-39291">
              <a:buFontTx/>
              <a:buChar char="-"/>
            </a:pPr>
            <a:r>
              <a:rPr lang="en-US" sz="700" kern="0" dirty="0">
                <a:solidFill>
                  <a:prstClr val="black"/>
                </a:solidFill>
                <a:cs typeface="Arial" pitchFamily="34" charset="0"/>
              </a:rPr>
              <a:t>New bill aiming to speed up LNG project approval process</a:t>
            </a:r>
            <a:endParaRPr lang="en-US" sz="700" noProof="1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marL="39291" indent="-39291">
              <a:buFontTx/>
              <a:buChar char="-"/>
            </a:pPr>
            <a:r>
              <a:rPr lang="en-US" sz="700" noProof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New measures to phase out coal power plants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en-US" sz="700" b="1" u="sng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</a:p>
          <a:p>
            <a:pPr marL="39291" indent="-39291">
              <a:buFontTx/>
              <a:buChar char="-"/>
            </a:pPr>
            <a:r>
              <a:rPr lang="en-US" sz="700" noProof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Sets the target of 50% clean energy share in power generation by 2034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219325" y="1832583"/>
            <a:ext cx="1491779" cy="314902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  <a:alpha val="42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North America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759" y="197353"/>
            <a:ext cx="11242365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700" b="1" spc="1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Energy Policy Map (Developments Since January 2018</a:t>
            </a:r>
            <a:r>
              <a:rPr lang="en-US" sz="2700" b="1" spc="15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700" b="1" spc="15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19325" y="6123787"/>
            <a:ext cx="797371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sz="1200" b="1" dirty="0"/>
              <a:t>Energy Policies are fundamental drivers of energy demand and supply.</a:t>
            </a:r>
            <a:endParaRPr lang="fr-FR" altLang="en-US" sz="1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652C-BF61-4E91-8C55-2F3006264D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48771" y="6348924"/>
            <a:ext cx="2743200" cy="365125"/>
          </a:xfrm>
        </p:spPr>
        <p:txBody>
          <a:bodyPr/>
          <a:lstStyle/>
          <a:p>
            <a:fld id="{B5D8652C-BF61-4E91-8C55-2F3006264D62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771" y="1"/>
            <a:ext cx="11694458" cy="1097758"/>
          </a:xfrm>
        </p:spPr>
        <p:txBody>
          <a:bodyPr>
            <a:noAutofit/>
          </a:bodyPr>
          <a:lstStyle/>
          <a:p>
            <a:r>
              <a:rPr lang="en-US" sz="2700" b="1" dirty="0"/>
              <a:t>GECF’s new LNG project: expected FIDs</a:t>
            </a:r>
            <a:endParaRPr lang="en-GB" sz="27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40445" y="1020633"/>
            <a:ext cx="5916706" cy="5283131"/>
            <a:chOff x="5238560" y="948915"/>
            <a:chExt cx="5916706" cy="5283131"/>
          </a:xfrm>
        </p:grpSpPr>
        <p:pic>
          <p:nvPicPr>
            <p:cNvPr id="464" name="Picture 463"/>
            <p:cNvPicPr>
              <a:picLocks noChangeAspect="1"/>
            </p:cNvPicPr>
            <p:nvPr/>
          </p:nvPicPr>
          <p:blipFill rotWithShape="1">
            <a:blip r:embed="rId3"/>
            <a:srcRect l="40964" t="393" r="-613"/>
            <a:stretch/>
          </p:blipFill>
          <p:spPr>
            <a:xfrm>
              <a:off x="5238560" y="948915"/>
              <a:ext cx="5916706" cy="5283131"/>
            </a:xfrm>
            <a:prstGeom prst="round2DiagRect">
              <a:avLst>
                <a:gd name="adj1" fmla="val 41102"/>
                <a:gd name="adj2" fmla="val 0"/>
              </a:avLst>
            </a:prstGeom>
          </p:spPr>
        </p:pic>
        <p:grpSp>
          <p:nvGrpSpPr>
            <p:cNvPr id="454" name="Group 453"/>
            <p:cNvGrpSpPr/>
            <p:nvPr/>
          </p:nvGrpSpPr>
          <p:grpSpPr>
            <a:xfrm>
              <a:off x="5918078" y="3817185"/>
              <a:ext cx="235815" cy="416550"/>
              <a:chOff x="3110127" y="4185196"/>
              <a:chExt cx="1012826" cy="1789113"/>
            </a:xfrm>
          </p:grpSpPr>
          <p:sp>
            <p:nvSpPr>
              <p:cNvPr id="456" name="Freeform 455"/>
              <p:cNvSpPr>
                <a:spLocks/>
              </p:cNvSpPr>
              <p:nvPr/>
            </p:nvSpPr>
            <p:spPr bwMode="auto">
              <a:xfrm>
                <a:off x="3110127" y="4185196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8D44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7" name="Freeform 456"/>
              <p:cNvSpPr>
                <a:spLocks/>
              </p:cNvSpPr>
              <p:nvPr/>
            </p:nvSpPr>
            <p:spPr bwMode="auto">
              <a:xfrm>
                <a:off x="3616540" y="4185196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50" name="Group 449"/>
            <p:cNvGrpSpPr/>
            <p:nvPr/>
          </p:nvGrpSpPr>
          <p:grpSpPr>
            <a:xfrm>
              <a:off x="6481630" y="1897750"/>
              <a:ext cx="235815" cy="416550"/>
              <a:chOff x="4797642" y="4234512"/>
              <a:chExt cx="1012826" cy="1789113"/>
            </a:xfrm>
          </p:grpSpPr>
          <p:sp>
            <p:nvSpPr>
              <p:cNvPr id="452" name="Freeform 451"/>
              <p:cNvSpPr>
                <a:spLocks/>
              </p:cNvSpPr>
              <p:nvPr/>
            </p:nvSpPr>
            <p:spPr bwMode="auto">
              <a:xfrm>
                <a:off x="4797642" y="4234512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297F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3" name="Freeform 452"/>
              <p:cNvSpPr>
                <a:spLocks/>
              </p:cNvSpPr>
              <p:nvPr/>
            </p:nvSpPr>
            <p:spPr bwMode="auto">
              <a:xfrm>
                <a:off x="5304055" y="4234512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46" name="Group 445"/>
            <p:cNvGrpSpPr/>
            <p:nvPr/>
          </p:nvGrpSpPr>
          <p:grpSpPr>
            <a:xfrm>
              <a:off x="7882614" y="1349296"/>
              <a:ext cx="235815" cy="416550"/>
              <a:chOff x="6843713" y="4189413"/>
              <a:chExt cx="1012826" cy="1789113"/>
            </a:xfrm>
          </p:grpSpPr>
          <p:sp>
            <p:nvSpPr>
              <p:cNvPr id="448" name="Freeform 447"/>
              <p:cNvSpPr>
                <a:spLocks/>
              </p:cNvSpPr>
              <p:nvPr/>
            </p:nvSpPr>
            <p:spPr bwMode="auto">
              <a:xfrm>
                <a:off x="6843713" y="4189413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27AE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9" name="Freeform 448"/>
              <p:cNvSpPr>
                <a:spLocks/>
              </p:cNvSpPr>
              <p:nvPr/>
            </p:nvSpPr>
            <p:spPr bwMode="auto">
              <a:xfrm>
                <a:off x="7350126" y="4189413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7131425" y="3202809"/>
              <a:ext cx="235815" cy="416550"/>
              <a:chOff x="8238183" y="4277271"/>
              <a:chExt cx="1012826" cy="1789113"/>
            </a:xfrm>
          </p:grpSpPr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8238183" y="4277271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E84C3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8744596" y="4277271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9623073" y="2314709"/>
              <a:ext cx="235815" cy="416550"/>
              <a:chOff x="10414123" y="4581128"/>
              <a:chExt cx="1012826" cy="1789113"/>
            </a:xfrm>
          </p:grpSpPr>
          <p:sp>
            <p:nvSpPr>
              <p:cNvPr id="436" name="Freeform 435"/>
              <p:cNvSpPr>
                <a:spLocks/>
              </p:cNvSpPr>
              <p:nvPr/>
            </p:nvSpPr>
            <p:spPr bwMode="auto">
              <a:xfrm>
                <a:off x="10414123" y="4581128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37" name="Freeform 436"/>
              <p:cNvSpPr>
                <a:spLocks/>
              </p:cNvSpPr>
              <p:nvPr/>
            </p:nvSpPr>
            <p:spPr bwMode="auto">
              <a:xfrm>
                <a:off x="10920536" y="4581128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94909" y="3363514"/>
            <a:ext cx="4844375" cy="913070"/>
            <a:chOff x="481629" y="1498958"/>
            <a:chExt cx="4844375" cy="913070"/>
          </a:xfrm>
        </p:grpSpPr>
        <p:grpSp>
          <p:nvGrpSpPr>
            <p:cNvPr id="461" name="Group 460"/>
            <p:cNvGrpSpPr/>
            <p:nvPr/>
          </p:nvGrpSpPr>
          <p:grpSpPr>
            <a:xfrm>
              <a:off x="481629" y="1615354"/>
              <a:ext cx="235815" cy="416550"/>
              <a:chOff x="4797642" y="4234512"/>
              <a:chExt cx="1012826" cy="1789113"/>
            </a:xfrm>
          </p:grpSpPr>
          <p:sp>
            <p:nvSpPr>
              <p:cNvPr id="462" name="Freeform 461"/>
              <p:cNvSpPr>
                <a:spLocks/>
              </p:cNvSpPr>
              <p:nvPr/>
            </p:nvSpPr>
            <p:spPr bwMode="auto">
              <a:xfrm>
                <a:off x="4797642" y="4234512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297F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3" name="Freeform 462"/>
              <p:cNvSpPr>
                <a:spLocks/>
              </p:cNvSpPr>
              <p:nvPr/>
            </p:nvSpPr>
            <p:spPr bwMode="auto">
              <a:xfrm>
                <a:off x="5304055" y="4234512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812306" y="1498958"/>
              <a:ext cx="4513698" cy="91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Baltic LNG, 10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mtpa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FID expected in 2019</a:t>
              </a:r>
            </a:p>
            <a:p>
              <a:pPr>
                <a:lnSpc>
                  <a:spcPts val="1600"/>
                </a:lnSpc>
              </a:pP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Vysotosk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LNG Train 2, 0.66-0.8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mtpa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FID possible in 2018-2019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4909" y="4513493"/>
            <a:ext cx="4844375" cy="558734"/>
            <a:chOff x="481629" y="2393469"/>
            <a:chExt cx="4844375" cy="558734"/>
          </a:xfrm>
        </p:grpSpPr>
        <p:grpSp>
          <p:nvGrpSpPr>
            <p:cNvPr id="465" name="Group 464"/>
            <p:cNvGrpSpPr/>
            <p:nvPr/>
          </p:nvGrpSpPr>
          <p:grpSpPr>
            <a:xfrm>
              <a:off x="481629" y="2393469"/>
              <a:ext cx="235815" cy="416550"/>
              <a:chOff x="6843713" y="4189413"/>
              <a:chExt cx="1012826" cy="1789113"/>
            </a:xfrm>
          </p:grpSpPr>
          <p:sp>
            <p:nvSpPr>
              <p:cNvPr id="466" name="Freeform 465"/>
              <p:cNvSpPr>
                <a:spLocks/>
              </p:cNvSpPr>
              <p:nvPr/>
            </p:nvSpPr>
            <p:spPr bwMode="auto">
              <a:xfrm>
                <a:off x="6843713" y="4189413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27AE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7" name="Freeform 466"/>
              <p:cNvSpPr>
                <a:spLocks/>
              </p:cNvSpPr>
              <p:nvPr/>
            </p:nvSpPr>
            <p:spPr bwMode="auto">
              <a:xfrm>
                <a:off x="7350126" y="4189413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sp>
          <p:nvSpPr>
            <p:cNvPr id="468" name="Rectangle 467"/>
            <p:cNvSpPr/>
            <p:nvPr/>
          </p:nvSpPr>
          <p:spPr>
            <a:xfrm>
              <a:off x="812306" y="2449501"/>
              <a:ext cx="4513698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Arctic LNG Train 2, 19.8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mtpa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FID expected in 2019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4909" y="5390694"/>
            <a:ext cx="4815761" cy="913070"/>
            <a:chOff x="481629" y="3058719"/>
            <a:chExt cx="4815761" cy="913070"/>
          </a:xfrm>
        </p:grpSpPr>
        <p:sp>
          <p:nvSpPr>
            <p:cNvPr id="471" name="Rectangle 470"/>
            <p:cNvSpPr/>
            <p:nvPr/>
          </p:nvSpPr>
          <p:spPr>
            <a:xfrm>
              <a:off x="783692" y="3058719"/>
              <a:ext cx="4513698" cy="91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Far East LNG, 6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mtpa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FID expected in 2019</a:t>
              </a:r>
            </a:p>
            <a:p>
              <a:pPr>
                <a:lnSpc>
                  <a:spcPts val="1600"/>
                </a:lnSpc>
              </a:pP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Sakhalin-2 Train , 5.4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mtpa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FID expected in early 2019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3" name="Group 472"/>
            <p:cNvGrpSpPr/>
            <p:nvPr/>
          </p:nvGrpSpPr>
          <p:grpSpPr>
            <a:xfrm>
              <a:off x="481629" y="3219982"/>
              <a:ext cx="235815" cy="416550"/>
              <a:chOff x="10414123" y="4581128"/>
              <a:chExt cx="1012826" cy="1789113"/>
            </a:xfrm>
          </p:grpSpPr>
          <p:sp>
            <p:nvSpPr>
              <p:cNvPr id="474" name="Freeform 473"/>
              <p:cNvSpPr>
                <a:spLocks/>
              </p:cNvSpPr>
              <p:nvPr/>
            </p:nvSpPr>
            <p:spPr bwMode="auto">
              <a:xfrm>
                <a:off x="10414123" y="4581128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5" name="Freeform 474"/>
              <p:cNvSpPr>
                <a:spLocks/>
              </p:cNvSpPr>
              <p:nvPr/>
            </p:nvSpPr>
            <p:spPr bwMode="auto">
              <a:xfrm>
                <a:off x="10920536" y="4581128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94909" y="1268867"/>
            <a:ext cx="5029481" cy="707886"/>
            <a:chOff x="481629" y="3978573"/>
            <a:chExt cx="5029481" cy="707886"/>
          </a:xfrm>
        </p:grpSpPr>
        <p:sp>
          <p:nvSpPr>
            <p:cNvPr id="472" name="Rectangle 471"/>
            <p:cNvSpPr/>
            <p:nvPr/>
          </p:nvSpPr>
          <p:spPr>
            <a:xfrm>
              <a:off x="812307" y="3978573"/>
              <a:ext cx="469880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Qatar LNG Expansion, increase in liquefaction capacity from 77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mtpa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to 110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mtpa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by end of 2023, FID expected in 2019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6" name="Group 475"/>
            <p:cNvGrpSpPr/>
            <p:nvPr/>
          </p:nvGrpSpPr>
          <p:grpSpPr>
            <a:xfrm>
              <a:off x="481629" y="4021649"/>
              <a:ext cx="235815" cy="416550"/>
              <a:chOff x="8238183" y="4277271"/>
              <a:chExt cx="1012826" cy="1789113"/>
            </a:xfrm>
          </p:grpSpPr>
          <p:sp>
            <p:nvSpPr>
              <p:cNvPr id="477" name="Freeform 476"/>
              <p:cNvSpPr>
                <a:spLocks/>
              </p:cNvSpPr>
              <p:nvPr/>
            </p:nvSpPr>
            <p:spPr bwMode="auto">
              <a:xfrm>
                <a:off x="8238183" y="4277271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E84C3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8" name="Freeform 477"/>
              <p:cNvSpPr>
                <a:spLocks/>
              </p:cNvSpPr>
              <p:nvPr/>
            </p:nvSpPr>
            <p:spPr bwMode="auto">
              <a:xfrm>
                <a:off x="8744596" y="4277271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94909" y="2108910"/>
            <a:ext cx="4815761" cy="1118255"/>
            <a:chOff x="481629" y="4468447"/>
            <a:chExt cx="4815761" cy="1118255"/>
          </a:xfrm>
        </p:grpSpPr>
        <p:sp>
          <p:nvSpPr>
            <p:cNvPr id="469" name="Rectangle 468"/>
            <p:cNvSpPr/>
            <p:nvPr/>
          </p:nvSpPr>
          <p:spPr>
            <a:xfrm>
              <a:off x="783692" y="4468447"/>
              <a:ext cx="4513698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Nigerian LNG (NLNG), T7+, 8mtpa, FID expected in 2018</a:t>
              </a:r>
            </a:p>
            <a:p>
              <a:pPr>
                <a:lnSpc>
                  <a:spcPts val="1600"/>
                </a:lnSpc>
              </a:pP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Fortuna FLNG, 2.2-2.5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mtpa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FID expected in 2018/19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9" name="Group 478"/>
            <p:cNvGrpSpPr/>
            <p:nvPr/>
          </p:nvGrpSpPr>
          <p:grpSpPr>
            <a:xfrm>
              <a:off x="481629" y="4753022"/>
              <a:ext cx="235815" cy="416550"/>
              <a:chOff x="3110127" y="4185196"/>
              <a:chExt cx="1012826" cy="1789113"/>
            </a:xfrm>
          </p:grpSpPr>
          <p:sp>
            <p:nvSpPr>
              <p:cNvPr id="480" name="Freeform 479"/>
              <p:cNvSpPr>
                <a:spLocks/>
              </p:cNvSpPr>
              <p:nvPr/>
            </p:nvSpPr>
            <p:spPr bwMode="auto">
              <a:xfrm>
                <a:off x="3110127" y="4185196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8D44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81" name="Freeform 480"/>
              <p:cNvSpPr>
                <a:spLocks/>
              </p:cNvSpPr>
              <p:nvPr/>
            </p:nvSpPr>
            <p:spPr bwMode="auto">
              <a:xfrm>
                <a:off x="3616540" y="4185196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00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CF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AAADC"/>
    </a:accent1>
    <a:accent2>
      <a:srgbClr val="004B99"/>
    </a:accent2>
    <a:accent3>
      <a:srgbClr val="646464"/>
    </a:accent3>
    <a:accent4>
      <a:srgbClr val="A85A99"/>
    </a:accent4>
    <a:accent5>
      <a:srgbClr val="EC7552"/>
    </a:accent5>
    <a:accent6>
      <a:srgbClr val="009A9A"/>
    </a:accent6>
    <a:hlink>
      <a:srgbClr val="EC7552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ECF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AAADC"/>
    </a:accent1>
    <a:accent2>
      <a:srgbClr val="004B99"/>
    </a:accent2>
    <a:accent3>
      <a:srgbClr val="646464"/>
    </a:accent3>
    <a:accent4>
      <a:srgbClr val="A85A99"/>
    </a:accent4>
    <a:accent5>
      <a:srgbClr val="EC7552"/>
    </a:accent5>
    <a:accent6>
      <a:srgbClr val="009A9A"/>
    </a:accent6>
    <a:hlink>
      <a:srgbClr val="EC7552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GECF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AAADC"/>
    </a:accent1>
    <a:accent2>
      <a:srgbClr val="004B99"/>
    </a:accent2>
    <a:accent3>
      <a:srgbClr val="646464"/>
    </a:accent3>
    <a:accent4>
      <a:srgbClr val="A85A99"/>
    </a:accent4>
    <a:accent5>
      <a:srgbClr val="EC7552"/>
    </a:accent5>
    <a:accent6>
      <a:srgbClr val="009A9A"/>
    </a:accent6>
    <a:hlink>
      <a:srgbClr val="EC7552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GECF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AAADC"/>
    </a:accent1>
    <a:accent2>
      <a:srgbClr val="004B99"/>
    </a:accent2>
    <a:accent3>
      <a:srgbClr val="646464"/>
    </a:accent3>
    <a:accent4>
      <a:srgbClr val="A85A99"/>
    </a:accent4>
    <a:accent5>
      <a:srgbClr val="EC7552"/>
    </a:accent5>
    <a:accent6>
      <a:srgbClr val="009A9A"/>
    </a:accent6>
    <a:hlink>
      <a:srgbClr val="EC7552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GECF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AAADC"/>
    </a:accent1>
    <a:accent2>
      <a:srgbClr val="004B99"/>
    </a:accent2>
    <a:accent3>
      <a:srgbClr val="646464"/>
    </a:accent3>
    <a:accent4>
      <a:srgbClr val="A85A99"/>
    </a:accent4>
    <a:accent5>
      <a:srgbClr val="EC7552"/>
    </a:accent5>
    <a:accent6>
      <a:srgbClr val="009A9A"/>
    </a:accent6>
    <a:hlink>
      <a:srgbClr val="EC7552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GECF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AAADC"/>
    </a:accent1>
    <a:accent2>
      <a:srgbClr val="004B99"/>
    </a:accent2>
    <a:accent3>
      <a:srgbClr val="646464"/>
    </a:accent3>
    <a:accent4>
      <a:srgbClr val="A85A99"/>
    </a:accent4>
    <a:accent5>
      <a:srgbClr val="EC7552"/>
    </a:accent5>
    <a:accent6>
      <a:srgbClr val="009A9A"/>
    </a:accent6>
    <a:hlink>
      <a:srgbClr val="EC7552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GECF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AAADC"/>
    </a:accent1>
    <a:accent2>
      <a:srgbClr val="004B99"/>
    </a:accent2>
    <a:accent3>
      <a:srgbClr val="646464"/>
    </a:accent3>
    <a:accent4>
      <a:srgbClr val="A85A99"/>
    </a:accent4>
    <a:accent5>
      <a:srgbClr val="EC7552"/>
    </a:accent5>
    <a:accent6>
      <a:srgbClr val="009A9A"/>
    </a:accent6>
    <a:hlink>
      <a:srgbClr val="EC7552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9609FC4064543A6923AA356F04B12" ma:contentTypeVersion="0" ma:contentTypeDescription="Create a new document." ma:contentTypeScope="" ma:versionID="65c38a49c39e8dcd7a4151bd227664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10C26-9B90-43C5-9C14-5E7161F378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CA05C-C7C9-468B-847C-D3E39ABB216A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3F533A-E396-4B36-84A2-C1CE844B0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7726</TotalTime>
  <Words>970</Words>
  <Application>Microsoft Office PowerPoint</Application>
  <PresentationFormat>Widescreen</PresentationFormat>
  <Paragraphs>166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ＭＳ Ｐゴシック</vt:lpstr>
      <vt:lpstr>Al Bayan Plain</vt:lpstr>
      <vt:lpstr>Arial</vt:lpstr>
      <vt:lpstr>Calibri</vt:lpstr>
      <vt:lpstr>Calibri Light</vt:lpstr>
      <vt:lpstr>Hoefler Text</vt:lpstr>
      <vt:lpstr>Wingdings</vt:lpstr>
      <vt:lpstr>Office Theme</vt:lpstr>
      <vt:lpstr>Custom Design</vt:lpstr>
      <vt:lpstr>Text only</vt:lpstr>
      <vt:lpstr>1_Text only</vt:lpstr>
      <vt:lpstr>Global natural gas markets:  the current state and prospects  Diversification is our feature, Innovation is at the core of our cooperation, Investment is our instrument for Market Stability </vt:lpstr>
      <vt:lpstr>Natural gas in the global energy mix (22% now to 26% by 2040)</vt:lpstr>
      <vt:lpstr>The G20 Communique on Natural Gas</vt:lpstr>
      <vt:lpstr>PowerPoint Presentation</vt:lpstr>
      <vt:lpstr>Trinidad and Tobago: A distinguished founding Member of the GECF</vt:lpstr>
      <vt:lpstr>Current Global Natural Gas Market Drivers </vt:lpstr>
      <vt:lpstr>Global natural gas demand to increase by 46%, from 3709 bcm in 2017 to 5427 bcm in 2040</vt:lpstr>
      <vt:lpstr>PowerPoint Presentation</vt:lpstr>
      <vt:lpstr>GECF’s new LNG project: expected FIDs</vt:lpstr>
      <vt:lpstr>Concluding Remarks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GMAD</dc:creator>
  <cp:lastModifiedBy>Sara Vinhas</cp:lastModifiedBy>
  <cp:revision>157</cp:revision>
  <cp:lastPrinted>2018-11-08T10:50:25Z</cp:lastPrinted>
  <dcterms:created xsi:type="dcterms:W3CDTF">2018-09-19T12:45:37Z</dcterms:created>
  <dcterms:modified xsi:type="dcterms:W3CDTF">2018-11-11T16:52:37Z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0x010100D149609FC4064543A6923AA356F04B12</vt:lpwstr>
  </property>
</Properties>
</file>