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508" r:id="rId3"/>
    <p:sldId id="560" r:id="rId4"/>
    <p:sldId id="561" r:id="rId5"/>
    <p:sldId id="562" r:id="rId6"/>
    <p:sldId id="563" r:id="rId7"/>
    <p:sldId id="565" r:id="rId8"/>
    <p:sldId id="564" r:id="rId9"/>
    <p:sldId id="566" r:id="rId10"/>
    <p:sldId id="567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3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1" autoAdjust="0"/>
    <p:restoredTop sz="93797" autoAdjust="0"/>
  </p:normalViewPr>
  <p:slideViewPr>
    <p:cSldViewPr>
      <p:cViewPr varScale="1">
        <p:scale>
          <a:sx n="70" d="100"/>
          <a:sy n="70" d="100"/>
        </p:scale>
        <p:origin x="1752" y="48"/>
      </p:cViewPr>
      <p:guideLst>
        <p:guide orient="horz" pos="2160"/>
        <p:guide pos="4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56" d="100"/>
          <a:sy n="56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D89AD-267C-400F-A3B0-AAD9D8B6ED67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04D1A-831D-47F8-A58D-C46C755C7C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75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E57101-676F-4A24-B00C-618ED38B14FB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2A26CA-EEFD-43B2-B6CC-F6397C3E8C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8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A26CA-EEFD-43B2-B6CC-F6397C3E8CD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665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A26CA-EEFD-43B2-B6CC-F6397C3E8CD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321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A26CA-EEFD-43B2-B6CC-F6397C3E8CD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98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A26CA-EEFD-43B2-B6CC-F6397C3E8CD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6791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2A26CA-EEFD-43B2-B6CC-F6397C3E8CD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61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3861048"/>
            <a:ext cx="9144000" cy="2996952"/>
          </a:xfrm>
          <a:prstGeom prst="rect">
            <a:avLst/>
          </a:prstGeom>
          <a:solidFill>
            <a:srgbClr val="00B05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1" y="0"/>
            <a:ext cx="2819399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52800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0"/>
            <a:ext cx="2971800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28600" y="5334000"/>
            <a:ext cx="990600" cy="642938"/>
            <a:chOff x="8202460" y="1371"/>
            <a:chExt cx="938039" cy="642937"/>
          </a:xfrm>
        </p:grpSpPr>
        <p:sp>
          <p:nvSpPr>
            <p:cNvPr id="9" name="Rectangle 8"/>
            <p:cNvSpPr/>
            <p:nvPr/>
          </p:nvSpPr>
          <p:spPr bwMode="auto">
            <a:xfrm>
              <a:off x="8202460" y="1371"/>
              <a:ext cx="305164" cy="642937"/>
            </a:xfrm>
            <a:prstGeom prst="rect">
              <a:avLst/>
            </a:prstGeom>
            <a:solidFill>
              <a:srgbClr val="0A7A04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endParaRPr lang="en-GB" sz="1800">
                <a:solidFill>
                  <a:srgbClr val="FFFFFF"/>
                </a:solidFill>
                <a:latin typeface="Tahom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8504617" y="1371"/>
              <a:ext cx="326209" cy="642937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endParaRPr lang="en-GB" sz="1800">
                <a:solidFill>
                  <a:srgbClr val="FFFFFF"/>
                </a:solidFill>
                <a:latin typeface="Tahom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8835336" y="1371"/>
              <a:ext cx="305163" cy="642937"/>
            </a:xfrm>
            <a:prstGeom prst="rect">
              <a:avLst/>
            </a:prstGeom>
            <a:solidFill>
              <a:srgbClr val="0A7A04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endParaRPr lang="en-GB" sz="1800">
                <a:solidFill>
                  <a:srgbClr val="FFFFFF"/>
                </a:solidFill>
                <a:latin typeface="Tahoma"/>
              </a:endParaRPr>
            </a:p>
          </p:txBody>
        </p:sp>
      </p:grpSp>
      <p:sp>
        <p:nvSpPr>
          <p:cNvPr id="23982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08235" y="5231909"/>
            <a:ext cx="6324600" cy="971991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3982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08235" y="3962404"/>
            <a:ext cx="6324600" cy="1269505"/>
          </a:xfrm>
        </p:spPr>
        <p:txBody>
          <a:bodyPr lIns="90488" tIns="44450" rIns="90488" bIns="44450" anchor="t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marL="0" indent="0">
              <a:defRPr/>
            </a:lvl1pPr>
          </a:lstStyle>
          <a:p>
            <a:fld id="{5107824C-ADDC-4927-B6CE-97230C88A707}" type="datetime1">
              <a:rPr lang="en-US" smtClean="0">
                <a:solidFill>
                  <a:srgbClr val="000000"/>
                </a:solidFill>
              </a:rPr>
              <a:pPr/>
              <a:t>11/12/2018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19500" y="6324600"/>
            <a:ext cx="1905000" cy="45720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6" name="Picture 15"/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544" y="5115760"/>
            <a:ext cx="1298448" cy="108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4700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381000" y="4876800"/>
            <a:ext cx="8458200" cy="137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C6B90199-A61C-476C-8223-9EDC6BEC1318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2227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548640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30475" y="5638800"/>
            <a:ext cx="8229600" cy="1066800"/>
          </a:xfrm>
        </p:spPr>
        <p:txBody>
          <a:bodyPr/>
          <a:lstStyle>
            <a:lvl2pPr>
              <a:buNone/>
              <a:defRPr/>
            </a:lvl2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58AAE9DD-A20E-43AD-B536-D716D6234D17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073" y="5610534"/>
            <a:ext cx="1220008" cy="99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45251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" y="5334000"/>
            <a:ext cx="7848600" cy="129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57223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43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5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39A601-0F2D-48FA-9CAA-9D035846E8F0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2523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142A2B-34DD-4F9D-A591-7FCC6DB09F0A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10606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4B91DE-C616-4D46-B586-1E1BE72C4A9C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354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4393" y="79380"/>
            <a:ext cx="2201008" cy="6397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75" y="79380"/>
            <a:ext cx="6466742" cy="6397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FFAE35-3CDE-4195-BE48-692F1183240E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9054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5" y="128242"/>
            <a:ext cx="7817296" cy="1137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86868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4114800"/>
            <a:ext cx="86868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74419-1A57-4700-A596-E4B611B117C2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69823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74" y="79380"/>
            <a:ext cx="7817826" cy="1185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600200"/>
            <a:ext cx="8686800" cy="4876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447AA4-5751-4235-B1BA-996BF946F02F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412180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974" y="79380"/>
            <a:ext cx="8808426" cy="6397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5D7BD-B3D6-410B-911C-91F03ADDDD93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8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4538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21078786-2D62-4724-8548-017E86433965}" type="datetime1">
              <a:rPr lang="en-US" smtClean="0">
                <a:solidFill>
                  <a:srgbClr val="FFFFFF"/>
                </a:solidFill>
              </a:rPr>
              <a:t>11/12/2018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19500" y="6400800"/>
            <a:ext cx="1905000" cy="457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99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164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i="1" u="sng">
              <a:solidFill>
                <a:srgbClr val="0099CC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24" y="102219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7334793"/>
      </p:ext>
    </p:extLst>
  </p:cSld>
  <p:clrMapOvr>
    <a:masterClrMapping/>
  </p:clrMapOvr>
  <p:transition spd="slow"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73062" cy="2590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447800"/>
            <a:ext cx="4273062" cy="2590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34462" y="3962400"/>
            <a:ext cx="4273062" cy="2590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62400"/>
            <a:ext cx="4273062" cy="2590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dt" sz="half" idx="15"/>
          </p:nvPr>
        </p:nvSpPr>
        <p:spPr>
          <a:xfrm>
            <a:off x="7239000" y="65532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77227-F4D6-4167-ADEE-579021B7F2F5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ftr" sz="quarter" idx="16"/>
          </p:nvPr>
        </p:nvSpPr>
        <p:spPr>
          <a:xfrm>
            <a:off x="0" y="65532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7"/>
          </p:nvPr>
        </p:nvSpPr>
        <p:spPr>
          <a:xfrm>
            <a:off x="3619500" y="6553200"/>
            <a:ext cx="19050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06310-813B-4694-B319-C475A70BD4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8269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i="1" u="sng">
              <a:solidFill>
                <a:srgbClr val="0099CC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80292"/>
      </p:ext>
    </p:extLst>
  </p:cSld>
  <p:clrMapOvr>
    <a:masterClrMapping/>
  </p:clrMapOvr>
  <p:transition spd="slow"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000" i="1" u="sng">
              <a:solidFill>
                <a:srgbClr val="0099CC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08746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228600" y="4038600"/>
            <a:ext cx="8686800" cy="2590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2878547-4792-4D63-B4D7-BDB379175998}" type="datetime1">
              <a:rPr lang="en-US" smtClean="0">
                <a:solidFill>
                  <a:srgbClr val="FFFFFF"/>
                </a:solidFill>
              </a:rPr>
              <a:t>11/12/2018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3619500" y="6400800"/>
            <a:ext cx="1905000" cy="457200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55219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53200" y="0"/>
            <a:ext cx="2590800" cy="68580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2627784" cy="68580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048000" y="2362200"/>
            <a:ext cx="3048000" cy="1752600"/>
          </a:xfrm>
        </p:spPr>
        <p:txBody>
          <a:bodyPr/>
          <a:lstStyle>
            <a:lvl1pPr marL="274313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63089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4876800"/>
            <a:ext cx="9144000" cy="19812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2133600" y="2667000"/>
            <a:ext cx="4648200" cy="12192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05156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221FD8-D58E-46E1-AEB3-9577147102F2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35252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1E44E4-D8A1-40AF-851C-B285376EFAB8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66721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70338" y="1347265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fld id="{57A89EBA-9E67-4233-8376-85D1606F4C07}" type="slidenum">
              <a:rPr lang="en-US" sz="2000" smtClean="0">
                <a:solidFill>
                  <a:srgbClr val="FFFFFF"/>
                </a:solidFill>
              </a:rPr>
              <a:pPr/>
              <a:t>‹#›</a:t>
            </a:fld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73062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0"/>
            <a:ext cx="4273062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ADEBA-0E10-4CF5-AE46-9F624D851905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  <p:sp>
        <p:nvSpPr>
          <p:cNvPr id="13" name="Rectangle 2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525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00B050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DE57B4-D2DA-4812-BBB1-4947690CCC76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28238"/>
            <a:ext cx="1179576" cy="101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624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7186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336633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2397187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000" b="1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65540" name="AC Banner Title"/>
          <p:cNvSpPr>
            <a:spLocks noGrp="1" noChangeArrowheads="1"/>
          </p:cNvSpPr>
          <p:nvPr>
            <p:ph type="title"/>
          </p:nvPr>
        </p:nvSpPr>
        <p:spPr bwMode="auto">
          <a:xfrm>
            <a:off x="106365" y="79379"/>
            <a:ext cx="7818437" cy="1185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 style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9719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+mn-cs"/>
              </a:defRPr>
            </a:lvl1pPr>
          </a:lstStyle>
          <a:p>
            <a:fld id="{E3E36D0D-D1FB-4AE4-888B-31FD4F2155A9}" type="datetime1">
              <a:rPr lang="en-US" smtClean="0">
                <a:solidFill>
                  <a:srgbClr val="000000"/>
                </a:solidFill>
              </a:rPr>
              <a:t>11/12/2018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39719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246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+mn-cs"/>
              </a:defRPr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971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9500" y="641985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latin typeface="Arial" charset="0"/>
                <a:cs typeface="+mn-cs"/>
              </a:defRPr>
            </a:lvl1pPr>
          </a:lstStyle>
          <a:p>
            <a:fld id="{57A89EBA-9E67-4233-8376-85D1606F4C0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5545" name="Picture 17" descr="bpe logo 2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7620000" y="0"/>
            <a:ext cx="152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829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1" r:id="rId20"/>
    <p:sldLayoutId id="2147483682" r:id="rId21"/>
    <p:sldLayoutId id="2147483683" r:id="rId22"/>
    <p:sldLayoutId id="2147483684" r:id="rId23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589240"/>
            <a:ext cx="6324600" cy="992750"/>
          </a:xfrm>
        </p:spPr>
        <p:txBody>
          <a:bodyPr/>
          <a:lstStyle/>
          <a:p>
            <a:pPr algn="ctr"/>
            <a:endParaRPr lang="en-US" sz="20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By: Dr. Emmanuel Ibe </a:t>
            </a:r>
            <a:r>
              <a:rPr lang="en-US" sz="2000" b="1" dirty="0" err="1" smtClean="0">
                <a:solidFill>
                  <a:srgbClr val="FFFF00"/>
                </a:solidFill>
              </a:rPr>
              <a:t>Kachikwu</a:t>
            </a:r>
            <a:endParaRPr lang="en-US" sz="20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The </a:t>
            </a:r>
            <a:r>
              <a:rPr lang="en-US" sz="2000" b="1" dirty="0" smtClean="0">
                <a:solidFill>
                  <a:srgbClr val="FFFF00"/>
                </a:solidFill>
              </a:rPr>
              <a:t>Hon. Minister of State for Petroleum Resources</a:t>
            </a:r>
            <a:endParaRPr lang="en-US" sz="2000" b="1" dirty="0">
              <a:solidFill>
                <a:srgbClr val="FFFF00"/>
              </a:solidFill>
            </a:endParaRPr>
          </a:p>
          <a:p>
            <a:pPr algn="ctr"/>
            <a:endParaRPr lang="en-US" sz="2000" dirty="0">
              <a:solidFill>
                <a:srgbClr val="FFFF00"/>
              </a:solidFill>
            </a:endParaRPr>
          </a:p>
          <a:p>
            <a:pPr algn="ctr"/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933056"/>
            <a:ext cx="8784976" cy="864096"/>
          </a:xfrm>
        </p:spPr>
        <p:txBody>
          <a:bodyPr>
            <a:noAutofit/>
          </a:bodyPr>
          <a:lstStyle/>
          <a:p>
            <a:pPr algn="ctr"/>
            <a:r>
              <a:rPr lang="en-GB" sz="2800" dirty="0">
                <a:latin typeface="Cambria" pitchFamily="18" charset="0"/>
              </a:rPr>
              <a:t>NATURAL GAS AND LONG - TERM ENERGY SECURITY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4581128"/>
            <a:ext cx="6588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  <a:t/>
            </a:r>
            <a:br>
              <a:rPr lang="en-US" b="1" dirty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</a:br>
            <a:r>
              <a:rPr lang="en-GB" b="1" dirty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  <a:t>On the Occasion of the </a:t>
            </a:r>
            <a:r>
              <a:rPr lang="en-GB" b="1" dirty="0" smtClean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  <a:t>2</a:t>
            </a:r>
            <a:r>
              <a:rPr lang="en-GB" b="1" baseline="30000" dirty="0" smtClean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  <a:t>nd</a:t>
            </a:r>
            <a:r>
              <a:rPr lang="en-GB" b="1" dirty="0" smtClean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  <a:t> GECF </a:t>
            </a:r>
            <a:r>
              <a:rPr lang="en-GB" b="1" dirty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  <a:t>International Gas Seminar, </a:t>
            </a:r>
          </a:p>
          <a:p>
            <a:pPr algn="ctr"/>
            <a:endParaRPr lang="en-GB" b="1" dirty="0" smtClean="0">
              <a:solidFill>
                <a:srgbClr val="FFFF00"/>
              </a:solidFill>
              <a:latin typeface="Cambria" pitchFamily="18" charset="0"/>
              <a:ea typeface="Dotum" panose="020B0600000101010101" pitchFamily="34" charset="-127"/>
            </a:endParaRPr>
          </a:p>
          <a:p>
            <a:pPr algn="ctr"/>
            <a:r>
              <a:rPr lang="en-GB" b="1" dirty="0" smtClean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  <a:t>November 13, 2018</a:t>
            </a:r>
            <a:r>
              <a:rPr lang="en-GB" b="1" dirty="0">
                <a:solidFill>
                  <a:srgbClr val="FFFF00"/>
                </a:solidFill>
                <a:latin typeface="Cambria" pitchFamily="18" charset="0"/>
                <a:ea typeface="Dotum" panose="020B0600000101010101" pitchFamily="34" charset="-127"/>
              </a:rPr>
              <a:t>, Port of Spain, Trinidad and Tobago</a:t>
            </a:r>
          </a:p>
          <a:p>
            <a:pPr algn="ctr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56598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en-US" sz="4400" b="1" dirty="0" smtClean="0"/>
              <a:t>Thank you</a:t>
            </a:r>
            <a:endParaRPr lang="en-US" sz="4400" b="1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72768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66" y="470648"/>
            <a:ext cx="7818437" cy="444973"/>
          </a:xfrm>
        </p:spPr>
        <p:txBody>
          <a:bodyPr/>
          <a:lstStyle/>
          <a:p>
            <a:r>
              <a:rPr lang="en-US" cap="small" dirty="0"/>
              <a:t>Background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sz="2000" b="1" dirty="0" smtClean="0"/>
              <a:t>Energy;</a:t>
            </a:r>
          </a:p>
          <a:p>
            <a:pPr marL="0" lvl="0" indent="0" algn="just">
              <a:buNone/>
            </a:pPr>
            <a:endParaRPr lang="en-US" sz="1800" b="1" dirty="0" smtClean="0"/>
          </a:p>
          <a:p>
            <a:pPr lvl="0" algn="just"/>
            <a:r>
              <a:rPr lang="en-US" sz="1800" dirty="0" smtClean="0"/>
              <a:t>Driver for Development and Central to Sustainable </a:t>
            </a:r>
            <a:r>
              <a:rPr lang="en-US" sz="1800" dirty="0"/>
              <a:t>Development Goals (SDGs)  </a:t>
            </a:r>
            <a:endParaRPr lang="en-US" sz="1800" dirty="0" smtClean="0"/>
          </a:p>
          <a:p>
            <a:pPr marL="0" lv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  <a:p>
            <a:pPr algn="just"/>
            <a:r>
              <a:rPr lang="en-US" sz="1800" dirty="0" smtClean="0"/>
              <a:t>Access </a:t>
            </a:r>
            <a:r>
              <a:rPr lang="en-US" sz="1800" dirty="0"/>
              <a:t>to affordable, reliable, sustainable and modern</a:t>
            </a:r>
            <a:r>
              <a:rPr lang="en-US" sz="1800" b="1" i="1" dirty="0"/>
              <a:t> </a:t>
            </a:r>
            <a:r>
              <a:rPr lang="en-US" sz="1800" b="1" dirty="0"/>
              <a:t>energy</a:t>
            </a:r>
            <a:r>
              <a:rPr lang="en-US" sz="1800" b="1" i="1" dirty="0"/>
              <a:t> </a:t>
            </a:r>
            <a:r>
              <a:rPr lang="en-US" sz="1800" dirty="0"/>
              <a:t>for all</a:t>
            </a:r>
            <a:r>
              <a:rPr lang="en-US" sz="1800" b="1" i="1" dirty="0"/>
              <a:t> </a:t>
            </a:r>
            <a:r>
              <a:rPr lang="en-US" sz="1800" dirty="0"/>
              <a:t>(SDG No. </a:t>
            </a:r>
            <a:r>
              <a:rPr lang="en-US" sz="1800" dirty="0"/>
              <a:t>7) is </a:t>
            </a:r>
            <a:r>
              <a:rPr lang="en-US" sz="1800" dirty="0" smtClean="0"/>
              <a:t>pivotal to harmonious development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algn="just"/>
            <a:r>
              <a:rPr lang="en-US" sz="1800" dirty="0" smtClean="0"/>
              <a:t>Hence, Energy </a:t>
            </a:r>
            <a:r>
              <a:rPr lang="en-US" sz="1800" dirty="0"/>
              <a:t>Security is required for the socio-economic and environmental balance towards sustainability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232996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66" y="470648"/>
            <a:ext cx="7818437" cy="444973"/>
          </a:xfrm>
        </p:spPr>
        <p:txBody>
          <a:bodyPr/>
          <a:lstStyle/>
          <a:p>
            <a:r>
              <a:rPr lang="en-US" cap="small" dirty="0"/>
              <a:t>ENERGY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876800"/>
          </a:xfrm>
        </p:spPr>
        <p:txBody>
          <a:bodyPr/>
          <a:lstStyle/>
          <a:p>
            <a:pPr algn="just"/>
            <a:r>
              <a:rPr lang="en-GB" sz="1800" dirty="0" smtClean="0"/>
              <a:t>Uninterrupted availability of abundant supply of Energy sources at an affordable price.</a:t>
            </a:r>
          </a:p>
          <a:p>
            <a:pPr algn="just"/>
            <a:r>
              <a:rPr lang="en-GB" sz="1800" dirty="0" smtClean="0"/>
              <a:t>Supported </a:t>
            </a:r>
            <a:r>
              <a:rPr lang="en-GB" sz="1800" dirty="0"/>
              <a:t>by appropriate and timely investments </a:t>
            </a:r>
            <a:r>
              <a:rPr lang="en-GB" sz="1800" dirty="0" err="1" smtClean="0"/>
              <a:t>vis</a:t>
            </a:r>
            <a:r>
              <a:rPr lang="en-GB" sz="1800" dirty="0" smtClean="0"/>
              <a:t>-a-</a:t>
            </a:r>
            <a:r>
              <a:rPr lang="en-GB" sz="1800" dirty="0" err="1" smtClean="0"/>
              <a:t>vis</a:t>
            </a:r>
            <a:r>
              <a:rPr lang="en-GB" sz="1800" dirty="0" smtClean="0"/>
              <a:t> </a:t>
            </a:r>
            <a:r>
              <a:rPr lang="en-GB" sz="1800" dirty="0"/>
              <a:t>economic developments and environmental requirements; </a:t>
            </a:r>
            <a:endParaRPr lang="en-GB" sz="1800" dirty="0" smtClean="0"/>
          </a:p>
          <a:p>
            <a:pPr algn="just"/>
            <a:r>
              <a:rPr lang="en-GB" sz="1800" dirty="0"/>
              <a:t>L</a:t>
            </a:r>
            <a:r>
              <a:rPr lang="en-GB" sz="1800" dirty="0" smtClean="0"/>
              <a:t>inkage </a:t>
            </a:r>
            <a:r>
              <a:rPr lang="en-GB" sz="1800" dirty="0"/>
              <a:t>between national security and the availability of energy resources for the consumption of the citizenry for their socio-economic wellbeing while preserving the state of the environment they live in</a:t>
            </a:r>
            <a:r>
              <a:rPr lang="en-GB" sz="1800" dirty="0" smtClean="0"/>
              <a:t>;</a:t>
            </a:r>
          </a:p>
          <a:p>
            <a:pPr algn="just"/>
            <a:r>
              <a:rPr lang="en-GB" sz="1800" dirty="0" smtClean="0"/>
              <a:t>Balance </a:t>
            </a:r>
            <a:r>
              <a:rPr lang="en-GB" sz="1800" dirty="0"/>
              <a:t>between energy market </a:t>
            </a:r>
            <a:r>
              <a:rPr lang="en-GB" sz="1800" dirty="0" smtClean="0"/>
              <a:t>realities and policies to ensure energy security </a:t>
            </a:r>
          </a:p>
          <a:p>
            <a:pPr algn="just"/>
            <a:r>
              <a:rPr lang="en-GB" sz="1800" dirty="0" smtClean="0"/>
              <a:t>Policies that will deliberately promote an energy structure towards abundant, affordable, clean and environmentally friendly energy sources such as </a:t>
            </a:r>
            <a:r>
              <a:rPr lang="en-GB" sz="1800" b="1" dirty="0" smtClean="0"/>
              <a:t>NATURAL GAS</a:t>
            </a:r>
            <a:endParaRPr lang="en-GB" sz="1800" b="1" dirty="0"/>
          </a:p>
          <a:p>
            <a:pPr algn="just"/>
            <a:r>
              <a:rPr lang="en-GB" sz="1800" dirty="0" smtClean="0"/>
              <a:t>Innovative </a:t>
            </a:r>
            <a:r>
              <a:rPr lang="en-GB" sz="1800" dirty="0"/>
              <a:t>technologies that facilitate the efficient exploitation of the resources and their usages.</a:t>
            </a:r>
          </a:p>
        </p:txBody>
      </p:sp>
    </p:spTree>
    <p:extLst>
      <p:ext uri="{BB962C8B-B14F-4D97-AF65-F5344CB8AC3E}">
        <p14:creationId xmlns:p14="http://schemas.microsoft.com/office/powerpoint/2010/main" val="1685174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66" y="470648"/>
            <a:ext cx="7818437" cy="444973"/>
          </a:xfrm>
        </p:spPr>
        <p:txBody>
          <a:bodyPr/>
          <a:lstStyle/>
          <a:p>
            <a:r>
              <a:rPr lang="en-US" cap="small" dirty="0"/>
              <a:t>Energy Market Structure 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988024"/>
          </a:xfrm>
        </p:spPr>
        <p:txBody>
          <a:bodyPr/>
          <a:lstStyle/>
          <a:p>
            <a:pPr lvl="0" algn="just"/>
            <a:r>
              <a:rPr lang="en-US" sz="1800" dirty="0" smtClean="0"/>
              <a:t>Total energy </a:t>
            </a:r>
            <a:r>
              <a:rPr lang="en-US" sz="1800" dirty="0"/>
              <a:t>consumption </a:t>
            </a:r>
            <a:r>
              <a:rPr lang="en-US" sz="1800" dirty="0" smtClean="0"/>
              <a:t>will continue to be </a:t>
            </a:r>
            <a:r>
              <a:rPr lang="en-US" sz="1800" dirty="0"/>
              <a:t>dominated by </a:t>
            </a:r>
            <a:r>
              <a:rPr lang="en-US" sz="1800" dirty="0" smtClean="0"/>
              <a:t>Fossil fuels in the foreseeable future;</a:t>
            </a:r>
            <a:endParaRPr lang="en-US" sz="1600" dirty="0" smtClean="0"/>
          </a:p>
          <a:p>
            <a:pPr lvl="1" algn="just"/>
            <a:r>
              <a:rPr lang="en-US" sz="1400" dirty="0" smtClean="0"/>
              <a:t>Demand for coal, oil and gas is on the rise in spite of penetration of Renewables and Nuclear</a:t>
            </a:r>
          </a:p>
          <a:p>
            <a:pPr marL="0" indent="0" algn="just">
              <a:buNone/>
            </a:pPr>
            <a:endParaRPr lang="en-US" sz="900" dirty="0"/>
          </a:p>
          <a:p>
            <a:pPr lvl="0" algn="just"/>
            <a:r>
              <a:rPr lang="en-US" sz="1800" dirty="0"/>
              <a:t>Total primary energy consumption recorded ~ </a:t>
            </a:r>
            <a:r>
              <a:rPr lang="en-US" sz="1800" b="1" dirty="0"/>
              <a:t>2% y-o-y increase in 2017</a:t>
            </a:r>
            <a:r>
              <a:rPr lang="en-US" sz="1800" dirty="0"/>
              <a:t>, with renewables recording the highest growth of 17%, followed by natural gas at ~3% and coal with the lowest increase at ~1%;</a:t>
            </a:r>
          </a:p>
          <a:p>
            <a:pPr marL="0" indent="0" algn="just">
              <a:buNone/>
            </a:pPr>
            <a:endParaRPr lang="en-US" sz="1100" dirty="0"/>
          </a:p>
          <a:p>
            <a:pPr lvl="0" algn="just"/>
            <a:r>
              <a:rPr lang="en-US" sz="1800" dirty="0"/>
              <a:t>IEA projected that out of between 15,000 and 20,000 </a:t>
            </a:r>
            <a:r>
              <a:rPr lang="en-US" sz="1800" dirty="0" err="1"/>
              <a:t>Mtoe</a:t>
            </a:r>
            <a:r>
              <a:rPr lang="en-US" sz="1800" dirty="0"/>
              <a:t> of primary energy demand by 2040, fossil fuels would represent 58% and 79%, respectively, depending on </a:t>
            </a:r>
            <a:r>
              <a:rPr lang="en-US" sz="1800" b="1" dirty="0"/>
              <a:t>policy directions</a:t>
            </a:r>
            <a:r>
              <a:rPr lang="en-US" sz="1800" dirty="0"/>
              <a:t>;</a:t>
            </a:r>
          </a:p>
          <a:p>
            <a:pPr marL="0" indent="0" algn="just">
              <a:buNone/>
            </a:pPr>
            <a:endParaRPr lang="en-US" sz="1800" dirty="0"/>
          </a:p>
          <a:p>
            <a:pPr lvl="0" algn="just"/>
            <a:r>
              <a:rPr lang="en-US" sz="1800" b="1" dirty="0" smtClean="0"/>
              <a:t>About One (1) </a:t>
            </a:r>
            <a:r>
              <a:rPr lang="en-US" sz="1800" b="1" dirty="0"/>
              <a:t>billion people are without access to electricity</a:t>
            </a:r>
            <a:r>
              <a:rPr lang="en-US" sz="1800" dirty="0"/>
              <a:t>, while about 36% (~a third) of world population (</a:t>
            </a:r>
            <a:r>
              <a:rPr lang="en-US" sz="1800" b="1" dirty="0"/>
              <a:t>2.7 billion people</a:t>
            </a:r>
            <a:r>
              <a:rPr lang="en-US" sz="1800" dirty="0"/>
              <a:t>) do not have access to clean cooking facilities, using primitive sources with detrimental effect to their health. (IEA WEO 2018);</a:t>
            </a:r>
          </a:p>
          <a:p>
            <a:pPr marL="0" indent="0" algn="just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353381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66" y="470648"/>
            <a:ext cx="7818437" cy="444973"/>
          </a:xfrm>
        </p:spPr>
        <p:txBody>
          <a:bodyPr/>
          <a:lstStyle/>
          <a:p>
            <a:r>
              <a:rPr lang="en-US" cap="small" dirty="0"/>
              <a:t>Energy Market </a:t>
            </a:r>
            <a:r>
              <a:rPr lang="en-US" cap="small" dirty="0" smtClean="0"/>
              <a:t>Structure - cont’d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988024"/>
          </a:xfrm>
        </p:spPr>
        <p:txBody>
          <a:bodyPr/>
          <a:lstStyle/>
          <a:p>
            <a:pPr lvl="0" algn="just"/>
            <a:r>
              <a:rPr lang="en-GB" sz="1700" dirty="0" smtClean="0"/>
              <a:t>Sub-Saharan </a:t>
            </a:r>
            <a:r>
              <a:rPr lang="en-GB" sz="1700" dirty="0"/>
              <a:t>Africa (</a:t>
            </a:r>
            <a:r>
              <a:rPr lang="en-GB" sz="1700" dirty="0" smtClean="0"/>
              <a:t>SSA) most affected</a:t>
            </a:r>
          </a:p>
          <a:p>
            <a:pPr marL="0" lvl="0" indent="0" algn="just">
              <a:buNone/>
            </a:pPr>
            <a:endParaRPr lang="en-GB" sz="600" dirty="0" smtClean="0"/>
          </a:p>
          <a:p>
            <a:pPr lvl="1" algn="just"/>
            <a:r>
              <a:rPr lang="en-GB" sz="1400" dirty="0" smtClean="0"/>
              <a:t>15 countries in the SSA have access rates below 25%;</a:t>
            </a:r>
          </a:p>
          <a:p>
            <a:pPr marL="457188" lvl="1" indent="0" algn="just">
              <a:buNone/>
            </a:pPr>
            <a:endParaRPr lang="en-GB" sz="1200" dirty="0"/>
          </a:p>
          <a:p>
            <a:pPr marL="0" lvl="0" indent="0" algn="just">
              <a:buNone/>
            </a:pPr>
            <a:endParaRPr lang="en-GB" sz="200" dirty="0"/>
          </a:p>
          <a:p>
            <a:pPr lvl="0" algn="just"/>
            <a:r>
              <a:rPr lang="en-GB" sz="1700" dirty="0" smtClean="0"/>
              <a:t>On the other hand, the </a:t>
            </a:r>
            <a:r>
              <a:rPr lang="en-GB" sz="1700" dirty="0"/>
              <a:t>African continent is </a:t>
            </a:r>
            <a:r>
              <a:rPr lang="en-GB" sz="1700" dirty="0" smtClean="0"/>
              <a:t>home to:</a:t>
            </a:r>
            <a:endParaRPr lang="en-GB" sz="1600" dirty="0" smtClean="0"/>
          </a:p>
          <a:p>
            <a:pPr lvl="1" algn="just"/>
            <a:r>
              <a:rPr lang="en-GB" sz="1300" dirty="0" smtClean="0"/>
              <a:t>7.5</a:t>
            </a:r>
            <a:r>
              <a:rPr lang="en-GB" sz="1300" dirty="0"/>
              <a:t>% of global </a:t>
            </a:r>
            <a:r>
              <a:rPr lang="en-GB" sz="1300" dirty="0" smtClean="0"/>
              <a:t>proven </a:t>
            </a:r>
            <a:r>
              <a:rPr lang="en-GB" sz="1300" dirty="0"/>
              <a:t>oil reserves; </a:t>
            </a:r>
            <a:endParaRPr lang="en-GB" sz="1300" dirty="0" smtClean="0"/>
          </a:p>
          <a:p>
            <a:pPr lvl="1" algn="just"/>
            <a:r>
              <a:rPr lang="en-GB" sz="1300" dirty="0" smtClean="0"/>
              <a:t>7</a:t>
            </a:r>
            <a:r>
              <a:rPr lang="en-GB" sz="1300" dirty="0"/>
              <a:t>% </a:t>
            </a:r>
            <a:r>
              <a:rPr lang="en-GB" sz="1300" dirty="0" smtClean="0"/>
              <a:t>of </a:t>
            </a:r>
            <a:r>
              <a:rPr lang="en-GB" sz="1300" dirty="0"/>
              <a:t>proven gas reserves </a:t>
            </a:r>
            <a:endParaRPr lang="en-GB" sz="1300" dirty="0" smtClean="0"/>
          </a:p>
          <a:p>
            <a:pPr lvl="1" algn="just"/>
            <a:r>
              <a:rPr lang="en-GB" sz="1300" dirty="0" smtClean="0"/>
              <a:t>Abundant </a:t>
            </a:r>
            <a:r>
              <a:rPr lang="en-GB" sz="1300" dirty="0"/>
              <a:t>renewable energy resources.</a:t>
            </a:r>
          </a:p>
          <a:p>
            <a:pPr marL="0" lvl="0" indent="0" algn="just">
              <a:buNone/>
            </a:pPr>
            <a:endParaRPr lang="en-GB" sz="1050" dirty="0"/>
          </a:p>
          <a:p>
            <a:pPr lvl="0" algn="just"/>
            <a:r>
              <a:rPr lang="en-GB" sz="1700" dirty="0" smtClean="0"/>
              <a:t>Global CO</a:t>
            </a:r>
            <a:r>
              <a:rPr lang="en-GB" sz="1700" baseline="-25000" dirty="0" smtClean="0"/>
              <a:t>2</a:t>
            </a:r>
            <a:r>
              <a:rPr lang="en-GB" sz="1700" dirty="0" smtClean="0"/>
              <a:t> emission continue to grow (</a:t>
            </a:r>
            <a:r>
              <a:rPr lang="en-GB" sz="1700" dirty="0"/>
              <a:t>more than 1% growth y-o-y) </a:t>
            </a:r>
            <a:r>
              <a:rPr lang="en-GB" sz="1700" dirty="0" smtClean="0"/>
              <a:t>-2017</a:t>
            </a:r>
          </a:p>
          <a:p>
            <a:pPr marL="0" lvl="0" indent="0" algn="just">
              <a:buNone/>
            </a:pPr>
            <a:endParaRPr lang="en-GB" sz="1700" dirty="0" smtClean="0"/>
          </a:p>
          <a:p>
            <a:pPr lvl="0" algn="just"/>
            <a:r>
              <a:rPr lang="en-GB" sz="1700" dirty="0" smtClean="0"/>
              <a:t>If </a:t>
            </a:r>
            <a:r>
              <a:rPr lang="en-GB" sz="1700" dirty="0"/>
              <a:t>the current energy structure is not altered towards </a:t>
            </a:r>
            <a:r>
              <a:rPr lang="en-GB" sz="1700" dirty="0" smtClean="0"/>
              <a:t>cleaner </a:t>
            </a:r>
            <a:r>
              <a:rPr lang="en-GB" sz="1700" dirty="0"/>
              <a:t>fuels, such as </a:t>
            </a:r>
            <a:r>
              <a:rPr lang="en-GB" sz="1700" b="1" dirty="0" smtClean="0"/>
              <a:t>NATURAL GAS</a:t>
            </a:r>
            <a:r>
              <a:rPr lang="en-GB" sz="1700" dirty="0" smtClean="0"/>
              <a:t>, </a:t>
            </a:r>
            <a:r>
              <a:rPr lang="en-GB" sz="1700" dirty="0"/>
              <a:t>more </a:t>
            </a:r>
            <a:r>
              <a:rPr lang="en-GB" sz="1700" dirty="0" smtClean="0"/>
              <a:t>Greenhouse Gases (GHG) emissions will be recorded</a:t>
            </a:r>
          </a:p>
          <a:p>
            <a:pPr marL="0" lvl="0" indent="0" algn="just">
              <a:buNone/>
            </a:pPr>
            <a:endParaRPr lang="en-GB" sz="1400" dirty="0"/>
          </a:p>
          <a:p>
            <a:pPr lvl="1" algn="just"/>
            <a:r>
              <a:rPr lang="en-GB" sz="1400" dirty="0"/>
              <a:t>This could defeat the UN’s 2030 Agenda for Sustainable Development and the Paris Climate accord related to limiting the average global temperature increase by 2100 to 2 degrees Celsius above pre-industrial levels to mitigate climate change impact</a:t>
            </a:r>
            <a:r>
              <a:rPr lang="en-GB" sz="1400" dirty="0" smtClean="0"/>
              <a:t>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908836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332656"/>
            <a:ext cx="8252618" cy="444973"/>
          </a:xfrm>
        </p:spPr>
        <p:txBody>
          <a:bodyPr/>
          <a:lstStyle/>
          <a:p>
            <a:r>
              <a:rPr lang="en-US" cap="small" dirty="0" smtClean="0"/>
              <a:t>NG </a:t>
            </a:r>
            <a:r>
              <a:rPr lang="en-US" cap="small" dirty="0"/>
              <a:t>Characteristics that support Energy Security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988024"/>
          </a:xfrm>
        </p:spPr>
        <p:txBody>
          <a:bodyPr/>
          <a:lstStyle/>
          <a:p>
            <a:pPr lvl="0" algn="just"/>
            <a:r>
              <a:rPr lang="en-US" sz="1800" b="1" dirty="0" smtClean="0"/>
              <a:t>Abundance; </a:t>
            </a:r>
            <a:r>
              <a:rPr lang="en-US" sz="1800" dirty="0" smtClean="0"/>
              <a:t>Natural Gas Resources can </a:t>
            </a:r>
            <a:r>
              <a:rPr lang="en-US" sz="1800" dirty="0"/>
              <a:t>last more than two centuries going by the current rate of </a:t>
            </a:r>
            <a:r>
              <a:rPr lang="en-US" sz="1800" dirty="0" smtClean="0"/>
              <a:t>NG consumption </a:t>
            </a:r>
            <a:r>
              <a:rPr lang="en-US" sz="1800" dirty="0"/>
              <a:t>of about 3, 670 </a:t>
            </a:r>
            <a:r>
              <a:rPr lang="en-US" sz="1800" dirty="0" err="1"/>
              <a:t>Bcm</a:t>
            </a:r>
            <a:r>
              <a:rPr lang="en-US" sz="1800" dirty="0"/>
              <a:t> in 2017, contingent upon </a:t>
            </a:r>
            <a:r>
              <a:rPr lang="en-US" sz="1800" b="1" dirty="0"/>
              <a:t>technological</a:t>
            </a:r>
            <a:r>
              <a:rPr lang="en-US" sz="1800" dirty="0"/>
              <a:t> </a:t>
            </a:r>
            <a:r>
              <a:rPr lang="en-US" sz="1800" b="1" dirty="0"/>
              <a:t>developments</a:t>
            </a:r>
            <a:r>
              <a:rPr lang="en-US" sz="1800" dirty="0"/>
              <a:t> and </a:t>
            </a:r>
            <a:r>
              <a:rPr lang="en-US" sz="1800" b="1" dirty="0"/>
              <a:t>prices</a:t>
            </a:r>
            <a:r>
              <a:rPr lang="en-US" sz="1800" dirty="0"/>
              <a:t>; </a:t>
            </a:r>
            <a:endParaRPr lang="en-US" sz="1800" dirty="0" smtClean="0"/>
          </a:p>
          <a:p>
            <a:pPr lvl="1" algn="just"/>
            <a:r>
              <a:rPr lang="en-US" sz="1400" dirty="0" smtClean="0"/>
              <a:t>The </a:t>
            </a:r>
            <a:r>
              <a:rPr lang="en-US" sz="1400" dirty="0"/>
              <a:t>resources are fairly distributed across the world;</a:t>
            </a:r>
            <a:endParaRPr lang="en-US" sz="1400" dirty="0"/>
          </a:p>
          <a:p>
            <a:pPr marL="0" indent="0" algn="just">
              <a:buNone/>
            </a:pPr>
            <a:endParaRPr lang="en-US" sz="900" dirty="0"/>
          </a:p>
          <a:p>
            <a:pPr lvl="0" algn="just"/>
            <a:r>
              <a:rPr lang="en-US" sz="1800" b="1" dirty="0"/>
              <a:t>Growing LNG trade </a:t>
            </a:r>
            <a:r>
              <a:rPr lang="en-US" sz="1800" dirty="0" smtClean="0"/>
              <a:t>(about </a:t>
            </a:r>
            <a:r>
              <a:rPr lang="en-US" sz="1800" dirty="0"/>
              <a:t>290 MT in 2017</a:t>
            </a:r>
            <a:r>
              <a:rPr lang="en-US" sz="1800" dirty="0" smtClean="0"/>
              <a:t>); Facilitating </a:t>
            </a:r>
            <a:r>
              <a:rPr lang="en-US" sz="1800" dirty="0"/>
              <a:t>integration of natural gas markets as natural gas in liquids forms move across continent in a LNG vessels addressing energy security issues in those regions/countries will less energy sources compared to their demand or having polluting energy sources (the case of growing LNG demand in China is noteworthy); </a:t>
            </a:r>
            <a:endParaRPr lang="en-US" sz="1800" dirty="0" smtClean="0"/>
          </a:p>
          <a:p>
            <a:pPr marL="0" lvl="0" indent="0" algn="just">
              <a:buNone/>
            </a:pPr>
            <a:endParaRPr lang="en-US" sz="1600" dirty="0" smtClean="0"/>
          </a:p>
          <a:p>
            <a:pPr lvl="0" algn="just"/>
            <a:r>
              <a:rPr lang="en-US" sz="1800" b="1" dirty="0" smtClean="0"/>
              <a:t>Gas </a:t>
            </a:r>
            <a:r>
              <a:rPr lang="en-US" sz="1800" b="1" dirty="0"/>
              <a:t>pipeline </a:t>
            </a:r>
            <a:r>
              <a:rPr lang="en-US" sz="1800" b="1" dirty="0" smtClean="0"/>
              <a:t>Infrastructure </a:t>
            </a:r>
            <a:r>
              <a:rPr lang="en-US" sz="1800" dirty="0" smtClean="0"/>
              <a:t>are </a:t>
            </a:r>
            <a:r>
              <a:rPr lang="en-US" sz="1800" dirty="0"/>
              <a:t>also expanding </a:t>
            </a:r>
            <a:r>
              <a:rPr lang="en-US" sz="1800" dirty="0" smtClean="0"/>
              <a:t>regional integration and </a:t>
            </a:r>
            <a:r>
              <a:rPr lang="en-US" sz="1800" dirty="0"/>
              <a:t>improving energy access</a:t>
            </a:r>
            <a:r>
              <a:rPr lang="en-US" sz="1800" dirty="0" smtClean="0"/>
              <a:t>;</a:t>
            </a:r>
          </a:p>
          <a:p>
            <a:pPr marL="0" indent="0" algn="just">
              <a:buNone/>
            </a:pP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1956984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332656"/>
            <a:ext cx="8252618" cy="444973"/>
          </a:xfrm>
        </p:spPr>
        <p:txBody>
          <a:bodyPr/>
          <a:lstStyle/>
          <a:p>
            <a:r>
              <a:rPr lang="en-US" cap="small" dirty="0"/>
              <a:t>Threats </a:t>
            </a:r>
            <a:r>
              <a:rPr lang="en-US" cap="small" dirty="0" smtClean="0"/>
              <a:t>&amp; Enablers 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30510"/>
              </p:ext>
            </p:extLst>
          </p:nvPr>
        </p:nvGraphicFramePr>
        <p:xfrm>
          <a:off x="251520" y="1412776"/>
          <a:ext cx="8568953" cy="4490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4171"/>
                <a:gridCol w="3772391"/>
                <a:gridCol w="37723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S/No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Enablers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Unstable political environment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Appropriate legislation and regulations by policymakers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Inadequate energy infrastructure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Investments to boost Supply Capacity and Infrastructure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Hostilities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Sustainable Stakeholder management and engagement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Pricing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Innovative financial mechanisms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Environment and climate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Gas advocacy</a:t>
                      </a:r>
                      <a:r>
                        <a:rPr lang="en-US" sz="1800" dirty="0" smtClean="0"/>
                        <a:t> </a:t>
                      </a:r>
                    </a:p>
                    <a:p>
                      <a:r>
                        <a:rPr lang="en-US" sz="1800" b="1" dirty="0" smtClean="0"/>
                        <a:t>Deliberate Policies</a:t>
                      </a:r>
                      <a:r>
                        <a:rPr lang="en-US" sz="1800" b="1" baseline="0" dirty="0" smtClean="0"/>
                        <a:t> to discourage the use of high GHG emission fuels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Natural disasters</a:t>
                      </a:r>
                      <a:r>
                        <a:rPr lang="en-US" sz="18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4883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535755"/>
            <a:ext cx="8252618" cy="444973"/>
          </a:xfrm>
        </p:spPr>
        <p:txBody>
          <a:bodyPr/>
          <a:lstStyle/>
          <a:p>
            <a:r>
              <a:rPr lang="en-US" cap="small" dirty="0"/>
              <a:t>recent Nigeria’s Energy sector </a:t>
            </a:r>
            <a:r>
              <a:rPr lang="en-US" cap="small" dirty="0" smtClean="0"/>
              <a:t>Development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988024"/>
          </a:xfrm>
        </p:spPr>
        <p:txBody>
          <a:bodyPr/>
          <a:lstStyle/>
          <a:p>
            <a:pPr lvl="0" algn="just"/>
            <a:r>
              <a:rPr lang="en-US" sz="1600" dirty="0" smtClean="0"/>
              <a:t>Policy </a:t>
            </a:r>
            <a:r>
              <a:rPr lang="en-US" sz="1600" dirty="0"/>
              <a:t>and decision makers in Nigeria continue to develop legislation and regulations to facilitate efficient and market - driven oil and gas sector:</a:t>
            </a:r>
            <a:endParaRPr lang="en-US" sz="1600" dirty="0"/>
          </a:p>
          <a:p>
            <a:pPr lvl="1" algn="just"/>
            <a:r>
              <a:rPr lang="en-US" sz="1600" dirty="0"/>
              <a:t>The </a:t>
            </a:r>
            <a:r>
              <a:rPr lang="en-US" sz="1600" b="1" dirty="0"/>
              <a:t>7 Big Wins Initiatives</a:t>
            </a:r>
            <a:r>
              <a:rPr lang="en-US" sz="1600" dirty="0"/>
              <a:t> developed by the </a:t>
            </a:r>
            <a:r>
              <a:rPr lang="en-US" sz="1600" dirty="0" smtClean="0"/>
              <a:t>Ministry of Petroleum Resources </a:t>
            </a:r>
            <a:r>
              <a:rPr lang="en-US" sz="1600" dirty="0"/>
              <a:t>(under my stewardship) and the </a:t>
            </a:r>
            <a:r>
              <a:rPr lang="en-US" sz="1600" b="1" dirty="0"/>
              <a:t>National Economic Recovery and Growth Plan </a:t>
            </a:r>
            <a:r>
              <a:rPr lang="en-US" sz="1600" dirty="0"/>
              <a:t>(ERGP 2017-2020);</a:t>
            </a:r>
            <a:endParaRPr lang="en-US" sz="1600" dirty="0"/>
          </a:p>
          <a:p>
            <a:pPr marL="0" indent="0" algn="just">
              <a:buNone/>
            </a:pPr>
            <a:endParaRPr lang="en-US" sz="1050" dirty="0"/>
          </a:p>
          <a:p>
            <a:pPr lvl="1" algn="just"/>
            <a:r>
              <a:rPr lang="en-US" sz="1600" dirty="0"/>
              <a:t>The </a:t>
            </a:r>
            <a:r>
              <a:rPr lang="en-US" sz="1600" b="1" dirty="0"/>
              <a:t>National Gas Policy</a:t>
            </a:r>
            <a:r>
              <a:rPr lang="en-US" sz="1600" dirty="0"/>
              <a:t> </a:t>
            </a:r>
            <a:r>
              <a:rPr lang="en-US" sz="1600" b="1" dirty="0"/>
              <a:t>(2017)</a:t>
            </a:r>
            <a:r>
              <a:rPr lang="en-US" sz="1600" dirty="0"/>
              <a:t> that provides the policy and actions of the Nigerian Government in the natural gas sector, and the medium to long - term resource exploitation growth and utilization as well as strategies for implementation;</a:t>
            </a:r>
            <a:endParaRPr lang="en-US" sz="1600" dirty="0"/>
          </a:p>
          <a:p>
            <a:pPr algn="just"/>
            <a:endParaRPr lang="en-US" sz="1200" dirty="0"/>
          </a:p>
          <a:p>
            <a:pPr lvl="1" algn="just"/>
            <a:r>
              <a:rPr lang="en-US" sz="1600" b="1" dirty="0"/>
              <a:t>Flare Gas Regulations (2018)</a:t>
            </a:r>
            <a:r>
              <a:rPr lang="en-US" sz="1600" dirty="0"/>
              <a:t> aimed at reducing environmental and social impact due to gas flaring, protection of the environment, prevention of </a:t>
            </a:r>
            <a:r>
              <a:rPr lang="en-US" sz="1600" dirty="0" smtClean="0"/>
              <a:t>waste, commercialization of </a:t>
            </a:r>
            <a:r>
              <a:rPr lang="en-US" sz="1600" dirty="0"/>
              <a:t>natural resources and creation of social </a:t>
            </a:r>
            <a:r>
              <a:rPr lang="en-US" sz="1600" dirty="0" smtClean="0"/>
              <a:t>benefits </a:t>
            </a:r>
            <a:r>
              <a:rPr lang="en-US" sz="1600" dirty="0"/>
              <a:t>from gas flare capture;</a:t>
            </a:r>
            <a:endParaRPr lang="en-US" sz="1600" dirty="0"/>
          </a:p>
          <a:p>
            <a:pPr algn="just"/>
            <a:endParaRPr lang="en-US" sz="1600" dirty="0"/>
          </a:p>
          <a:p>
            <a:pPr lvl="1" algn="just"/>
            <a:r>
              <a:rPr lang="en-US" sz="1600" b="1" dirty="0"/>
              <a:t>Nigeria’s Petroleum Industry Bill (PIB)</a:t>
            </a:r>
            <a:r>
              <a:rPr lang="en-US" sz="1600" dirty="0"/>
              <a:t> to expand economic growth via improving revenue flows from the sector and also makes the oil and gas sector </a:t>
            </a:r>
            <a:r>
              <a:rPr lang="en-US" sz="1600" dirty="0" smtClean="0"/>
              <a:t>more efficient </a:t>
            </a:r>
            <a:r>
              <a:rPr lang="en-US" sz="1600" dirty="0"/>
              <a:t>and competitive</a:t>
            </a:r>
            <a:r>
              <a:rPr lang="en-US" sz="1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828987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535755"/>
            <a:ext cx="8252618" cy="444973"/>
          </a:xfrm>
        </p:spPr>
        <p:txBody>
          <a:bodyPr/>
          <a:lstStyle/>
          <a:p>
            <a:r>
              <a:rPr lang="en-US" cap="small" dirty="0"/>
              <a:t>recent Nigeria’s Energy sector </a:t>
            </a:r>
            <a:r>
              <a:rPr lang="en-US" cap="small" dirty="0" smtClean="0"/>
              <a:t>Development 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9EBA-9E67-4233-8376-85D1606F4C07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2776"/>
            <a:ext cx="8686800" cy="4988024"/>
          </a:xfrm>
        </p:spPr>
        <p:txBody>
          <a:bodyPr/>
          <a:lstStyle/>
          <a:p>
            <a:pPr lvl="0" algn="just"/>
            <a:r>
              <a:rPr lang="en-US" sz="1600" dirty="0" smtClean="0"/>
              <a:t>Nigeria’s </a:t>
            </a:r>
            <a:r>
              <a:rPr lang="en-US" sz="1600" b="1" dirty="0"/>
              <a:t>7 Critical Gas Development Projects</a:t>
            </a:r>
            <a:r>
              <a:rPr lang="en-US" sz="1600" dirty="0"/>
              <a:t> </a:t>
            </a:r>
            <a:r>
              <a:rPr lang="en-US" sz="1600" dirty="0" smtClean="0"/>
              <a:t>and Trans – Nigeria Gas Pipeline Network to support </a:t>
            </a:r>
            <a:r>
              <a:rPr lang="en-US" sz="1600" dirty="0"/>
              <a:t>the </a:t>
            </a:r>
            <a:r>
              <a:rPr lang="en-US" sz="1600" b="1" dirty="0"/>
              <a:t>growth of domestic power supply</a:t>
            </a:r>
            <a:r>
              <a:rPr lang="en-US" sz="1600" dirty="0"/>
              <a:t> </a:t>
            </a:r>
            <a:r>
              <a:rPr lang="en-US" sz="1600" dirty="0" smtClean="0"/>
              <a:t>and </a:t>
            </a:r>
            <a:r>
              <a:rPr lang="en-US" sz="1600" b="1" dirty="0" smtClean="0"/>
              <a:t>Industrialization </a:t>
            </a:r>
            <a:r>
              <a:rPr lang="en-US" sz="1600" dirty="0" smtClean="0"/>
              <a:t>in </a:t>
            </a:r>
            <a:r>
              <a:rPr lang="en-US" sz="1600" dirty="0"/>
              <a:t>line with the government </a:t>
            </a:r>
            <a:r>
              <a:rPr lang="en-US" sz="1600" dirty="0" smtClean="0"/>
              <a:t>7Big </a:t>
            </a:r>
            <a:r>
              <a:rPr lang="en-US" sz="1600" dirty="0"/>
              <a:t>Wins for the oil and gas industry and the NNPC 12 Key Business Focus Areas;</a:t>
            </a:r>
          </a:p>
          <a:p>
            <a:pPr marL="0" indent="0" algn="just">
              <a:buNone/>
            </a:pPr>
            <a:endParaRPr lang="en-US" sz="1600" dirty="0"/>
          </a:p>
          <a:p>
            <a:pPr lvl="0" algn="just"/>
            <a:r>
              <a:rPr lang="en-US" sz="1600" b="1" dirty="0" smtClean="0"/>
              <a:t>Maximize Benefit of Existing West African Gas Pipeline (WAGP) </a:t>
            </a:r>
            <a:r>
              <a:rPr lang="en-US" sz="1600" dirty="0" smtClean="0"/>
              <a:t>to ensure Regional Energy Security (West African Power Pool) </a:t>
            </a:r>
          </a:p>
          <a:p>
            <a:pPr lvl="0" algn="just"/>
            <a:endParaRPr lang="en-US" sz="1600" dirty="0"/>
          </a:p>
          <a:p>
            <a:pPr lvl="0" algn="just"/>
            <a:r>
              <a:rPr lang="en-US" sz="1600" b="1" dirty="0" smtClean="0"/>
              <a:t>Future Expansion of WAGP </a:t>
            </a:r>
            <a:r>
              <a:rPr lang="en-US" sz="1600" dirty="0" smtClean="0"/>
              <a:t>to harness new gas finds (Ghana, Cote d’Ivoire, Senegal </a:t>
            </a:r>
            <a:r>
              <a:rPr lang="en-US" sz="1600" dirty="0" err="1" smtClean="0"/>
              <a:t>etc</a:t>
            </a:r>
            <a:r>
              <a:rPr lang="en-US" sz="1600" dirty="0" smtClean="0"/>
              <a:t>) with extension up to Morocco</a:t>
            </a:r>
          </a:p>
          <a:p>
            <a:pPr marL="0" lvl="0" indent="0" algn="just">
              <a:buNone/>
            </a:pPr>
            <a:endParaRPr lang="en-US" sz="1600" dirty="0"/>
          </a:p>
          <a:p>
            <a:pPr algn="just"/>
            <a:r>
              <a:rPr lang="en-US" sz="1600" dirty="0"/>
              <a:t>In </a:t>
            </a:r>
            <a:r>
              <a:rPr lang="en-US" sz="1600" dirty="0" smtClean="0"/>
              <a:t>conclusion, </a:t>
            </a:r>
            <a:r>
              <a:rPr lang="en-US" sz="1600" dirty="0"/>
              <a:t>I would like to underscore the role of collaboration and dialogue amongst all the key players in the energy sector towards energy security and sustainability. </a:t>
            </a: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marL="0" indent="0" algn="just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27240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4b51bd86-b3b0-4984-86c1-a49ec29cd1fb"/>
</p:tagLst>
</file>

<file path=ppt/theme/theme1.xml><?xml version="1.0" encoding="utf-8"?>
<a:theme xmlns:a="http://schemas.openxmlformats.org/drawingml/2006/main" name="NIGERIA_OIL_GAS">
  <a:themeElements>
    <a:clrScheme name="1_SHELL-~1 5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A50021"/>
      </a:accent1>
      <a:accent2>
        <a:srgbClr val="000066"/>
      </a:accent2>
      <a:accent3>
        <a:srgbClr val="FFFFFF"/>
      </a:accent3>
      <a:accent4>
        <a:srgbClr val="000000"/>
      </a:accent4>
      <a:accent5>
        <a:srgbClr val="CFAAAB"/>
      </a:accent5>
      <a:accent6>
        <a:srgbClr val="00005C"/>
      </a:accent6>
      <a:hlink>
        <a:srgbClr val="AF9C53"/>
      </a:hlink>
      <a:folHlink>
        <a:srgbClr val="0066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HELL-~1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ELL-~1 2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0CC66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E2B8"/>
        </a:accent5>
        <a:accent6>
          <a:srgbClr val="2DB9B9"/>
        </a:accent6>
        <a:hlink>
          <a:srgbClr val="FF94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ELL-~1 3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33CCCC"/>
        </a:accent1>
        <a:accent2>
          <a:srgbClr val="00CC66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00B95C"/>
        </a:accent6>
        <a:hlink>
          <a:srgbClr val="FF9433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ELL-~1 4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000066"/>
        </a:accent1>
        <a:accent2>
          <a:srgbClr val="A50021"/>
        </a:accent2>
        <a:accent3>
          <a:srgbClr val="FFFFFF"/>
        </a:accent3>
        <a:accent4>
          <a:srgbClr val="000000"/>
        </a:accent4>
        <a:accent5>
          <a:srgbClr val="AAAAB8"/>
        </a:accent5>
        <a:accent6>
          <a:srgbClr val="95001D"/>
        </a:accent6>
        <a:hlink>
          <a:srgbClr val="006600"/>
        </a:hlink>
        <a:folHlink>
          <a:srgbClr val="AF9C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ELL-~1 5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A50021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00005C"/>
        </a:accent6>
        <a:hlink>
          <a:srgbClr val="AF9C53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ELL-~1 6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33CC33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5C00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ELL-~1 7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333399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DADCA"/>
        </a:accent5>
        <a:accent6>
          <a:srgbClr val="E7B900"/>
        </a:accent6>
        <a:hlink>
          <a:srgbClr val="33CC33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ELL-~1 8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807C00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C0BFAA"/>
        </a:accent5>
        <a:accent6>
          <a:srgbClr val="002D5C"/>
        </a:accent6>
        <a:hlink>
          <a:srgbClr val="993366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ELL-~1 9">
        <a:dk1>
          <a:srgbClr val="000000"/>
        </a:dk1>
        <a:lt1>
          <a:srgbClr val="FFFFFF"/>
        </a:lt1>
        <a:dk2>
          <a:srgbClr val="FFFFFF"/>
        </a:dk2>
        <a:lt2>
          <a:srgbClr val="FFFFFF"/>
        </a:lt2>
        <a:accent1>
          <a:srgbClr val="6699FF"/>
        </a:accent1>
        <a:accent2>
          <a:srgbClr val="993366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8A2D5C"/>
        </a:accent6>
        <a:hlink>
          <a:srgbClr val="FF9400"/>
        </a:hlink>
        <a:folHlink>
          <a:srgbClr val="807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11788</TotalTime>
  <Words>941</Words>
  <Application>Microsoft Office PowerPoint</Application>
  <PresentationFormat>On-screen Show (4:3)</PresentationFormat>
  <Paragraphs>111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Cambria</vt:lpstr>
      <vt:lpstr>Century Gothic</vt:lpstr>
      <vt:lpstr>Dotum</vt:lpstr>
      <vt:lpstr>Tahoma</vt:lpstr>
      <vt:lpstr>NIGERIA_OIL_GAS</vt:lpstr>
      <vt:lpstr>NATURAL GAS AND LONG - TERM ENERGY SECURITY</vt:lpstr>
      <vt:lpstr>Background</vt:lpstr>
      <vt:lpstr>ENERGY SECURITY</vt:lpstr>
      <vt:lpstr>Energy Market Structure </vt:lpstr>
      <vt:lpstr>Energy Market Structure - cont’d</vt:lpstr>
      <vt:lpstr>NG Characteristics that support Energy Security</vt:lpstr>
      <vt:lpstr>Threats &amp; Enablers </vt:lpstr>
      <vt:lpstr>recent Nigeria’s Energy sector Development</vt:lpstr>
      <vt:lpstr>recent Nigeria’s Energy sector Development </vt:lpstr>
      <vt:lpstr>PowerPoint Presentation</vt:lpstr>
    </vt:vector>
  </TitlesOfParts>
  <Company>NNPC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Petroleum Resources: Assessment of the Impact of Oil &amp; Gas Sector  Programs on Nigeria Economy</dc:title>
  <dc:creator>Olumuyiwa O. Onadeko</dc:creator>
  <cp:lastModifiedBy>Aliyu R. Aminu</cp:lastModifiedBy>
  <cp:revision>295</cp:revision>
  <cp:lastPrinted>2016-11-24T02:16:53Z</cp:lastPrinted>
  <dcterms:created xsi:type="dcterms:W3CDTF">2016-03-29T13:34:24Z</dcterms:created>
  <dcterms:modified xsi:type="dcterms:W3CDTF">2018-11-13T00:56:34Z</dcterms:modified>
</cp:coreProperties>
</file>