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handoutMasterIdLst>
    <p:handoutMasterId r:id="rId13"/>
  </p:handoutMasterIdLst>
  <p:sldIdLst>
    <p:sldId id="257" r:id="rId2"/>
    <p:sldId id="508" r:id="rId3"/>
    <p:sldId id="560" r:id="rId4"/>
    <p:sldId id="561" r:id="rId5"/>
    <p:sldId id="562" r:id="rId6"/>
    <p:sldId id="563" r:id="rId7"/>
    <p:sldId id="565" r:id="rId8"/>
    <p:sldId id="564" r:id="rId9"/>
    <p:sldId id="566" r:id="rId10"/>
    <p:sldId id="567" r:id="rId11"/>
  </p:sldIdLst>
  <p:sldSz cx="9144000" cy="6858000" type="screen4x3"/>
  <p:notesSz cx="7010400" cy="9296400"/>
  <p:custDataLst>
    <p:tags r:id="rId14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433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551" autoAdjust="0"/>
    <p:restoredTop sz="93797" autoAdjust="0"/>
  </p:normalViewPr>
  <p:slideViewPr>
    <p:cSldViewPr>
      <p:cViewPr varScale="1">
        <p:scale>
          <a:sx n="70" d="100"/>
          <a:sy n="70" d="100"/>
        </p:scale>
        <p:origin x="1752" y="48"/>
      </p:cViewPr>
      <p:guideLst>
        <p:guide orient="horz" pos="2160"/>
        <p:guide pos="433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706"/>
    </p:cViewPr>
  </p:sorterViewPr>
  <p:notesViewPr>
    <p:cSldViewPr>
      <p:cViewPr varScale="1">
        <p:scale>
          <a:sx n="56" d="100"/>
          <a:sy n="56" d="100"/>
        </p:scale>
        <p:origin x="2832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1D89AD-267C-400F-A3B0-AAD9D8B6ED67}" type="datetimeFigureOut">
              <a:rPr lang="en-GB" smtClean="0"/>
              <a:t>12/11/2018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604D1A-831D-47F8-A58D-C46C755C7C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87550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C4E57101-676F-4A24-B00C-618ED38B14FB}" type="datetimeFigureOut">
              <a:rPr lang="en-GB" smtClean="0"/>
              <a:t>12/11/2018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42A26CA-EEFD-43B2-B6CC-F6397C3E8C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0886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2A26CA-EEFD-43B2-B6CC-F6397C3E8CD3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76652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2A26CA-EEFD-43B2-B6CC-F6397C3E8CD3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63211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2A26CA-EEFD-43B2-B6CC-F6397C3E8CD3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84986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2A26CA-EEFD-43B2-B6CC-F6397C3E8CD3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67916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2A26CA-EEFD-43B2-B6CC-F6397C3E8CD3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4617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3861048"/>
            <a:ext cx="9144000" cy="2996952"/>
          </a:xfrm>
          <a:prstGeom prst="rect">
            <a:avLst/>
          </a:prstGeom>
          <a:solidFill>
            <a:srgbClr val="00B050"/>
          </a:solidFill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2000" b="1">
              <a:solidFill>
                <a:srgbClr val="000000"/>
              </a:solidFill>
              <a:latin typeface="Book Antiqua" pitchFamily="18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52801" y="0"/>
            <a:ext cx="2819399" cy="3861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3352800" cy="3861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1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72200" y="0"/>
            <a:ext cx="2971800" cy="3861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228600" y="5334000"/>
            <a:ext cx="990600" cy="642938"/>
            <a:chOff x="8202460" y="1371"/>
            <a:chExt cx="938039" cy="642937"/>
          </a:xfrm>
        </p:grpSpPr>
        <p:sp>
          <p:nvSpPr>
            <p:cNvPr id="9" name="Rectangle 8"/>
            <p:cNvSpPr/>
            <p:nvPr/>
          </p:nvSpPr>
          <p:spPr bwMode="auto">
            <a:xfrm>
              <a:off x="8202460" y="1371"/>
              <a:ext cx="305164" cy="642937"/>
            </a:xfrm>
            <a:prstGeom prst="rect">
              <a:avLst/>
            </a:prstGeom>
            <a:solidFill>
              <a:srgbClr val="0A7A04"/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 eaLnBrk="0" hangingPunct="0">
                <a:defRPr/>
              </a:pPr>
              <a:endParaRPr lang="en-GB" sz="1800">
                <a:solidFill>
                  <a:srgbClr val="FFFFFF"/>
                </a:solidFill>
                <a:latin typeface="Tahoma"/>
              </a:endParaRPr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8504617" y="1371"/>
              <a:ext cx="326209" cy="642937"/>
            </a:xfrm>
            <a:prstGeom prst="rect">
              <a:avLst/>
            </a:prstGeom>
            <a:solidFill>
              <a:srgbClr val="FFFFFF"/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 eaLnBrk="0" hangingPunct="0">
                <a:defRPr/>
              </a:pPr>
              <a:endParaRPr lang="en-GB" sz="1800">
                <a:solidFill>
                  <a:srgbClr val="FFFFFF"/>
                </a:solidFill>
                <a:latin typeface="Tahoma"/>
              </a:endParaRPr>
            </a:p>
          </p:txBody>
        </p:sp>
        <p:sp>
          <p:nvSpPr>
            <p:cNvPr id="11" name="Rectangle 10"/>
            <p:cNvSpPr/>
            <p:nvPr/>
          </p:nvSpPr>
          <p:spPr bwMode="auto">
            <a:xfrm>
              <a:off x="8835336" y="1371"/>
              <a:ext cx="305163" cy="642937"/>
            </a:xfrm>
            <a:prstGeom prst="rect">
              <a:avLst/>
            </a:prstGeom>
            <a:solidFill>
              <a:srgbClr val="0A7A04"/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 eaLnBrk="0" hangingPunct="0">
                <a:defRPr/>
              </a:pPr>
              <a:endParaRPr lang="en-GB" sz="1800">
                <a:solidFill>
                  <a:srgbClr val="FFFFFF"/>
                </a:solidFill>
                <a:latin typeface="Tahoma"/>
              </a:endParaRPr>
            </a:p>
          </p:txBody>
        </p:sp>
      </p:grpSp>
      <p:sp>
        <p:nvSpPr>
          <p:cNvPr id="2398213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408235" y="5231909"/>
            <a:ext cx="6324600" cy="971991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2398214" name="Rectangle 6"/>
          <p:cNvSpPr>
            <a:spLocks noGrp="1" noChangeArrowheads="1"/>
          </p:cNvSpPr>
          <p:nvPr>
            <p:ph type="ctrTitle"/>
          </p:nvPr>
        </p:nvSpPr>
        <p:spPr>
          <a:xfrm>
            <a:off x="1408235" y="3962404"/>
            <a:ext cx="6324600" cy="1269505"/>
          </a:xfrm>
        </p:spPr>
        <p:txBody>
          <a:bodyPr lIns="90488" tIns="44450" rIns="90488" bIns="44450" anchor="t"/>
          <a:lstStyle>
            <a:lvl1pPr>
              <a:defRPr sz="26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3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marL="0" indent="0">
              <a:defRPr/>
            </a:lvl1pPr>
          </a:lstStyle>
          <a:p>
            <a:fld id="{5107824C-ADDC-4927-B6CE-97230C88A707}" type="datetime1">
              <a:rPr lang="en-US" smtClean="0">
                <a:solidFill>
                  <a:srgbClr val="000000"/>
                </a:solidFill>
              </a:rPr>
              <a:pPr/>
              <a:t>11/12/2018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4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5" name="Rectangle 9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3619500" y="6324600"/>
            <a:ext cx="1905000" cy="457200"/>
          </a:xfrm>
        </p:spPr>
        <p:txBody>
          <a:bodyPr lIns="91440" tIns="45720" rIns="91440" bIns="45720"/>
          <a:lstStyle>
            <a:lvl1pPr>
              <a:defRPr/>
            </a:lvl1pPr>
          </a:lstStyle>
          <a:p>
            <a:fld id="{57A89EBA-9E67-4233-8376-85D1606F4C07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16" name="Picture 15"/>
          <p:cNvPicPr>
            <a:picLocks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3544" y="5115760"/>
            <a:ext cx="1298448" cy="10881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347001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9144000" cy="1371600"/>
          </a:xfrm>
          <a:prstGeom prst="rect">
            <a:avLst/>
          </a:prstGeom>
          <a:solidFill>
            <a:srgbClr val="00B050"/>
          </a:solidFill>
          <a:ln w="1270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800">
              <a:solidFill>
                <a:srgbClr val="000000"/>
              </a:solidFill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1371600"/>
            <a:ext cx="9144000" cy="54864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2000" b="1">
              <a:solidFill>
                <a:srgbClr val="000000"/>
              </a:solidFill>
              <a:latin typeface="Book Antiqua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381000" y="4876800"/>
            <a:ext cx="8458200" cy="1371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fld id="{C6B90199-A61C-476C-8223-9EDC6BEC1318}" type="datetime1">
              <a:rPr lang="en-US" smtClean="0">
                <a:solidFill>
                  <a:srgbClr val="000000"/>
                </a:solidFill>
              </a:rPr>
              <a:t>11/12/2018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57A89EBA-9E67-4233-8376-85D1606F4C07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11" name="Picture 10"/>
          <p:cNvPicPr>
            <a:picLocks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4800" y="128238"/>
            <a:ext cx="1179576" cy="1014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1022271"/>
      </p:ext>
    </p:extLst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5486400"/>
            <a:ext cx="9144000" cy="1371600"/>
          </a:xfrm>
          <a:prstGeom prst="rect">
            <a:avLst/>
          </a:prstGeom>
          <a:solidFill>
            <a:srgbClr val="00B050"/>
          </a:solidFill>
          <a:ln w="1270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800">
              <a:solidFill>
                <a:srgbClr val="000000"/>
              </a:solidFill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1371600"/>
            <a:ext cx="9144000" cy="54864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2000" b="1">
              <a:solidFill>
                <a:srgbClr val="000000"/>
              </a:solidFill>
              <a:latin typeface="Book Antiqua" pitchFamily="18" charset="0"/>
            </a:endParaRP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230475" y="5638800"/>
            <a:ext cx="8229600" cy="1066800"/>
          </a:xfrm>
        </p:spPr>
        <p:txBody>
          <a:bodyPr/>
          <a:lstStyle>
            <a:lvl2pPr>
              <a:buNone/>
              <a:defRPr/>
            </a:lvl2pPr>
            <a:lvl5pPr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fld id="{58AAE9DD-A20E-43AD-B536-D716D6234D17}" type="datetime1">
              <a:rPr lang="en-US" smtClean="0">
                <a:solidFill>
                  <a:srgbClr val="000000"/>
                </a:solidFill>
              </a:rPr>
              <a:t>11/12/2018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8"/>
          <p:cNvSpPr>
            <a:spLocks noGrp="1" noChangeArrowheads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57A89EBA-9E67-4233-8376-85D1606F4C07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10" name="Picture 9"/>
          <p:cNvPicPr>
            <a:picLocks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0073" y="5610534"/>
            <a:ext cx="1220008" cy="9965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4452512"/>
      </p:ext>
    </p:extLst>
  </p:cSld>
  <p:clrMapOvr>
    <a:masterClrMapping/>
  </p:clrMapOvr>
  <p:transition spd="slow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1371600"/>
          </a:xfrm>
          <a:prstGeom prst="rect">
            <a:avLst/>
          </a:prstGeom>
          <a:solidFill>
            <a:srgbClr val="00B050"/>
          </a:solidFill>
          <a:ln w="1270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800">
              <a:solidFill>
                <a:srgbClr val="000000"/>
              </a:solidFill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1371600"/>
            <a:ext cx="9144000" cy="54864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2000" b="1">
              <a:solidFill>
                <a:srgbClr val="000000"/>
              </a:solidFill>
              <a:latin typeface="Book Antiqua" pitchFamily="18" charset="0"/>
            </a:endParaRP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762000" y="5334000"/>
            <a:ext cx="7848600" cy="1295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pic>
        <p:nvPicPr>
          <p:cNvPr id="6" name="Picture 5"/>
          <p:cNvPicPr>
            <a:picLocks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4800" y="128238"/>
            <a:ext cx="1179576" cy="1014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7757223"/>
      </p:ext>
    </p:extLst>
  </p:cSld>
  <p:clrMapOvr>
    <a:masterClrMapping/>
  </p:clrMapOvr>
  <p:transition spd="slow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1371600"/>
          </a:xfrm>
          <a:prstGeom prst="rect">
            <a:avLst/>
          </a:prstGeom>
          <a:solidFill>
            <a:srgbClr val="00B050"/>
          </a:solidFill>
          <a:ln w="1270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800">
              <a:solidFill>
                <a:srgbClr val="000000"/>
              </a:solidFill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1371600"/>
            <a:ext cx="9144000" cy="54864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2000" b="1">
              <a:solidFill>
                <a:srgbClr val="000000"/>
              </a:solidFill>
              <a:latin typeface="Book Antiqua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435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538" y="273055"/>
            <a:ext cx="5111262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435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039A601-0F2D-48FA-9CAA-9D035846E8F0}" type="datetime1">
              <a:rPr lang="en-US" smtClean="0">
                <a:solidFill>
                  <a:srgbClr val="000000"/>
                </a:solidFill>
              </a:rPr>
              <a:t>11/12/2018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A89EBA-9E67-4233-8376-85D1606F4C07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11" name="Picture 10"/>
          <p:cNvPicPr>
            <a:picLocks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4800" y="128238"/>
            <a:ext cx="1179576" cy="1014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6925238"/>
      </p:ext>
    </p:extLst>
  </p:cSld>
  <p:clrMapOvr>
    <a:masterClrMapping/>
  </p:clrMapOvr>
  <p:transition spd="slow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1371600"/>
          </a:xfrm>
          <a:prstGeom prst="rect">
            <a:avLst/>
          </a:prstGeom>
          <a:solidFill>
            <a:srgbClr val="00B050"/>
          </a:solidFill>
          <a:ln w="1270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800">
              <a:solidFill>
                <a:srgbClr val="000000"/>
              </a:solidFill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1371600"/>
            <a:ext cx="9144000" cy="54864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2000" b="1">
              <a:solidFill>
                <a:srgbClr val="000000"/>
              </a:solidFill>
              <a:latin typeface="Book Antiqua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166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166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166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E142A2B-34DD-4F9D-A591-7FCC6DB09F0A}" type="datetime1">
              <a:rPr lang="en-US" smtClean="0">
                <a:solidFill>
                  <a:srgbClr val="000000"/>
                </a:solidFill>
              </a:rPr>
              <a:t>11/12/2018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A89EBA-9E67-4233-8376-85D1606F4C07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11" name="Picture 10"/>
          <p:cNvPicPr>
            <a:picLocks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4800" y="128238"/>
            <a:ext cx="1179576" cy="1014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6106066"/>
      </p:ext>
    </p:extLst>
  </p:cSld>
  <p:clrMapOvr>
    <a:masterClrMapping/>
  </p:clrMapOvr>
  <p:transition spd="slow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1371600"/>
          </a:xfrm>
          <a:prstGeom prst="rect">
            <a:avLst/>
          </a:prstGeom>
          <a:solidFill>
            <a:srgbClr val="00B050"/>
          </a:solidFill>
          <a:ln w="1270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800">
              <a:solidFill>
                <a:srgbClr val="000000"/>
              </a:solidFill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1371600"/>
            <a:ext cx="9144000" cy="54864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2000" b="1">
              <a:solidFill>
                <a:srgbClr val="000000"/>
              </a:solidFill>
              <a:latin typeface="Book Antiqua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24B91DE-C616-4D46-B586-1E1BE72C4A9C}" type="datetime1">
              <a:rPr lang="en-US" smtClean="0">
                <a:solidFill>
                  <a:srgbClr val="000000"/>
                </a:solidFill>
              </a:rPr>
              <a:t>11/12/2018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A89EBA-9E67-4233-8376-85D1606F4C07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10" name="Picture 9"/>
          <p:cNvPicPr>
            <a:picLocks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4800" y="128238"/>
            <a:ext cx="1179576" cy="1014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360354"/>
      </p:ext>
    </p:extLst>
  </p:cSld>
  <p:clrMapOvr>
    <a:masterClrMapping/>
  </p:clrMapOvr>
  <p:transition spd="slow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1371600"/>
          </a:xfrm>
          <a:prstGeom prst="rect">
            <a:avLst/>
          </a:prstGeom>
          <a:solidFill>
            <a:srgbClr val="00B050"/>
          </a:solidFill>
          <a:ln w="1270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800">
              <a:solidFill>
                <a:srgbClr val="000000"/>
              </a:solidFill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1371600"/>
            <a:ext cx="9144000" cy="54864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2000" b="1">
              <a:solidFill>
                <a:srgbClr val="000000"/>
              </a:solidFill>
              <a:latin typeface="Book Antiqua" pitchFamily="18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14393" y="79380"/>
            <a:ext cx="2201008" cy="63976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975" y="79380"/>
            <a:ext cx="6466742" cy="63976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0FFAE35-3CDE-4195-BE48-692F1183240E}" type="datetime1">
              <a:rPr lang="en-US" smtClean="0">
                <a:solidFill>
                  <a:srgbClr val="000000"/>
                </a:solidFill>
              </a:rPr>
              <a:t>11/12/2018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A89EBA-9E67-4233-8376-85D1606F4C07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10" name="Picture 9"/>
          <p:cNvPicPr>
            <a:picLocks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4800" y="128238"/>
            <a:ext cx="1179576" cy="1014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769054"/>
      </p:ext>
    </p:extLst>
  </p:cSld>
  <p:clrMapOvr>
    <a:masterClrMapping/>
  </p:clrMapOvr>
  <p:transition spd="slow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1371600"/>
          </a:xfrm>
          <a:prstGeom prst="rect">
            <a:avLst/>
          </a:prstGeom>
          <a:solidFill>
            <a:srgbClr val="00B050"/>
          </a:solidFill>
          <a:ln w="1270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800">
              <a:solidFill>
                <a:srgbClr val="000000"/>
              </a:solidFill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1371600"/>
            <a:ext cx="9144000" cy="54864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2000" b="1">
              <a:solidFill>
                <a:srgbClr val="000000"/>
              </a:solidFill>
              <a:latin typeface="Book Antiqua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5" y="128242"/>
            <a:ext cx="7817296" cy="113700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600200"/>
            <a:ext cx="8686800" cy="2362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4114800"/>
            <a:ext cx="8686800" cy="2362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C474419-1A57-4700-A596-E4B611B117C2}" type="datetime1">
              <a:rPr lang="en-US" smtClean="0">
                <a:solidFill>
                  <a:srgbClr val="000000"/>
                </a:solidFill>
              </a:rPr>
              <a:t>11/12/2018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A89EBA-9E67-4233-8376-85D1606F4C07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11" name="Picture 10"/>
          <p:cNvPicPr>
            <a:picLocks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4800" y="128238"/>
            <a:ext cx="1179576" cy="1014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9869823"/>
      </p:ext>
    </p:extLst>
  </p:cSld>
  <p:clrMapOvr>
    <a:masterClrMapping/>
  </p:clrMapOvr>
  <p:transition spd="slow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1371600"/>
          </a:xfrm>
          <a:prstGeom prst="rect">
            <a:avLst/>
          </a:prstGeom>
          <a:solidFill>
            <a:srgbClr val="00B050"/>
          </a:solidFill>
          <a:ln w="1270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800">
              <a:solidFill>
                <a:srgbClr val="000000"/>
              </a:solidFill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1371600"/>
            <a:ext cx="9144000" cy="54864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2000" b="1">
              <a:solidFill>
                <a:srgbClr val="000000"/>
              </a:solidFill>
              <a:latin typeface="Book Antiqua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74" y="79380"/>
            <a:ext cx="7817826" cy="11858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228600" y="1600200"/>
            <a:ext cx="8686800" cy="4876800"/>
          </a:xfrm>
        </p:spPr>
        <p:txBody>
          <a:bodyPr/>
          <a:lstStyle/>
          <a:p>
            <a:pPr lvl="0"/>
            <a:r>
              <a:rPr lang="en-US" noProof="0" smtClean="0"/>
              <a:t>Click icon to add table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2447AA4-5751-4235-B1BA-996BF946F02F}" type="datetime1">
              <a:rPr lang="en-US" smtClean="0">
                <a:solidFill>
                  <a:srgbClr val="000000"/>
                </a:solidFill>
              </a:rPr>
              <a:t>11/12/2018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A89EBA-9E67-4233-8376-85D1606F4C07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10" name="Picture 9"/>
          <p:cNvPicPr>
            <a:picLocks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4800" y="128238"/>
            <a:ext cx="1179576" cy="1014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0412180"/>
      </p:ext>
    </p:extLst>
  </p:cSld>
  <p:clrMapOvr>
    <a:masterClrMapping/>
  </p:clrMapOvr>
  <p:transition spd="slow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1371600"/>
          </a:xfrm>
          <a:prstGeom prst="rect">
            <a:avLst/>
          </a:prstGeom>
          <a:solidFill>
            <a:srgbClr val="00B050"/>
          </a:solidFill>
          <a:ln w="1270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800">
              <a:solidFill>
                <a:srgbClr val="000000"/>
              </a:solidFill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1371600"/>
            <a:ext cx="9144000" cy="54864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2000" b="1">
              <a:solidFill>
                <a:srgbClr val="000000"/>
              </a:solidFill>
              <a:latin typeface="Book Antiqua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106974" y="79380"/>
            <a:ext cx="8808426" cy="63976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B95D7BD-B3D6-410B-911C-91F03ADDDD93}" type="datetime1">
              <a:rPr lang="en-US" smtClean="0">
                <a:solidFill>
                  <a:srgbClr val="000000"/>
                </a:solidFill>
              </a:rPr>
              <a:t>11/12/2018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A89EBA-9E67-4233-8376-85D1606F4C07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9" name="Picture 8"/>
          <p:cNvPicPr>
            <a:picLocks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4800" y="128238"/>
            <a:ext cx="1179576" cy="1014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0245389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6553200"/>
            <a:ext cx="9144000" cy="304800"/>
          </a:xfrm>
          <a:prstGeom prst="rect">
            <a:avLst/>
          </a:prstGeom>
          <a:solidFill>
            <a:srgbClr val="00B050"/>
          </a:solidFill>
          <a:ln w="1270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800">
              <a:solidFill>
                <a:srgbClr val="000000"/>
              </a:solidFill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1371600"/>
          </a:xfrm>
          <a:prstGeom prst="rect">
            <a:avLst/>
          </a:prstGeom>
          <a:solidFill>
            <a:srgbClr val="00B050"/>
          </a:solidFill>
          <a:ln w="1270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800">
              <a:solidFill>
                <a:srgbClr val="000000"/>
              </a:solidFill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1371600"/>
            <a:ext cx="9144000" cy="54864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2000" b="1">
              <a:solidFill>
                <a:srgbClr val="000000"/>
              </a:solidFill>
              <a:latin typeface="Book Antiqua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fld id="{21078786-2D62-4724-8548-017E86433965}" type="datetime1">
              <a:rPr lang="en-US" smtClean="0">
                <a:solidFill>
                  <a:srgbClr val="FFFFFF"/>
                </a:solidFill>
              </a:rPr>
              <a:t>11/12/2018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9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10" name="Rectangle 9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3619500" y="6400800"/>
            <a:ext cx="1905000" cy="457200"/>
          </a:xfrm>
        </p:spPr>
        <p:txBody>
          <a:bodyPr/>
          <a:lstStyle>
            <a:lvl1pPr>
              <a:defRPr sz="1100" b="1">
                <a:solidFill>
                  <a:schemeClr val="bg1"/>
                </a:solidFill>
              </a:defRPr>
            </a:lvl1pPr>
          </a:lstStyle>
          <a:p>
            <a:fld id="{57A89EBA-9E67-4233-8376-85D1606F4C07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  <p:pic>
        <p:nvPicPr>
          <p:cNvPr id="11" name="Picture 10"/>
          <p:cNvPicPr>
            <a:picLocks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4800" y="128238"/>
            <a:ext cx="1179576" cy="9965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51647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5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1219200"/>
          </a:xfrm>
          <a:prstGeom prst="rect">
            <a:avLst/>
          </a:prstGeom>
          <a:solidFill>
            <a:srgbClr val="00B050"/>
          </a:solidFill>
          <a:ln w="1270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en-US" sz="2000" i="1" u="sng">
              <a:solidFill>
                <a:srgbClr val="0099CC"/>
              </a:solidFill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0" y="1371600"/>
            <a:ext cx="9144000" cy="54864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GB" sz="2000" b="1">
              <a:solidFill>
                <a:srgbClr val="000000"/>
              </a:solidFill>
              <a:latin typeface="Book Antiqua" pitchFamily="18" charset="0"/>
            </a:endParaRPr>
          </a:p>
        </p:txBody>
      </p:sp>
      <p:pic>
        <p:nvPicPr>
          <p:cNvPr id="5" name="Picture 4"/>
          <p:cNvPicPr>
            <a:picLocks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4424" y="102219"/>
            <a:ext cx="1179576" cy="1014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7334793"/>
      </p:ext>
    </p:extLst>
  </p:cSld>
  <p:clrMapOvr>
    <a:masterClrMapping/>
  </p:clrMapOvr>
  <p:transition spd="slow" advClick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9144000" cy="1371600"/>
          </a:xfrm>
          <a:prstGeom prst="rect">
            <a:avLst/>
          </a:prstGeom>
          <a:solidFill>
            <a:srgbClr val="00B050"/>
          </a:solidFill>
          <a:ln w="1270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800">
              <a:solidFill>
                <a:srgbClr val="000000"/>
              </a:solidFill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0" y="1371600"/>
            <a:ext cx="9144000" cy="54864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2000" b="1">
              <a:solidFill>
                <a:srgbClr val="000000"/>
              </a:solidFill>
              <a:latin typeface="Book Antiqua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447800"/>
            <a:ext cx="4273062" cy="25908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2338" y="1447800"/>
            <a:ext cx="4273062" cy="25908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2"/>
          <p:cNvSpPr>
            <a:spLocks noGrp="1"/>
          </p:cNvSpPr>
          <p:nvPr>
            <p:ph sz="half" idx="13"/>
          </p:nvPr>
        </p:nvSpPr>
        <p:spPr>
          <a:xfrm>
            <a:off x="234462" y="3962400"/>
            <a:ext cx="4273062" cy="25908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Content Placeholder 3"/>
          <p:cNvSpPr>
            <a:spLocks noGrp="1"/>
          </p:cNvSpPr>
          <p:nvPr>
            <p:ph sz="half" idx="14"/>
          </p:nvPr>
        </p:nvSpPr>
        <p:spPr>
          <a:xfrm>
            <a:off x="4648200" y="3962400"/>
            <a:ext cx="4273062" cy="25908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dt" sz="half" idx="15"/>
          </p:nvPr>
        </p:nvSpPr>
        <p:spPr>
          <a:xfrm>
            <a:off x="7239000" y="6553200"/>
            <a:ext cx="1905000" cy="2286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377227-F4D6-4167-ADEE-579021B7F2F5}" type="datetime1">
              <a:rPr lang="en-US" smtClean="0">
                <a:solidFill>
                  <a:srgbClr val="000000"/>
                </a:solidFill>
              </a:rPr>
              <a:t>11/12/2018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3" name="Rectangle 7"/>
          <p:cNvSpPr>
            <a:spLocks noGrp="1" noChangeArrowheads="1"/>
          </p:cNvSpPr>
          <p:nvPr>
            <p:ph type="ftr" sz="quarter" idx="16"/>
          </p:nvPr>
        </p:nvSpPr>
        <p:spPr>
          <a:xfrm>
            <a:off x="0" y="6553200"/>
            <a:ext cx="2895600" cy="2286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4" name="Rectangle 8"/>
          <p:cNvSpPr>
            <a:spLocks noGrp="1" noChangeArrowheads="1"/>
          </p:cNvSpPr>
          <p:nvPr>
            <p:ph type="sldNum" sz="quarter" idx="17"/>
          </p:nvPr>
        </p:nvSpPr>
        <p:spPr>
          <a:xfrm>
            <a:off x="3619500" y="6553200"/>
            <a:ext cx="1905000" cy="3238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306310-813B-4694-B319-C475A70BD40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15" name="Picture 14"/>
          <p:cNvPicPr>
            <a:picLocks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4800" y="128238"/>
            <a:ext cx="1179576" cy="1014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4282693"/>
      </p:ext>
    </p:extLst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1219200"/>
          </a:xfrm>
          <a:prstGeom prst="rect">
            <a:avLst/>
          </a:prstGeom>
          <a:solidFill>
            <a:srgbClr val="00B050"/>
          </a:solidFill>
          <a:ln w="1270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en-US" sz="2000" i="1" u="sng">
              <a:solidFill>
                <a:srgbClr val="0099CC"/>
              </a:solidFill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0" y="1371600"/>
            <a:ext cx="9144000" cy="54864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GB" sz="2000" b="1">
              <a:solidFill>
                <a:srgbClr val="000000"/>
              </a:solidFill>
              <a:latin typeface="Book Antiqua" pitchFamily="18" charset="0"/>
            </a:endParaRPr>
          </a:p>
        </p:txBody>
      </p:sp>
      <p:pic>
        <p:nvPicPr>
          <p:cNvPr id="5" name="Picture 4"/>
          <p:cNvPicPr>
            <a:picLocks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4800" y="128238"/>
            <a:ext cx="1179576" cy="1014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2780292"/>
      </p:ext>
    </p:extLst>
  </p:cSld>
  <p:clrMapOvr>
    <a:masterClrMapping/>
  </p:clrMapOvr>
  <p:transition spd="slow" advClick="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3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1219200"/>
          </a:xfrm>
          <a:prstGeom prst="rect">
            <a:avLst/>
          </a:prstGeom>
          <a:solidFill>
            <a:srgbClr val="00B050"/>
          </a:solidFill>
          <a:ln w="1270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en-US" sz="2000" i="1" u="sng">
              <a:solidFill>
                <a:srgbClr val="0099CC"/>
              </a:solidFill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0" y="1371600"/>
            <a:ext cx="9144000" cy="54864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GB" sz="2000" b="1">
              <a:solidFill>
                <a:srgbClr val="000000"/>
              </a:solidFill>
              <a:latin typeface="Book Antiqua" pitchFamily="18" charset="0"/>
            </a:endParaRPr>
          </a:p>
        </p:txBody>
      </p:sp>
      <p:pic>
        <p:nvPicPr>
          <p:cNvPr id="5" name="Picture 4"/>
          <p:cNvPicPr>
            <a:picLocks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4800" y="128238"/>
            <a:ext cx="1179576" cy="1014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3087464"/>
      </p:ext>
    </p:extLst>
  </p:cSld>
  <p:clrMapOvr>
    <a:masterClrMapping/>
  </p:clrMapOvr>
  <p:transition spd="slow" advClick="0"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6553200"/>
            <a:ext cx="9144000" cy="304800"/>
          </a:xfrm>
          <a:prstGeom prst="rect">
            <a:avLst/>
          </a:prstGeom>
          <a:solidFill>
            <a:srgbClr val="00B050"/>
          </a:solidFill>
          <a:ln w="1270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800">
              <a:solidFill>
                <a:srgbClr val="000000"/>
              </a:solidFill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0"/>
            <a:ext cx="9144000" cy="1371600"/>
          </a:xfrm>
          <a:prstGeom prst="rect">
            <a:avLst/>
          </a:prstGeom>
          <a:solidFill>
            <a:srgbClr val="00B050"/>
          </a:solidFill>
          <a:ln w="1270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800">
              <a:solidFill>
                <a:srgbClr val="000000"/>
              </a:solidFill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1371600"/>
            <a:ext cx="9144000" cy="54864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2000" b="1">
              <a:solidFill>
                <a:srgbClr val="000000"/>
              </a:solidFill>
              <a:latin typeface="Book Antiqua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47800"/>
            <a:ext cx="8686800" cy="2590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2"/>
          <p:cNvSpPr>
            <a:spLocks noGrp="1"/>
          </p:cNvSpPr>
          <p:nvPr>
            <p:ph idx="13"/>
          </p:nvPr>
        </p:nvSpPr>
        <p:spPr>
          <a:xfrm>
            <a:off x="228600" y="4038600"/>
            <a:ext cx="8686800" cy="2590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dt" sz="half" idx="14"/>
          </p:nvPr>
        </p:nvSpPr>
        <p:spPr/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fld id="{A2878547-4792-4D63-B4D7-BDB379175998}" type="datetime1">
              <a:rPr lang="en-US" smtClean="0">
                <a:solidFill>
                  <a:srgbClr val="FFFFFF"/>
                </a:solidFill>
              </a:rPr>
              <a:t>11/12/2018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10" name="Rectangle 9"/>
          <p:cNvSpPr>
            <a:spLocks noGrp="1" noChangeArrowheads="1"/>
          </p:cNvSpPr>
          <p:nvPr>
            <p:ph type="ftr" sz="quarter" idx="15"/>
          </p:nvPr>
        </p:nvSpPr>
        <p:spPr/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12" name="Rectangle 11"/>
          <p:cNvSpPr>
            <a:spLocks noGrp="1" noChangeArrowheads="1"/>
          </p:cNvSpPr>
          <p:nvPr>
            <p:ph type="sldNum" sz="quarter" idx="16"/>
          </p:nvPr>
        </p:nvSpPr>
        <p:spPr>
          <a:xfrm>
            <a:off x="3619500" y="6400800"/>
            <a:ext cx="1905000" cy="457200"/>
          </a:xfrm>
        </p:spPr>
        <p:txBody>
          <a:bodyPr/>
          <a:lstStyle>
            <a:lvl1pPr>
              <a:defRPr sz="1100" b="1">
                <a:solidFill>
                  <a:schemeClr val="bg1"/>
                </a:solidFill>
              </a:defRPr>
            </a:lvl1pPr>
          </a:lstStyle>
          <a:p>
            <a:fld id="{57A89EBA-9E67-4233-8376-85D1606F4C07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  <p:pic>
        <p:nvPicPr>
          <p:cNvPr id="13" name="Picture 12"/>
          <p:cNvPicPr>
            <a:picLocks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4800" y="128238"/>
            <a:ext cx="1179576" cy="1014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9755219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6553200" y="0"/>
            <a:ext cx="2590800" cy="6858000"/>
          </a:xfrm>
          <a:prstGeom prst="rect">
            <a:avLst/>
          </a:prstGeom>
          <a:solidFill>
            <a:srgbClr val="00B050"/>
          </a:solidFill>
          <a:ln w="1270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800">
              <a:solidFill>
                <a:srgbClr val="000000"/>
              </a:solidFill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2627784" cy="6858000"/>
          </a:xfrm>
          <a:prstGeom prst="rect">
            <a:avLst/>
          </a:prstGeom>
          <a:solidFill>
            <a:srgbClr val="00B050"/>
          </a:solidFill>
          <a:ln w="1270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800">
              <a:solidFill>
                <a:srgbClr val="000000"/>
              </a:solidFill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1371600"/>
            <a:ext cx="9144000" cy="54864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2000" b="1">
              <a:solidFill>
                <a:srgbClr val="000000"/>
              </a:solidFill>
              <a:latin typeface="Book Antiqua" pitchFamily="18" charset="0"/>
            </a:endParaRP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0"/>
          </p:nvPr>
        </p:nvSpPr>
        <p:spPr>
          <a:xfrm>
            <a:off x="3048000" y="2362200"/>
            <a:ext cx="3048000" cy="1752600"/>
          </a:xfrm>
        </p:spPr>
        <p:txBody>
          <a:bodyPr/>
          <a:lstStyle>
            <a:lvl1pPr marL="274313" indent="0" algn="ctr">
              <a:buNone/>
              <a:defRPr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41630897"/>
      </p:ext>
    </p:extLst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4876800"/>
            <a:ext cx="9144000" cy="1981200"/>
          </a:xfrm>
          <a:prstGeom prst="rect">
            <a:avLst/>
          </a:prstGeom>
          <a:solidFill>
            <a:srgbClr val="00B050"/>
          </a:solidFill>
          <a:ln w="1270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800">
              <a:solidFill>
                <a:srgbClr val="000000"/>
              </a:solidFill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1981200"/>
          </a:xfrm>
          <a:prstGeom prst="rect">
            <a:avLst/>
          </a:prstGeom>
          <a:solidFill>
            <a:srgbClr val="00B050"/>
          </a:solidFill>
          <a:ln w="1270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800">
              <a:solidFill>
                <a:srgbClr val="000000"/>
              </a:solidFill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1371600"/>
            <a:ext cx="9144000" cy="54864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2000" b="1">
              <a:solidFill>
                <a:srgbClr val="000000"/>
              </a:solidFill>
              <a:latin typeface="Book Antiqua" pitchFamily="18" charset="0"/>
            </a:endParaRP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>
          <a:xfrm>
            <a:off x="2133600" y="2667000"/>
            <a:ext cx="4648200" cy="1219200"/>
          </a:xfrm>
        </p:spPr>
        <p:txBody>
          <a:bodyPr/>
          <a:lstStyle>
            <a:lvl1pPr algn="ctr">
              <a:defRPr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71051563"/>
      </p:ext>
    </p:extLst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1371600"/>
          </a:xfrm>
          <a:prstGeom prst="rect">
            <a:avLst/>
          </a:prstGeom>
          <a:solidFill>
            <a:srgbClr val="00B050"/>
          </a:solidFill>
          <a:ln w="1270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800">
              <a:solidFill>
                <a:srgbClr val="000000"/>
              </a:solidFill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1371600"/>
            <a:ext cx="9144000" cy="54864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2000" b="1">
              <a:solidFill>
                <a:srgbClr val="000000"/>
              </a:solidFill>
              <a:latin typeface="Book Antiqua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435" y="4406905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435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189" indent="0">
              <a:buNone/>
              <a:defRPr sz="1800"/>
            </a:lvl2pPr>
            <a:lvl3pPr marL="914377" indent="0">
              <a:buNone/>
              <a:defRPr sz="1600"/>
            </a:lvl3pPr>
            <a:lvl4pPr marL="1371566" indent="0">
              <a:buNone/>
              <a:defRPr sz="1400"/>
            </a:lvl4pPr>
            <a:lvl5pPr marL="1828754" indent="0">
              <a:buNone/>
              <a:defRPr sz="1400"/>
            </a:lvl5pPr>
            <a:lvl6pPr marL="2285943" indent="0">
              <a:buNone/>
              <a:defRPr sz="1400"/>
            </a:lvl6pPr>
            <a:lvl7pPr marL="2743131" indent="0">
              <a:buNone/>
              <a:defRPr sz="1400"/>
            </a:lvl7pPr>
            <a:lvl8pPr marL="3200320" indent="0">
              <a:buNone/>
              <a:defRPr sz="1400"/>
            </a:lvl8pPr>
            <a:lvl9pPr marL="3657509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D221FD8-D58E-46E1-AEB3-9577147102F2}" type="datetime1">
              <a:rPr lang="en-US" smtClean="0">
                <a:solidFill>
                  <a:srgbClr val="000000"/>
                </a:solidFill>
              </a:rPr>
              <a:t>11/12/2018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A89EBA-9E67-4233-8376-85D1606F4C07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10" name="Picture 9"/>
          <p:cNvPicPr>
            <a:picLocks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4800" y="128238"/>
            <a:ext cx="1179576" cy="1014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2352524"/>
      </p:ext>
    </p:extLst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1371600"/>
          </a:xfrm>
          <a:prstGeom prst="rect">
            <a:avLst/>
          </a:prstGeom>
          <a:solidFill>
            <a:srgbClr val="00B050"/>
          </a:solidFill>
          <a:ln w="1270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800">
              <a:solidFill>
                <a:srgbClr val="000000"/>
              </a:solidFill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1371600"/>
            <a:ext cx="9144000" cy="54864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2000" b="1">
              <a:solidFill>
                <a:srgbClr val="000000"/>
              </a:solidFill>
              <a:latin typeface="Book Antiqua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435" y="4406905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435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189" indent="0">
              <a:buNone/>
              <a:defRPr sz="1800"/>
            </a:lvl2pPr>
            <a:lvl3pPr marL="914377" indent="0">
              <a:buNone/>
              <a:defRPr sz="1600"/>
            </a:lvl3pPr>
            <a:lvl4pPr marL="1371566" indent="0">
              <a:buNone/>
              <a:defRPr sz="1400"/>
            </a:lvl4pPr>
            <a:lvl5pPr marL="1828754" indent="0">
              <a:buNone/>
              <a:defRPr sz="1400"/>
            </a:lvl5pPr>
            <a:lvl6pPr marL="2285943" indent="0">
              <a:buNone/>
              <a:defRPr sz="1400"/>
            </a:lvl6pPr>
            <a:lvl7pPr marL="2743131" indent="0">
              <a:buNone/>
              <a:defRPr sz="1400"/>
            </a:lvl7pPr>
            <a:lvl8pPr marL="3200320" indent="0">
              <a:buNone/>
              <a:defRPr sz="1400"/>
            </a:lvl8pPr>
            <a:lvl9pPr marL="3657509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11E44E4-D8A1-40AF-851C-B285376EFAB8}" type="datetime1">
              <a:rPr lang="en-US" smtClean="0">
                <a:solidFill>
                  <a:srgbClr val="000000"/>
                </a:solidFill>
              </a:rPr>
              <a:t>11/12/2018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A89EBA-9E67-4233-8376-85D1606F4C07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10" name="Picture 9"/>
          <p:cNvPicPr>
            <a:picLocks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4800" y="128238"/>
            <a:ext cx="1179576" cy="1014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2667214"/>
      </p:ext>
    </p:extLst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1371600"/>
          </a:xfrm>
          <a:prstGeom prst="rect">
            <a:avLst/>
          </a:prstGeom>
          <a:solidFill>
            <a:srgbClr val="00B050"/>
          </a:solidFill>
          <a:ln w="1270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800">
              <a:solidFill>
                <a:srgbClr val="000000"/>
              </a:solidFill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-70338" y="1347265"/>
            <a:ext cx="9144000" cy="54864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fld id="{57A89EBA-9E67-4233-8376-85D1606F4C07}" type="slidenum">
              <a:rPr lang="en-US" sz="2000" smtClean="0">
                <a:solidFill>
                  <a:srgbClr val="FFFFFF"/>
                </a:solidFill>
              </a:rPr>
              <a:pPr/>
              <a:t>‹#›</a:t>
            </a:fld>
            <a:endParaRPr lang="en-US" sz="2000" b="1">
              <a:solidFill>
                <a:srgbClr val="000000"/>
              </a:solidFill>
              <a:latin typeface="Book Antiqua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600200"/>
            <a:ext cx="4273062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2338" y="1600200"/>
            <a:ext cx="4273062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97ADEBA-0E10-4CF5-AE46-9F624D851905}" type="datetime1">
              <a:rPr lang="en-US" smtClean="0">
                <a:solidFill>
                  <a:srgbClr val="000000"/>
                </a:solidFill>
              </a:rPr>
              <a:t>11/12/2018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A89EBA-9E67-4233-8376-85D1606F4C07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11" name="Picture 10"/>
          <p:cNvPicPr>
            <a:picLocks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4800" y="128238"/>
            <a:ext cx="1179576" cy="1014762"/>
          </a:xfrm>
          <a:prstGeom prst="rect">
            <a:avLst/>
          </a:prstGeom>
        </p:spPr>
      </p:pic>
      <p:sp>
        <p:nvSpPr>
          <p:cNvPr id="13" name="Rectangle 2"/>
          <p:cNvSpPr>
            <a:spLocks noChangeArrowheads="1"/>
          </p:cNvSpPr>
          <p:nvPr userDrawn="1"/>
        </p:nvSpPr>
        <p:spPr bwMode="auto">
          <a:xfrm>
            <a:off x="0" y="6553200"/>
            <a:ext cx="9144000" cy="304800"/>
          </a:xfrm>
          <a:prstGeom prst="rect">
            <a:avLst/>
          </a:prstGeom>
          <a:solidFill>
            <a:srgbClr val="00B050"/>
          </a:solidFill>
          <a:ln w="1270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8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6852581"/>
      </p:ext>
    </p:extLst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9144000" cy="1371600"/>
          </a:xfrm>
          <a:prstGeom prst="rect">
            <a:avLst/>
          </a:prstGeom>
          <a:solidFill>
            <a:srgbClr val="00B050"/>
          </a:solidFill>
          <a:ln w="1270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800">
              <a:solidFill>
                <a:srgbClr val="000000"/>
              </a:solidFill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0" y="1371600"/>
            <a:ext cx="9144000" cy="54864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2000" b="1">
              <a:solidFill>
                <a:srgbClr val="000000"/>
              </a:solidFill>
              <a:latin typeface="Book Antiqua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06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06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271" y="1535113"/>
            <a:ext cx="4041531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271" y="2174875"/>
            <a:ext cx="4041531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DE57B4-D2DA-4812-BBB1-4947690CCC76}" type="datetime1">
              <a:rPr lang="en-US" smtClean="0">
                <a:solidFill>
                  <a:srgbClr val="000000"/>
                </a:solidFill>
              </a:rPr>
              <a:t>11/12/2018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1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2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A89EBA-9E67-4233-8376-85D1606F4C07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13" name="Picture 12"/>
          <p:cNvPicPr>
            <a:picLocks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4800" y="128238"/>
            <a:ext cx="1179576" cy="1014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862478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7186" name="Rectangle 2"/>
          <p:cNvSpPr>
            <a:spLocks noChangeArrowheads="1"/>
          </p:cNvSpPr>
          <p:nvPr/>
        </p:nvSpPr>
        <p:spPr bwMode="auto">
          <a:xfrm>
            <a:off x="0" y="0"/>
            <a:ext cx="9144000" cy="1371600"/>
          </a:xfrm>
          <a:prstGeom prst="rect">
            <a:avLst/>
          </a:prstGeom>
          <a:solidFill>
            <a:srgbClr val="336633"/>
          </a:solidFill>
          <a:ln w="1270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800">
              <a:solidFill>
                <a:srgbClr val="000000"/>
              </a:solidFill>
            </a:endParaRPr>
          </a:p>
        </p:txBody>
      </p:sp>
      <p:sp>
        <p:nvSpPr>
          <p:cNvPr id="2397187" name="Rectangle 3"/>
          <p:cNvSpPr>
            <a:spLocks noChangeArrowheads="1"/>
          </p:cNvSpPr>
          <p:nvPr/>
        </p:nvSpPr>
        <p:spPr bwMode="auto">
          <a:xfrm>
            <a:off x="0" y="1371600"/>
            <a:ext cx="9144000" cy="54864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2000" b="1">
              <a:solidFill>
                <a:srgbClr val="000000"/>
              </a:solidFill>
              <a:latin typeface="Book Antiqua" pitchFamily="18" charset="0"/>
            </a:endParaRPr>
          </a:p>
        </p:txBody>
      </p:sp>
      <p:sp>
        <p:nvSpPr>
          <p:cNvPr id="65540" name="AC Banner Title"/>
          <p:cNvSpPr>
            <a:spLocks noGrp="1" noChangeArrowheads="1"/>
          </p:cNvSpPr>
          <p:nvPr>
            <p:ph type="title"/>
          </p:nvPr>
        </p:nvSpPr>
        <p:spPr bwMode="auto">
          <a:xfrm>
            <a:off x="106365" y="79379"/>
            <a:ext cx="7818437" cy="11858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title style</a:t>
            </a:r>
          </a:p>
        </p:txBody>
      </p:sp>
      <p:sp>
        <p:nvSpPr>
          <p:cNvPr id="65541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2397190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239000" y="63246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>
                <a:latin typeface="Arial" charset="0"/>
                <a:cs typeface="+mn-cs"/>
              </a:defRPr>
            </a:lvl1pPr>
          </a:lstStyle>
          <a:p>
            <a:fld id="{E3E36D0D-D1FB-4AE4-888B-31FD4F2155A9}" type="datetime1">
              <a:rPr lang="en-US" smtClean="0">
                <a:solidFill>
                  <a:srgbClr val="000000"/>
                </a:solidFill>
              </a:rPr>
              <a:t>11/12/2018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397191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0" y="63246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fontAlgn="auto">
              <a:spcBef>
                <a:spcPts val="0"/>
              </a:spcBef>
              <a:spcAft>
                <a:spcPts val="0"/>
              </a:spcAft>
              <a:defRPr sz="1000">
                <a:latin typeface="Arial" charset="0"/>
                <a:cs typeface="+mn-cs"/>
              </a:defRPr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397192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619500" y="641985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latin typeface="Arial" charset="0"/>
                <a:cs typeface="+mn-cs"/>
              </a:defRPr>
            </a:lvl1pPr>
          </a:lstStyle>
          <a:p>
            <a:fld id="{57A89EBA-9E67-4233-8376-85D1606F4C07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65545" name="Picture 17" descr="bpe logo 2"/>
          <p:cNvPicPr>
            <a:picLocks noChangeAspect="1" noChangeArrowheads="1"/>
          </p:cNvPicPr>
          <p:nvPr/>
        </p:nvPicPr>
        <p:blipFill>
          <a:blip r:embed="rId25" cstate="print"/>
          <a:srcRect/>
          <a:stretch>
            <a:fillRect/>
          </a:stretch>
        </p:blipFill>
        <p:spPr bwMode="auto">
          <a:xfrm>
            <a:off x="7620000" y="0"/>
            <a:ext cx="15240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668297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1" r:id="rId20"/>
    <p:sldLayoutId id="2147483682" r:id="rId21"/>
    <p:sldLayoutId id="2147483683" r:id="rId22"/>
    <p:sldLayoutId id="2147483684" r:id="rId23"/>
  </p:sldLayoutIdLst>
  <p:transition spd="slow"/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entury Gothic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entury Gothic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entury Gothic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entury Gothic" pitchFamily="34" charset="0"/>
        </a:defRPr>
      </a:lvl5pPr>
      <a:lvl6pPr marL="457189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6pPr>
      <a:lvl7pPr marL="914377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7pPr>
      <a:lvl8pPr marL="1371566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8pPr>
      <a:lvl9pPr marL="1828754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9pPr>
    </p:titleStyle>
    <p:bodyStyle>
      <a:lvl1pPr marL="342891" indent="-342891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32" indent="-285744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800">
          <a:solidFill>
            <a:schemeClr val="tx1"/>
          </a:solidFill>
          <a:latin typeface="+mn-lt"/>
        </a:defRPr>
      </a:lvl2pPr>
      <a:lvl3pPr marL="1142971" indent="-228594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1600">
          <a:solidFill>
            <a:schemeClr val="tx1"/>
          </a:solidFill>
          <a:latin typeface="+mn-lt"/>
        </a:defRPr>
      </a:lvl3pPr>
      <a:lvl4pPr marL="1600160" indent="-228594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1400">
          <a:solidFill>
            <a:schemeClr val="tx1"/>
          </a:solidFill>
          <a:latin typeface="+mn-lt"/>
        </a:defRPr>
      </a:lvl4pPr>
      <a:lvl5pPr marL="2057349" indent="-228594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1400">
          <a:solidFill>
            <a:schemeClr val="tx1"/>
          </a:solidFill>
          <a:latin typeface="+mn-lt"/>
        </a:defRPr>
      </a:lvl5pPr>
      <a:lvl6pPr marL="2514537" indent="-228594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1400">
          <a:solidFill>
            <a:schemeClr val="tx1"/>
          </a:solidFill>
          <a:latin typeface="+mn-lt"/>
        </a:defRPr>
      </a:lvl6pPr>
      <a:lvl7pPr marL="2971726" indent="-228594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1400">
          <a:solidFill>
            <a:schemeClr val="tx1"/>
          </a:solidFill>
          <a:latin typeface="+mn-lt"/>
        </a:defRPr>
      </a:lvl7pPr>
      <a:lvl8pPr marL="3428914" indent="-228594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1400">
          <a:solidFill>
            <a:schemeClr val="tx1"/>
          </a:solidFill>
          <a:latin typeface="+mn-lt"/>
        </a:defRPr>
      </a:lvl8pPr>
      <a:lvl9pPr marL="3886103" indent="-228594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5589240"/>
            <a:ext cx="6324600" cy="992750"/>
          </a:xfrm>
        </p:spPr>
        <p:txBody>
          <a:bodyPr/>
          <a:lstStyle/>
          <a:p>
            <a:pPr algn="ctr"/>
            <a:endParaRPr lang="en-US" sz="2000" b="1" dirty="0" smtClean="0">
              <a:solidFill>
                <a:srgbClr val="FFFF00"/>
              </a:solidFill>
            </a:endParaRPr>
          </a:p>
          <a:p>
            <a:pPr algn="ctr"/>
            <a:r>
              <a:rPr lang="en-US" sz="2000" b="1" dirty="0" smtClean="0">
                <a:solidFill>
                  <a:srgbClr val="FFFF00"/>
                </a:solidFill>
              </a:rPr>
              <a:t>By: Dr. Emmanuel Ibe </a:t>
            </a:r>
            <a:r>
              <a:rPr lang="en-US" sz="2000" b="1" dirty="0" err="1" smtClean="0">
                <a:solidFill>
                  <a:srgbClr val="FFFF00"/>
                </a:solidFill>
              </a:rPr>
              <a:t>Kachikwu</a:t>
            </a:r>
            <a:endParaRPr lang="en-US" sz="2000" b="1" dirty="0" smtClean="0">
              <a:solidFill>
                <a:srgbClr val="FFFF00"/>
              </a:solidFill>
            </a:endParaRPr>
          </a:p>
          <a:p>
            <a:pPr algn="ctr"/>
            <a:r>
              <a:rPr lang="en-US" sz="2000" b="1" dirty="0" smtClean="0">
                <a:solidFill>
                  <a:srgbClr val="FFFF00"/>
                </a:solidFill>
              </a:rPr>
              <a:t>The </a:t>
            </a:r>
            <a:r>
              <a:rPr lang="en-US" sz="2000" b="1" dirty="0" smtClean="0">
                <a:solidFill>
                  <a:srgbClr val="FFFF00"/>
                </a:solidFill>
              </a:rPr>
              <a:t>Hon. Minister of State for Petroleum Resources</a:t>
            </a:r>
            <a:endParaRPr lang="en-US" sz="2000" b="1" dirty="0">
              <a:solidFill>
                <a:srgbClr val="FFFF00"/>
              </a:solidFill>
            </a:endParaRPr>
          </a:p>
          <a:p>
            <a:pPr algn="ctr"/>
            <a:endParaRPr lang="en-US" sz="2000" dirty="0">
              <a:solidFill>
                <a:srgbClr val="FFFF00"/>
              </a:solidFill>
            </a:endParaRPr>
          </a:p>
          <a:p>
            <a:pPr algn="ctr"/>
            <a:endParaRPr lang="en-US" sz="2000" b="1" dirty="0">
              <a:solidFill>
                <a:srgbClr val="FFFF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9512" y="3933056"/>
            <a:ext cx="8784976" cy="864096"/>
          </a:xfrm>
        </p:spPr>
        <p:txBody>
          <a:bodyPr>
            <a:noAutofit/>
          </a:bodyPr>
          <a:lstStyle/>
          <a:p>
            <a:pPr algn="ctr"/>
            <a:r>
              <a:rPr lang="en-GB" sz="2800" dirty="0">
                <a:latin typeface="Cambria" pitchFamily="18" charset="0"/>
              </a:rPr>
              <a:t>NATURAL GAS AND LONG - TERM ENERGY SECURITY</a:t>
            </a:r>
            <a:endParaRPr lang="en-US" sz="2000" dirty="0">
              <a:solidFill>
                <a:srgbClr val="FFFF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295400" y="4581128"/>
            <a:ext cx="658896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solidFill>
                  <a:srgbClr val="FFFF00"/>
                </a:solidFill>
                <a:latin typeface="Cambria" pitchFamily="18" charset="0"/>
                <a:ea typeface="Dotum" panose="020B0600000101010101" pitchFamily="34" charset="-127"/>
              </a:rPr>
              <a:t/>
            </a:r>
            <a:br>
              <a:rPr lang="en-US" b="1" dirty="0">
                <a:solidFill>
                  <a:srgbClr val="FFFF00"/>
                </a:solidFill>
                <a:latin typeface="Cambria" pitchFamily="18" charset="0"/>
                <a:ea typeface="Dotum" panose="020B0600000101010101" pitchFamily="34" charset="-127"/>
              </a:rPr>
            </a:br>
            <a:r>
              <a:rPr lang="en-GB" b="1" dirty="0">
                <a:solidFill>
                  <a:srgbClr val="FFFF00"/>
                </a:solidFill>
                <a:latin typeface="Cambria" pitchFamily="18" charset="0"/>
                <a:ea typeface="Dotum" panose="020B0600000101010101" pitchFamily="34" charset="-127"/>
              </a:rPr>
              <a:t>On the Occasion of the </a:t>
            </a:r>
            <a:r>
              <a:rPr lang="en-GB" b="1" dirty="0" smtClean="0">
                <a:solidFill>
                  <a:srgbClr val="FFFF00"/>
                </a:solidFill>
                <a:latin typeface="Cambria" pitchFamily="18" charset="0"/>
                <a:ea typeface="Dotum" panose="020B0600000101010101" pitchFamily="34" charset="-127"/>
              </a:rPr>
              <a:t>2</a:t>
            </a:r>
            <a:r>
              <a:rPr lang="en-GB" b="1" baseline="30000" dirty="0" smtClean="0">
                <a:solidFill>
                  <a:srgbClr val="FFFF00"/>
                </a:solidFill>
                <a:latin typeface="Cambria" pitchFamily="18" charset="0"/>
                <a:ea typeface="Dotum" panose="020B0600000101010101" pitchFamily="34" charset="-127"/>
              </a:rPr>
              <a:t>nd</a:t>
            </a:r>
            <a:r>
              <a:rPr lang="en-GB" b="1" dirty="0" smtClean="0">
                <a:solidFill>
                  <a:srgbClr val="FFFF00"/>
                </a:solidFill>
                <a:latin typeface="Cambria" pitchFamily="18" charset="0"/>
                <a:ea typeface="Dotum" panose="020B0600000101010101" pitchFamily="34" charset="-127"/>
              </a:rPr>
              <a:t> GECF </a:t>
            </a:r>
            <a:r>
              <a:rPr lang="en-GB" b="1" dirty="0">
                <a:solidFill>
                  <a:srgbClr val="FFFF00"/>
                </a:solidFill>
                <a:latin typeface="Cambria" pitchFamily="18" charset="0"/>
                <a:ea typeface="Dotum" panose="020B0600000101010101" pitchFamily="34" charset="-127"/>
              </a:rPr>
              <a:t>International Gas Seminar, </a:t>
            </a:r>
          </a:p>
          <a:p>
            <a:pPr algn="ctr"/>
            <a:endParaRPr lang="en-GB" b="1" dirty="0" smtClean="0">
              <a:solidFill>
                <a:srgbClr val="FFFF00"/>
              </a:solidFill>
              <a:latin typeface="Cambria" pitchFamily="18" charset="0"/>
              <a:ea typeface="Dotum" panose="020B0600000101010101" pitchFamily="34" charset="-127"/>
            </a:endParaRPr>
          </a:p>
          <a:p>
            <a:pPr algn="ctr"/>
            <a:r>
              <a:rPr lang="en-GB" b="1" dirty="0" smtClean="0">
                <a:solidFill>
                  <a:srgbClr val="FFFF00"/>
                </a:solidFill>
                <a:latin typeface="Cambria" pitchFamily="18" charset="0"/>
                <a:ea typeface="Dotum" panose="020B0600000101010101" pitchFamily="34" charset="-127"/>
              </a:rPr>
              <a:t>November 13, 2018</a:t>
            </a:r>
            <a:r>
              <a:rPr lang="en-GB" b="1" dirty="0">
                <a:solidFill>
                  <a:srgbClr val="FFFF00"/>
                </a:solidFill>
                <a:latin typeface="Cambria" pitchFamily="18" charset="0"/>
                <a:ea typeface="Dotum" panose="020B0600000101010101" pitchFamily="34" charset="-127"/>
              </a:rPr>
              <a:t>, Port of Spain, Trinidad and Tobago</a:t>
            </a:r>
          </a:p>
          <a:p>
            <a:pPr algn="ctr"/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265659801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sz="4400" b="1" dirty="0" smtClean="0"/>
          </a:p>
          <a:p>
            <a:pPr marL="0" indent="0" algn="ctr">
              <a:buNone/>
            </a:pPr>
            <a:endParaRPr lang="en-US" sz="4400" b="1" dirty="0"/>
          </a:p>
          <a:p>
            <a:pPr marL="0" indent="0" algn="ctr">
              <a:buNone/>
            </a:pPr>
            <a:r>
              <a:rPr lang="en-US" sz="4400" b="1" dirty="0" smtClean="0"/>
              <a:t>Thank you</a:t>
            </a:r>
            <a:endParaRPr lang="en-US" sz="4400" b="1" dirty="0"/>
          </a:p>
          <a:p>
            <a:pPr marL="0" indent="0">
              <a:buNone/>
            </a:pPr>
            <a:endParaRPr lang="en-US" sz="4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89EBA-9E67-4233-8376-85D1606F4C07}" type="slidenum">
              <a:rPr lang="en-US" smtClean="0">
                <a:solidFill>
                  <a:srgbClr val="FFFFFF"/>
                </a:solidFill>
              </a:rPr>
              <a:pPr/>
              <a:t>10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4727686"/>
      </p:ext>
    </p:extLst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366" y="470648"/>
            <a:ext cx="7818437" cy="444973"/>
          </a:xfrm>
        </p:spPr>
        <p:txBody>
          <a:bodyPr/>
          <a:lstStyle/>
          <a:p>
            <a:r>
              <a:rPr lang="en-US" cap="small" dirty="0"/>
              <a:t>Background</a:t>
            </a:r>
            <a:endParaRPr lang="en-GB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89EBA-9E67-4233-8376-85D1606F4C07}" type="slidenum">
              <a:rPr lang="en-US" smtClean="0">
                <a:solidFill>
                  <a:srgbClr val="FFFFFF"/>
                </a:solidFill>
              </a:rPr>
              <a:pPr/>
              <a:t>2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just">
              <a:buNone/>
            </a:pPr>
            <a:r>
              <a:rPr lang="en-US" sz="2000" b="1" dirty="0" smtClean="0"/>
              <a:t>Energy;</a:t>
            </a:r>
          </a:p>
          <a:p>
            <a:pPr marL="0" lvl="0" indent="0" algn="just">
              <a:buNone/>
            </a:pPr>
            <a:endParaRPr lang="en-US" sz="1800" b="1" dirty="0" smtClean="0"/>
          </a:p>
          <a:p>
            <a:pPr lvl="0" algn="just"/>
            <a:r>
              <a:rPr lang="en-US" sz="1800" dirty="0" smtClean="0"/>
              <a:t>Driver for Development and Central to Sustainable </a:t>
            </a:r>
            <a:r>
              <a:rPr lang="en-US" sz="1800" dirty="0"/>
              <a:t>Development Goals (SDGs)  </a:t>
            </a:r>
            <a:endParaRPr lang="en-US" sz="1800" dirty="0" smtClean="0"/>
          </a:p>
          <a:p>
            <a:pPr marL="0" lvl="0" indent="0" algn="just">
              <a:buNone/>
            </a:pPr>
            <a:endParaRPr lang="en-US" sz="1800" dirty="0"/>
          </a:p>
          <a:p>
            <a:pPr marL="0" indent="0" algn="just">
              <a:buNone/>
            </a:pPr>
            <a:endParaRPr lang="en-US" sz="1800" dirty="0"/>
          </a:p>
          <a:p>
            <a:pPr algn="just"/>
            <a:r>
              <a:rPr lang="en-US" sz="1800" dirty="0" smtClean="0"/>
              <a:t>Access </a:t>
            </a:r>
            <a:r>
              <a:rPr lang="en-US" sz="1800" dirty="0"/>
              <a:t>to affordable, reliable, sustainable and modern</a:t>
            </a:r>
            <a:r>
              <a:rPr lang="en-US" sz="1800" b="1" i="1" dirty="0"/>
              <a:t> </a:t>
            </a:r>
            <a:r>
              <a:rPr lang="en-US" sz="1800" b="1" dirty="0"/>
              <a:t>energy</a:t>
            </a:r>
            <a:r>
              <a:rPr lang="en-US" sz="1800" b="1" i="1" dirty="0"/>
              <a:t> </a:t>
            </a:r>
            <a:r>
              <a:rPr lang="en-US" sz="1800" dirty="0"/>
              <a:t>for all</a:t>
            </a:r>
            <a:r>
              <a:rPr lang="en-US" sz="1800" b="1" i="1" dirty="0"/>
              <a:t> </a:t>
            </a:r>
            <a:r>
              <a:rPr lang="en-US" sz="1800" dirty="0"/>
              <a:t>(SDG No. </a:t>
            </a:r>
            <a:r>
              <a:rPr lang="en-US" sz="1800" dirty="0"/>
              <a:t>7) is </a:t>
            </a:r>
            <a:r>
              <a:rPr lang="en-US" sz="1800" dirty="0" smtClean="0"/>
              <a:t>pivotal to harmonious development</a:t>
            </a:r>
          </a:p>
          <a:p>
            <a:pPr marL="0" indent="0" algn="just">
              <a:buNone/>
            </a:pPr>
            <a:endParaRPr lang="en-US" sz="1800" dirty="0" smtClean="0"/>
          </a:p>
          <a:p>
            <a:pPr algn="just"/>
            <a:r>
              <a:rPr lang="en-US" sz="1800" dirty="0" smtClean="0"/>
              <a:t>Hence, Energy </a:t>
            </a:r>
            <a:r>
              <a:rPr lang="en-US" sz="1800" dirty="0"/>
              <a:t>Security is required for the socio-economic and environmental balance towards sustainability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42329961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366" y="470648"/>
            <a:ext cx="7818437" cy="444973"/>
          </a:xfrm>
        </p:spPr>
        <p:txBody>
          <a:bodyPr/>
          <a:lstStyle/>
          <a:p>
            <a:r>
              <a:rPr lang="en-US" cap="small" dirty="0"/>
              <a:t>ENERGY SECURITY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89EBA-9E67-4233-8376-85D1606F4C07}" type="slidenum">
              <a:rPr lang="en-US" smtClean="0">
                <a:solidFill>
                  <a:srgbClr val="FFFFFF"/>
                </a:solidFill>
              </a:rPr>
              <a:pPr/>
              <a:t>3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12776"/>
            <a:ext cx="8686800" cy="4876800"/>
          </a:xfrm>
        </p:spPr>
        <p:txBody>
          <a:bodyPr/>
          <a:lstStyle/>
          <a:p>
            <a:pPr algn="just"/>
            <a:r>
              <a:rPr lang="en-GB" sz="1800" dirty="0" smtClean="0"/>
              <a:t>Uninterrupted availability of abundant supply of Energy sources at an affordable price.</a:t>
            </a:r>
          </a:p>
          <a:p>
            <a:pPr algn="just"/>
            <a:r>
              <a:rPr lang="en-GB" sz="1800" dirty="0" smtClean="0"/>
              <a:t>Supported </a:t>
            </a:r>
            <a:r>
              <a:rPr lang="en-GB" sz="1800" dirty="0"/>
              <a:t>by appropriate and timely investments </a:t>
            </a:r>
            <a:r>
              <a:rPr lang="en-GB" sz="1800" dirty="0" err="1" smtClean="0"/>
              <a:t>vis</a:t>
            </a:r>
            <a:r>
              <a:rPr lang="en-GB" sz="1800" dirty="0" smtClean="0"/>
              <a:t>-a-</a:t>
            </a:r>
            <a:r>
              <a:rPr lang="en-GB" sz="1800" dirty="0" err="1" smtClean="0"/>
              <a:t>vis</a:t>
            </a:r>
            <a:r>
              <a:rPr lang="en-GB" sz="1800" dirty="0" smtClean="0"/>
              <a:t> </a:t>
            </a:r>
            <a:r>
              <a:rPr lang="en-GB" sz="1800" dirty="0"/>
              <a:t>economic developments and environmental requirements; </a:t>
            </a:r>
            <a:endParaRPr lang="en-GB" sz="1800" dirty="0" smtClean="0"/>
          </a:p>
          <a:p>
            <a:pPr algn="just"/>
            <a:r>
              <a:rPr lang="en-GB" sz="1800" dirty="0"/>
              <a:t>L</a:t>
            </a:r>
            <a:r>
              <a:rPr lang="en-GB" sz="1800" dirty="0" smtClean="0"/>
              <a:t>inkage </a:t>
            </a:r>
            <a:r>
              <a:rPr lang="en-GB" sz="1800" dirty="0"/>
              <a:t>between national security and the availability of energy resources for the consumption of the citizenry for their socio-economic wellbeing while preserving the state of the environment they live in</a:t>
            </a:r>
            <a:r>
              <a:rPr lang="en-GB" sz="1800" dirty="0" smtClean="0"/>
              <a:t>;</a:t>
            </a:r>
          </a:p>
          <a:p>
            <a:pPr algn="just"/>
            <a:r>
              <a:rPr lang="en-GB" sz="1800" dirty="0" smtClean="0"/>
              <a:t>Balance </a:t>
            </a:r>
            <a:r>
              <a:rPr lang="en-GB" sz="1800" dirty="0"/>
              <a:t>between energy market </a:t>
            </a:r>
            <a:r>
              <a:rPr lang="en-GB" sz="1800" dirty="0" smtClean="0"/>
              <a:t>realities and policies to ensure energy security </a:t>
            </a:r>
          </a:p>
          <a:p>
            <a:pPr algn="just"/>
            <a:r>
              <a:rPr lang="en-GB" sz="1800" dirty="0" smtClean="0"/>
              <a:t>Policies that will deliberately promote an energy structure towards abundant, affordable, clean and environmentally friendly energy sources such as </a:t>
            </a:r>
            <a:r>
              <a:rPr lang="en-GB" sz="1800" b="1" dirty="0" smtClean="0"/>
              <a:t>NATURAL GAS</a:t>
            </a:r>
            <a:endParaRPr lang="en-GB" sz="1800" b="1" dirty="0"/>
          </a:p>
          <a:p>
            <a:pPr algn="just"/>
            <a:r>
              <a:rPr lang="en-GB" sz="1800" dirty="0" smtClean="0"/>
              <a:t>Innovative </a:t>
            </a:r>
            <a:r>
              <a:rPr lang="en-GB" sz="1800" dirty="0"/>
              <a:t>technologies that facilitate the efficient exploitation of the resources and their usages.</a:t>
            </a:r>
          </a:p>
        </p:txBody>
      </p:sp>
    </p:spTree>
    <p:extLst>
      <p:ext uri="{BB962C8B-B14F-4D97-AF65-F5344CB8AC3E}">
        <p14:creationId xmlns:p14="http://schemas.microsoft.com/office/powerpoint/2010/main" val="16851744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366" y="470648"/>
            <a:ext cx="7818437" cy="444973"/>
          </a:xfrm>
        </p:spPr>
        <p:txBody>
          <a:bodyPr/>
          <a:lstStyle/>
          <a:p>
            <a:r>
              <a:rPr lang="en-US" cap="small" dirty="0"/>
              <a:t>Energy Market Structure </a:t>
            </a:r>
            <a:endParaRPr lang="en-US" cap="smal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89EBA-9E67-4233-8376-85D1606F4C07}" type="slidenum">
              <a:rPr lang="en-US" smtClean="0">
                <a:solidFill>
                  <a:srgbClr val="FFFFFF"/>
                </a:solidFill>
              </a:rPr>
              <a:pPr/>
              <a:t>4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12776"/>
            <a:ext cx="8686800" cy="4988024"/>
          </a:xfrm>
        </p:spPr>
        <p:txBody>
          <a:bodyPr/>
          <a:lstStyle/>
          <a:p>
            <a:pPr lvl="0" algn="just"/>
            <a:r>
              <a:rPr lang="en-US" sz="1800" dirty="0" smtClean="0"/>
              <a:t>Total energy </a:t>
            </a:r>
            <a:r>
              <a:rPr lang="en-US" sz="1800" dirty="0"/>
              <a:t>consumption </a:t>
            </a:r>
            <a:r>
              <a:rPr lang="en-US" sz="1800" dirty="0" smtClean="0"/>
              <a:t>will continue to be </a:t>
            </a:r>
            <a:r>
              <a:rPr lang="en-US" sz="1800" dirty="0"/>
              <a:t>dominated by </a:t>
            </a:r>
            <a:r>
              <a:rPr lang="en-US" sz="1800" dirty="0" smtClean="0"/>
              <a:t>Fossil fuels in the foreseeable future;</a:t>
            </a:r>
            <a:endParaRPr lang="en-US" sz="1600" dirty="0" smtClean="0"/>
          </a:p>
          <a:p>
            <a:pPr lvl="1" algn="just"/>
            <a:r>
              <a:rPr lang="en-US" sz="1400" dirty="0" smtClean="0"/>
              <a:t>Demand for coal, oil and gas is on the rise in spite of penetration of Renewables and Nuclear</a:t>
            </a:r>
          </a:p>
          <a:p>
            <a:pPr marL="0" indent="0" algn="just">
              <a:buNone/>
            </a:pPr>
            <a:endParaRPr lang="en-US" sz="900" dirty="0"/>
          </a:p>
          <a:p>
            <a:pPr lvl="0" algn="just"/>
            <a:r>
              <a:rPr lang="en-US" sz="1800" dirty="0"/>
              <a:t>Total primary energy consumption recorded ~ </a:t>
            </a:r>
            <a:r>
              <a:rPr lang="en-US" sz="1800" b="1" dirty="0"/>
              <a:t>2% y-o-y increase in 2017</a:t>
            </a:r>
            <a:r>
              <a:rPr lang="en-US" sz="1800" dirty="0"/>
              <a:t>, with renewables recording the highest growth of 17%, followed by natural gas at ~3% and coal with the lowest increase at ~1%;</a:t>
            </a:r>
          </a:p>
          <a:p>
            <a:pPr marL="0" indent="0" algn="just">
              <a:buNone/>
            </a:pPr>
            <a:endParaRPr lang="en-US" sz="1100" dirty="0"/>
          </a:p>
          <a:p>
            <a:pPr lvl="0" algn="just"/>
            <a:r>
              <a:rPr lang="en-US" sz="1800" dirty="0"/>
              <a:t>IEA projected that out of between 15,000 and 20,000 </a:t>
            </a:r>
            <a:r>
              <a:rPr lang="en-US" sz="1800" dirty="0" err="1"/>
              <a:t>Mtoe</a:t>
            </a:r>
            <a:r>
              <a:rPr lang="en-US" sz="1800" dirty="0"/>
              <a:t> of primary energy demand by 2040, fossil fuels would represent 58% and 79%, respectively, depending on </a:t>
            </a:r>
            <a:r>
              <a:rPr lang="en-US" sz="1800" b="1" dirty="0"/>
              <a:t>policy directions</a:t>
            </a:r>
            <a:r>
              <a:rPr lang="en-US" sz="1800" dirty="0"/>
              <a:t>;</a:t>
            </a:r>
          </a:p>
          <a:p>
            <a:pPr marL="0" indent="0" algn="just">
              <a:buNone/>
            </a:pPr>
            <a:endParaRPr lang="en-US" sz="1800" dirty="0"/>
          </a:p>
          <a:p>
            <a:pPr lvl="0" algn="just"/>
            <a:r>
              <a:rPr lang="en-US" sz="1800" b="1" dirty="0" smtClean="0"/>
              <a:t>About One (1) </a:t>
            </a:r>
            <a:r>
              <a:rPr lang="en-US" sz="1800" b="1" dirty="0"/>
              <a:t>billion people are without access to electricity</a:t>
            </a:r>
            <a:r>
              <a:rPr lang="en-US" sz="1800" dirty="0"/>
              <a:t>, while about 36% (~a third) of world population (</a:t>
            </a:r>
            <a:r>
              <a:rPr lang="en-US" sz="1800" b="1" dirty="0"/>
              <a:t>2.7 billion people</a:t>
            </a:r>
            <a:r>
              <a:rPr lang="en-US" sz="1800" dirty="0"/>
              <a:t>) do not have access to clean cooking facilities, using primitive sources with detrimental effect to their health. (IEA WEO 2018);</a:t>
            </a:r>
          </a:p>
          <a:p>
            <a:pPr marL="0" indent="0" algn="just">
              <a:buNone/>
            </a:pP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223533818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366" y="470648"/>
            <a:ext cx="7818437" cy="444973"/>
          </a:xfrm>
        </p:spPr>
        <p:txBody>
          <a:bodyPr/>
          <a:lstStyle/>
          <a:p>
            <a:r>
              <a:rPr lang="en-US" cap="small" dirty="0"/>
              <a:t>Energy Market </a:t>
            </a:r>
            <a:r>
              <a:rPr lang="en-US" cap="small" dirty="0" smtClean="0"/>
              <a:t>Structure - cont’d</a:t>
            </a:r>
            <a:endParaRPr lang="en-US" cap="smal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89EBA-9E67-4233-8376-85D1606F4C07}" type="slidenum">
              <a:rPr lang="en-US" smtClean="0">
                <a:solidFill>
                  <a:srgbClr val="FFFFFF"/>
                </a:solidFill>
              </a:rPr>
              <a:pPr/>
              <a:t>5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12776"/>
            <a:ext cx="8686800" cy="4988024"/>
          </a:xfrm>
        </p:spPr>
        <p:txBody>
          <a:bodyPr/>
          <a:lstStyle/>
          <a:p>
            <a:pPr lvl="0" algn="just"/>
            <a:r>
              <a:rPr lang="en-GB" sz="1700" dirty="0" smtClean="0"/>
              <a:t>Sub-Saharan </a:t>
            </a:r>
            <a:r>
              <a:rPr lang="en-GB" sz="1700" dirty="0"/>
              <a:t>Africa (</a:t>
            </a:r>
            <a:r>
              <a:rPr lang="en-GB" sz="1700" dirty="0" smtClean="0"/>
              <a:t>SSA) most affected</a:t>
            </a:r>
          </a:p>
          <a:p>
            <a:pPr marL="0" lvl="0" indent="0" algn="just">
              <a:buNone/>
            </a:pPr>
            <a:endParaRPr lang="en-GB" sz="600" dirty="0" smtClean="0"/>
          </a:p>
          <a:p>
            <a:pPr lvl="1" algn="just"/>
            <a:r>
              <a:rPr lang="en-GB" sz="1400" dirty="0" smtClean="0"/>
              <a:t>15 countries in the SSA have access rates below 25%;</a:t>
            </a:r>
          </a:p>
          <a:p>
            <a:pPr marL="457188" lvl="1" indent="0" algn="just">
              <a:buNone/>
            </a:pPr>
            <a:endParaRPr lang="en-GB" sz="1200" dirty="0"/>
          </a:p>
          <a:p>
            <a:pPr marL="0" lvl="0" indent="0" algn="just">
              <a:buNone/>
            </a:pPr>
            <a:endParaRPr lang="en-GB" sz="200" dirty="0"/>
          </a:p>
          <a:p>
            <a:pPr lvl="0" algn="just"/>
            <a:r>
              <a:rPr lang="en-GB" sz="1700" dirty="0" smtClean="0"/>
              <a:t>On the other hand, the </a:t>
            </a:r>
            <a:r>
              <a:rPr lang="en-GB" sz="1700" dirty="0"/>
              <a:t>African continent is </a:t>
            </a:r>
            <a:r>
              <a:rPr lang="en-GB" sz="1700" dirty="0" smtClean="0"/>
              <a:t>home to:</a:t>
            </a:r>
            <a:endParaRPr lang="en-GB" sz="1600" dirty="0" smtClean="0"/>
          </a:p>
          <a:p>
            <a:pPr lvl="1" algn="just"/>
            <a:r>
              <a:rPr lang="en-GB" sz="1300" dirty="0" smtClean="0"/>
              <a:t>7.5</a:t>
            </a:r>
            <a:r>
              <a:rPr lang="en-GB" sz="1300" dirty="0"/>
              <a:t>% of global </a:t>
            </a:r>
            <a:r>
              <a:rPr lang="en-GB" sz="1300" dirty="0" smtClean="0"/>
              <a:t>proven </a:t>
            </a:r>
            <a:r>
              <a:rPr lang="en-GB" sz="1300" dirty="0"/>
              <a:t>oil reserves; </a:t>
            </a:r>
            <a:endParaRPr lang="en-GB" sz="1300" dirty="0" smtClean="0"/>
          </a:p>
          <a:p>
            <a:pPr lvl="1" algn="just"/>
            <a:r>
              <a:rPr lang="en-GB" sz="1300" dirty="0" smtClean="0"/>
              <a:t>7</a:t>
            </a:r>
            <a:r>
              <a:rPr lang="en-GB" sz="1300" dirty="0"/>
              <a:t>% </a:t>
            </a:r>
            <a:r>
              <a:rPr lang="en-GB" sz="1300" dirty="0" smtClean="0"/>
              <a:t>of </a:t>
            </a:r>
            <a:r>
              <a:rPr lang="en-GB" sz="1300" dirty="0"/>
              <a:t>proven gas reserves </a:t>
            </a:r>
            <a:endParaRPr lang="en-GB" sz="1300" dirty="0" smtClean="0"/>
          </a:p>
          <a:p>
            <a:pPr lvl="1" algn="just"/>
            <a:r>
              <a:rPr lang="en-GB" sz="1300" dirty="0" smtClean="0"/>
              <a:t>Abundant </a:t>
            </a:r>
            <a:r>
              <a:rPr lang="en-GB" sz="1300" dirty="0"/>
              <a:t>renewable energy resources.</a:t>
            </a:r>
          </a:p>
          <a:p>
            <a:pPr marL="0" lvl="0" indent="0" algn="just">
              <a:buNone/>
            </a:pPr>
            <a:endParaRPr lang="en-GB" sz="1050" dirty="0"/>
          </a:p>
          <a:p>
            <a:pPr lvl="0" algn="just"/>
            <a:r>
              <a:rPr lang="en-GB" sz="1700" dirty="0" smtClean="0"/>
              <a:t>Global CO</a:t>
            </a:r>
            <a:r>
              <a:rPr lang="en-GB" sz="1700" baseline="-25000" dirty="0" smtClean="0"/>
              <a:t>2</a:t>
            </a:r>
            <a:r>
              <a:rPr lang="en-GB" sz="1700" dirty="0" smtClean="0"/>
              <a:t> emission continue to grow (</a:t>
            </a:r>
            <a:r>
              <a:rPr lang="en-GB" sz="1700" dirty="0"/>
              <a:t>more than 1% growth y-o-y) </a:t>
            </a:r>
            <a:r>
              <a:rPr lang="en-GB" sz="1700" dirty="0" smtClean="0"/>
              <a:t>-2017</a:t>
            </a:r>
          </a:p>
          <a:p>
            <a:pPr marL="0" lvl="0" indent="0" algn="just">
              <a:buNone/>
            </a:pPr>
            <a:endParaRPr lang="en-GB" sz="1700" dirty="0" smtClean="0"/>
          </a:p>
          <a:p>
            <a:pPr lvl="0" algn="just"/>
            <a:r>
              <a:rPr lang="en-GB" sz="1700" dirty="0" smtClean="0"/>
              <a:t>If </a:t>
            </a:r>
            <a:r>
              <a:rPr lang="en-GB" sz="1700" dirty="0"/>
              <a:t>the current energy structure is not altered towards </a:t>
            </a:r>
            <a:r>
              <a:rPr lang="en-GB" sz="1700" dirty="0" smtClean="0"/>
              <a:t>cleaner </a:t>
            </a:r>
            <a:r>
              <a:rPr lang="en-GB" sz="1700" dirty="0"/>
              <a:t>fuels, such as </a:t>
            </a:r>
            <a:r>
              <a:rPr lang="en-GB" sz="1700" b="1" dirty="0" smtClean="0"/>
              <a:t>NATURAL GAS</a:t>
            </a:r>
            <a:r>
              <a:rPr lang="en-GB" sz="1700" dirty="0" smtClean="0"/>
              <a:t>, </a:t>
            </a:r>
            <a:r>
              <a:rPr lang="en-GB" sz="1700" dirty="0"/>
              <a:t>more </a:t>
            </a:r>
            <a:r>
              <a:rPr lang="en-GB" sz="1700" dirty="0" smtClean="0"/>
              <a:t>Greenhouse Gases (GHG) emissions will be recorded</a:t>
            </a:r>
          </a:p>
          <a:p>
            <a:pPr marL="0" lvl="0" indent="0" algn="just">
              <a:buNone/>
            </a:pPr>
            <a:endParaRPr lang="en-GB" sz="1400" dirty="0"/>
          </a:p>
          <a:p>
            <a:pPr lvl="1" algn="just"/>
            <a:r>
              <a:rPr lang="en-GB" sz="1400" dirty="0"/>
              <a:t>This could defeat the UN’s 2030 Agenda for Sustainable Development and the Paris Climate accord related to limiting the average global temperature increase by 2100 to 2 degrees Celsius above pre-industrial levels to mitigate climate change impact</a:t>
            </a:r>
            <a:r>
              <a:rPr lang="en-GB" sz="1400" dirty="0" smtClean="0"/>
              <a:t>.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229088368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36512" y="332656"/>
            <a:ext cx="8252618" cy="444973"/>
          </a:xfrm>
        </p:spPr>
        <p:txBody>
          <a:bodyPr/>
          <a:lstStyle/>
          <a:p>
            <a:r>
              <a:rPr lang="en-US" cap="small" dirty="0" smtClean="0"/>
              <a:t>NG </a:t>
            </a:r>
            <a:r>
              <a:rPr lang="en-US" cap="small" dirty="0"/>
              <a:t>Characteristics that support Energy Security</a:t>
            </a:r>
            <a:endParaRPr lang="en-US" cap="smal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89EBA-9E67-4233-8376-85D1606F4C07}" type="slidenum">
              <a:rPr lang="en-US" smtClean="0">
                <a:solidFill>
                  <a:srgbClr val="FFFFFF"/>
                </a:solidFill>
              </a:rPr>
              <a:pPr/>
              <a:t>6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12776"/>
            <a:ext cx="8686800" cy="4988024"/>
          </a:xfrm>
        </p:spPr>
        <p:txBody>
          <a:bodyPr/>
          <a:lstStyle/>
          <a:p>
            <a:pPr lvl="0" algn="just"/>
            <a:r>
              <a:rPr lang="en-US" sz="1800" b="1" dirty="0" smtClean="0"/>
              <a:t>Abundance; </a:t>
            </a:r>
            <a:r>
              <a:rPr lang="en-US" sz="1800" dirty="0" smtClean="0"/>
              <a:t>Natural Gas Resources can </a:t>
            </a:r>
            <a:r>
              <a:rPr lang="en-US" sz="1800" dirty="0"/>
              <a:t>last more than two centuries going by the current rate of </a:t>
            </a:r>
            <a:r>
              <a:rPr lang="en-US" sz="1800" dirty="0" smtClean="0"/>
              <a:t>NG consumption </a:t>
            </a:r>
            <a:r>
              <a:rPr lang="en-US" sz="1800" dirty="0"/>
              <a:t>of about 3, 670 </a:t>
            </a:r>
            <a:r>
              <a:rPr lang="en-US" sz="1800" dirty="0" err="1"/>
              <a:t>Bcm</a:t>
            </a:r>
            <a:r>
              <a:rPr lang="en-US" sz="1800" dirty="0"/>
              <a:t> in 2017, contingent upon </a:t>
            </a:r>
            <a:r>
              <a:rPr lang="en-US" sz="1800" b="1" dirty="0"/>
              <a:t>technological</a:t>
            </a:r>
            <a:r>
              <a:rPr lang="en-US" sz="1800" dirty="0"/>
              <a:t> </a:t>
            </a:r>
            <a:r>
              <a:rPr lang="en-US" sz="1800" b="1" dirty="0"/>
              <a:t>developments</a:t>
            </a:r>
            <a:r>
              <a:rPr lang="en-US" sz="1800" dirty="0"/>
              <a:t> and </a:t>
            </a:r>
            <a:r>
              <a:rPr lang="en-US" sz="1800" b="1" dirty="0"/>
              <a:t>prices</a:t>
            </a:r>
            <a:r>
              <a:rPr lang="en-US" sz="1800" dirty="0"/>
              <a:t>; </a:t>
            </a:r>
            <a:endParaRPr lang="en-US" sz="1800" dirty="0" smtClean="0"/>
          </a:p>
          <a:p>
            <a:pPr lvl="1" algn="just"/>
            <a:r>
              <a:rPr lang="en-US" sz="1400" dirty="0" smtClean="0"/>
              <a:t>The </a:t>
            </a:r>
            <a:r>
              <a:rPr lang="en-US" sz="1400" dirty="0"/>
              <a:t>resources are fairly distributed across the world;</a:t>
            </a:r>
            <a:endParaRPr lang="en-US" sz="1400" dirty="0"/>
          </a:p>
          <a:p>
            <a:pPr marL="0" indent="0" algn="just">
              <a:buNone/>
            </a:pPr>
            <a:endParaRPr lang="en-US" sz="900" dirty="0"/>
          </a:p>
          <a:p>
            <a:pPr lvl="0" algn="just"/>
            <a:r>
              <a:rPr lang="en-US" sz="1800" b="1" dirty="0"/>
              <a:t>Growing LNG trade </a:t>
            </a:r>
            <a:r>
              <a:rPr lang="en-US" sz="1800" dirty="0" smtClean="0"/>
              <a:t>(about </a:t>
            </a:r>
            <a:r>
              <a:rPr lang="en-US" sz="1800" dirty="0"/>
              <a:t>290 MT in 2017</a:t>
            </a:r>
            <a:r>
              <a:rPr lang="en-US" sz="1800" dirty="0" smtClean="0"/>
              <a:t>); Facilitating </a:t>
            </a:r>
            <a:r>
              <a:rPr lang="en-US" sz="1800" dirty="0"/>
              <a:t>integration of natural gas markets as natural gas in liquids forms move across continent in a LNG vessels addressing energy security issues in those regions/countries will less energy sources compared to their demand or having polluting energy sources (the case of growing LNG demand in China is noteworthy); </a:t>
            </a:r>
            <a:endParaRPr lang="en-US" sz="1800" dirty="0" smtClean="0"/>
          </a:p>
          <a:p>
            <a:pPr marL="0" lvl="0" indent="0" algn="just">
              <a:buNone/>
            </a:pPr>
            <a:endParaRPr lang="en-US" sz="1600" dirty="0" smtClean="0"/>
          </a:p>
          <a:p>
            <a:pPr lvl="0" algn="just"/>
            <a:r>
              <a:rPr lang="en-US" sz="1800" b="1" dirty="0" smtClean="0"/>
              <a:t>Gas </a:t>
            </a:r>
            <a:r>
              <a:rPr lang="en-US" sz="1800" b="1" dirty="0"/>
              <a:t>pipeline </a:t>
            </a:r>
            <a:r>
              <a:rPr lang="en-US" sz="1800" b="1" dirty="0" smtClean="0"/>
              <a:t>Infrastructure </a:t>
            </a:r>
            <a:r>
              <a:rPr lang="en-US" sz="1800" dirty="0" smtClean="0"/>
              <a:t>are </a:t>
            </a:r>
            <a:r>
              <a:rPr lang="en-US" sz="1800" dirty="0"/>
              <a:t>also expanding </a:t>
            </a:r>
            <a:r>
              <a:rPr lang="en-US" sz="1800" dirty="0" smtClean="0"/>
              <a:t>regional integration and </a:t>
            </a:r>
            <a:r>
              <a:rPr lang="en-US" sz="1800" dirty="0"/>
              <a:t>improving energy access</a:t>
            </a:r>
            <a:r>
              <a:rPr lang="en-US" sz="1800" dirty="0" smtClean="0"/>
              <a:t>;</a:t>
            </a:r>
          </a:p>
          <a:p>
            <a:pPr marL="0" indent="0" algn="just">
              <a:buNone/>
            </a:pPr>
            <a:endParaRPr lang="en-US" sz="1050" dirty="0" smtClean="0"/>
          </a:p>
        </p:txBody>
      </p:sp>
    </p:spTree>
    <p:extLst>
      <p:ext uri="{BB962C8B-B14F-4D97-AF65-F5344CB8AC3E}">
        <p14:creationId xmlns:p14="http://schemas.microsoft.com/office/powerpoint/2010/main" val="195698490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36512" y="332656"/>
            <a:ext cx="8252618" cy="444973"/>
          </a:xfrm>
        </p:spPr>
        <p:txBody>
          <a:bodyPr/>
          <a:lstStyle/>
          <a:p>
            <a:r>
              <a:rPr lang="en-US" cap="small" dirty="0"/>
              <a:t>Threats </a:t>
            </a:r>
            <a:r>
              <a:rPr lang="en-US" cap="small" dirty="0" smtClean="0"/>
              <a:t>&amp; Enablers </a:t>
            </a:r>
            <a:endParaRPr lang="en-US" cap="smal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89EBA-9E67-4233-8376-85D1606F4C07}" type="slidenum">
              <a:rPr lang="en-US" smtClean="0">
                <a:solidFill>
                  <a:srgbClr val="FFFFFF"/>
                </a:solidFill>
              </a:rPr>
              <a:pPr/>
              <a:t>7</a:t>
            </a:fld>
            <a:endParaRPr lang="en-US" dirty="0">
              <a:solidFill>
                <a:srgbClr val="FFFFFF"/>
              </a:solidFill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1330510"/>
              </p:ext>
            </p:extLst>
          </p:nvPr>
        </p:nvGraphicFramePr>
        <p:xfrm>
          <a:off x="251520" y="1412776"/>
          <a:ext cx="8568953" cy="449072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024171"/>
                <a:gridCol w="3772391"/>
                <a:gridCol w="377239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S/No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Threats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Enablers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Unstable political environment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Appropriate legislation and regulations by policymakers</a:t>
                      </a:r>
                      <a:r>
                        <a:rPr lang="en-US" sz="1800" dirty="0" smtClean="0"/>
                        <a:t> 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2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Inadequate energy infrastructure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Investments to boost Supply Capacity and Infrastructure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3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Hostilities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Sustainable Stakeholder management and engagement</a:t>
                      </a:r>
                      <a:r>
                        <a:rPr lang="en-US" sz="1800" dirty="0" smtClean="0"/>
                        <a:t> 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4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Pricing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Innovative financial mechanisms</a:t>
                      </a:r>
                      <a:r>
                        <a:rPr lang="en-US" sz="1800" dirty="0" smtClean="0"/>
                        <a:t> 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5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Environment and climate change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Gas advocacy</a:t>
                      </a:r>
                      <a:r>
                        <a:rPr lang="en-US" sz="1800" dirty="0" smtClean="0"/>
                        <a:t> </a:t>
                      </a:r>
                    </a:p>
                    <a:p>
                      <a:r>
                        <a:rPr lang="en-US" sz="1800" b="1" dirty="0" smtClean="0"/>
                        <a:t>Deliberate Policies</a:t>
                      </a:r>
                      <a:r>
                        <a:rPr lang="en-US" sz="1800" b="1" baseline="0" dirty="0" smtClean="0"/>
                        <a:t> to discourage the use of high GHG emission fuels 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6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Natural disasters</a:t>
                      </a:r>
                      <a:r>
                        <a:rPr lang="en-US" sz="1800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7948835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36512" y="535755"/>
            <a:ext cx="8252618" cy="444973"/>
          </a:xfrm>
        </p:spPr>
        <p:txBody>
          <a:bodyPr/>
          <a:lstStyle/>
          <a:p>
            <a:r>
              <a:rPr lang="en-US" cap="small" dirty="0"/>
              <a:t>recent Nigeria’s Energy sector </a:t>
            </a:r>
            <a:r>
              <a:rPr lang="en-US" cap="small" dirty="0" smtClean="0"/>
              <a:t>Development</a:t>
            </a:r>
            <a:endParaRPr lang="en-US" cap="smal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89EBA-9E67-4233-8376-85D1606F4C07}" type="slidenum">
              <a:rPr lang="en-US" smtClean="0">
                <a:solidFill>
                  <a:srgbClr val="FFFFFF"/>
                </a:solidFill>
              </a:rPr>
              <a:pPr/>
              <a:t>8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12776"/>
            <a:ext cx="8686800" cy="4988024"/>
          </a:xfrm>
        </p:spPr>
        <p:txBody>
          <a:bodyPr/>
          <a:lstStyle/>
          <a:p>
            <a:pPr lvl="0" algn="just"/>
            <a:r>
              <a:rPr lang="en-US" sz="1600" dirty="0" smtClean="0"/>
              <a:t>Policy </a:t>
            </a:r>
            <a:r>
              <a:rPr lang="en-US" sz="1600" dirty="0"/>
              <a:t>and decision makers in Nigeria continue to develop legislation and regulations to facilitate efficient and market - driven oil and gas sector:</a:t>
            </a:r>
            <a:endParaRPr lang="en-US" sz="1600" dirty="0"/>
          </a:p>
          <a:p>
            <a:pPr lvl="1" algn="just"/>
            <a:r>
              <a:rPr lang="en-US" sz="1600" dirty="0"/>
              <a:t>The </a:t>
            </a:r>
            <a:r>
              <a:rPr lang="en-US" sz="1600" b="1" dirty="0"/>
              <a:t>7 Big Wins Initiatives</a:t>
            </a:r>
            <a:r>
              <a:rPr lang="en-US" sz="1600" dirty="0"/>
              <a:t> developed by the </a:t>
            </a:r>
            <a:r>
              <a:rPr lang="en-US" sz="1600" dirty="0" smtClean="0"/>
              <a:t>Ministry of Petroleum Resources </a:t>
            </a:r>
            <a:r>
              <a:rPr lang="en-US" sz="1600" dirty="0"/>
              <a:t>(under my stewardship) and the </a:t>
            </a:r>
            <a:r>
              <a:rPr lang="en-US" sz="1600" b="1" dirty="0"/>
              <a:t>National Economic Recovery and Growth Plan </a:t>
            </a:r>
            <a:r>
              <a:rPr lang="en-US" sz="1600" dirty="0"/>
              <a:t>(ERGP 2017-2020);</a:t>
            </a:r>
            <a:endParaRPr lang="en-US" sz="1600" dirty="0"/>
          </a:p>
          <a:p>
            <a:pPr marL="0" indent="0" algn="just">
              <a:buNone/>
            </a:pPr>
            <a:endParaRPr lang="en-US" sz="1050" dirty="0"/>
          </a:p>
          <a:p>
            <a:pPr lvl="1" algn="just"/>
            <a:r>
              <a:rPr lang="en-US" sz="1600" dirty="0"/>
              <a:t>The </a:t>
            </a:r>
            <a:r>
              <a:rPr lang="en-US" sz="1600" b="1" dirty="0"/>
              <a:t>National Gas Policy</a:t>
            </a:r>
            <a:r>
              <a:rPr lang="en-US" sz="1600" dirty="0"/>
              <a:t> </a:t>
            </a:r>
            <a:r>
              <a:rPr lang="en-US" sz="1600" b="1" dirty="0"/>
              <a:t>(2017)</a:t>
            </a:r>
            <a:r>
              <a:rPr lang="en-US" sz="1600" dirty="0"/>
              <a:t> that provides the policy and actions of the Nigerian Government in the natural gas sector, and the medium to long - term resource exploitation growth and utilization as well as strategies for implementation;</a:t>
            </a:r>
            <a:endParaRPr lang="en-US" sz="1600" dirty="0"/>
          </a:p>
          <a:p>
            <a:pPr algn="just"/>
            <a:endParaRPr lang="en-US" sz="1200" dirty="0"/>
          </a:p>
          <a:p>
            <a:pPr lvl="1" algn="just"/>
            <a:r>
              <a:rPr lang="en-US" sz="1600" b="1" dirty="0"/>
              <a:t>Flare Gas Regulations (2018)</a:t>
            </a:r>
            <a:r>
              <a:rPr lang="en-US" sz="1600" dirty="0"/>
              <a:t> aimed at reducing environmental and social impact due to gas flaring, protection of the environment, prevention of </a:t>
            </a:r>
            <a:r>
              <a:rPr lang="en-US" sz="1600" dirty="0" smtClean="0"/>
              <a:t>waste, commercialization of </a:t>
            </a:r>
            <a:r>
              <a:rPr lang="en-US" sz="1600" dirty="0"/>
              <a:t>natural resources and creation of social </a:t>
            </a:r>
            <a:r>
              <a:rPr lang="en-US" sz="1600" dirty="0" smtClean="0"/>
              <a:t>benefits </a:t>
            </a:r>
            <a:r>
              <a:rPr lang="en-US" sz="1600" dirty="0"/>
              <a:t>from gas flare capture;</a:t>
            </a:r>
            <a:endParaRPr lang="en-US" sz="1600" dirty="0"/>
          </a:p>
          <a:p>
            <a:pPr algn="just"/>
            <a:endParaRPr lang="en-US" sz="1600" dirty="0"/>
          </a:p>
          <a:p>
            <a:pPr lvl="1" algn="just"/>
            <a:r>
              <a:rPr lang="en-US" sz="1600" b="1" dirty="0"/>
              <a:t>Nigeria’s Petroleum Industry Bill (PIB)</a:t>
            </a:r>
            <a:r>
              <a:rPr lang="en-US" sz="1600" dirty="0"/>
              <a:t> to expand economic growth via improving revenue flows from the sector and also makes the oil and gas sector </a:t>
            </a:r>
            <a:r>
              <a:rPr lang="en-US" sz="1600" dirty="0" smtClean="0"/>
              <a:t>more efficient </a:t>
            </a:r>
            <a:r>
              <a:rPr lang="en-US" sz="1600" dirty="0"/>
              <a:t>and competitive</a:t>
            </a:r>
            <a:r>
              <a:rPr lang="en-US" sz="1600" dirty="0" smtClean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58289875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36512" y="535755"/>
            <a:ext cx="8252618" cy="444973"/>
          </a:xfrm>
        </p:spPr>
        <p:txBody>
          <a:bodyPr/>
          <a:lstStyle/>
          <a:p>
            <a:r>
              <a:rPr lang="en-US" cap="small" dirty="0"/>
              <a:t>recent Nigeria’s Energy sector </a:t>
            </a:r>
            <a:r>
              <a:rPr lang="en-US" cap="small" dirty="0" smtClean="0"/>
              <a:t>Development </a:t>
            </a:r>
            <a:endParaRPr lang="en-US" cap="smal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89EBA-9E67-4233-8376-85D1606F4C07}" type="slidenum">
              <a:rPr lang="en-US" smtClean="0">
                <a:solidFill>
                  <a:srgbClr val="FFFFFF"/>
                </a:solidFill>
              </a:rPr>
              <a:pPr/>
              <a:t>9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12776"/>
            <a:ext cx="8686800" cy="4988024"/>
          </a:xfrm>
        </p:spPr>
        <p:txBody>
          <a:bodyPr/>
          <a:lstStyle/>
          <a:p>
            <a:pPr lvl="0" algn="just"/>
            <a:r>
              <a:rPr lang="en-US" sz="1600" dirty="0" smtClean="0"/>
              <a:t>Nigeria’s </a:t>
            </a:r>
            <a:r>
              <a:rPr lang="en-US" sz="1600" b="1" dirty="0"/>
              <a:t>7 Critical Gas Development Projects</a:t>
            </a:r>
            <a:r>
              <a:rPr lang="en-US" sz="1600" dirty="0"/>
              <a:t> </a:t>
            </a:r>
            <a:r>
              <a:rPr lang="en-US" sz="1600" dirty="0" smtClean="0"/>
              <a:t>and Trans – Nigeria Gas Pipeline Network to support </a:t>
            </a:r>
            <a:r>
              <a:rPr lang="en-US" sz="1600" dirty="0"/>
              <a:t>the </a:t>
            </a:r>
            <a:r>
              <a:rPr lang="en-US" sz="1600" b="1" dirty="0"/>
              <a:t>growth of domestic power supply</a:t>
            </a:r>
            <a:r>
              <a:rPr lang="en-US" sz="1600" dirty="0"/>
              <a:t> </a:t>
            </a:r>
            <a:r>
              <a:rPr lang="en-US" sz="1600" dirty="0" smtClean="0"/>
              <a:t>and </a:t>
            </a:r>
            <a:r>
              <a:rPr lang="en-US" sz="1600" b="1" dirty="0" smtClean="0"/>
              <a:t>Industrialization </a:t>
            </a:r>
            <a:r>
              <a:rPr lang="en-US" sz="1600" dirty="0" smtClean="0"/>
              <a:t>in </a:t>
            </a:r>
            <a:r>
              <a:rPr lang="en-US" sz="1600" dirty="0"/>
              <a:t>line with the government </a:t>
            </a:r>
            <a:r>
              <a:rPr lang="en-US" sz="1600" dirty="0" smtClean="0"/>
              <a:t>7Big </a:t>
            </a:r>
            <a:r>
              <a:rPr lang="en-US" sz="1600" dirty="0"/>
              <a:t>Wins for the oil and gas industry and the NNPC 12 Key Business Focus Areas;</a:t>
            </a:r>
          </a:p>
          <a:p>
            <a:pPr marL="0" indent="0" algn="just">
              <a:buNone/>
            </a:pPr>
            <a:endParaRPr lang="en-US" sz="1600" dirty="0"/>
          </a:p>
          <a:p>
            <a:pPr lvl="0" algn="just"/>
            <a:r>
              <a:rPr lang="en-US" sz="1600" b="1" dirty="0" smtClean="0"/>
              <a:t>Maximize Benefit of Existing West African Gas Pipeline (WAGP) </a:t>
            </a:r>
            <a:r>
              <a:rPr lang="en-US" sz="1600" dirty="0" smtClean="0"/>
              <a:t>to ensure Regional Energy Security (West African Power Pool) </a:t>
            </a:r>
          </a:p>
          <a:p>
            <a:pPr lvl="0" algn="just"/>
            <a:endParaRPr lang="en-US" sz="1600" dirty="0"/>
          </a:p>
          <a:p>
            <a:pPr lvl="0" algn="just"/>
            <a:r>
              <a:rPr lang="en-US" sz="1600" b="1" dirty="0" smtClean="0"/>
              <a:t>Future Expansion of WAGP </a:t>
            </a:r>
            <a:r>
              <a:rPr lang="en-US" sz="1600" dirty="0" smtClean="0"/>
              <a:t>to harness new gas finds (Ghana, Cote d’Ivoire, Senegal </a:t>
            </a:r>
            <a:r>
              <a:rPr lang="en-US" sz="1600" dirty="0" err="1" smtClean="0"/>
              <a:t>etc</a:t>
            </a:r>
            <a:r>
              <a:rPr lang="en-US" sz="1600" dirty="0" smtClean="0"/>
              <a:t>) with extension up to Morocco</a:t>
            </a:r>
          </a:p>
          <a:p>
            <a:pPr marL="0" lvl="0" indent="0" algn="just">
              <a:buNone/>
            </a:pPr>
            <a:endParaRPr lang="en-US" sz="1600" dirty="0"/>
          </a:p>
          <a:p>
            <a:pPr algn="just"/>
            <a:r>
              <a:rPr lang="en-US" sz="1600" dirty="0"/>
              <a:t>In </a:t>
            </a:r>
            <a:r>
              <a:rPr lang="en-US" sz="1600" dirty="0" smtClean="0"/>
              <a:t>conclusion, </a:t>
            </a:r>
            <a:r>
              <a:rPr lang="en-US" sz="1600" dirty="0"/>
              <a:t>I would like to underscore the role of collaboration and dialogue amongst all the key players in the energy sector towards energy security and sustainability. </a:t>
            </a:r>
            <a:endParaRPr lang="en-US" sz="1600" dirty="0" smtClean="0"/>
          </a:p>
          <a:p>
            <a:pPr marL="0" indent="0" algn="just">
              <a:buNone/>
            </a:pPr>
            <a:endParaRPr lang="en-US" sz="1600" dirty="0"/>
          </a:p>
          <a:p>
            <a:pPr marL="0" indent="0" algn="just">
              <a:buNone/>
            </a:pPr>
            <a:endParaRPr 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272724003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GUID" val="4b51bd86-b3b0-4984-86c1-a49ec29cd1fb"/>
</p:tagLst>
</file>

<file path=ppt/theme/theme1.xml><?xml version="1.0" encoding="utf-8"?>
<a:theme xmlns:a="http://schemas.openxmlformats.org/drawingml/2006/main" name="NIGERIA_OIL_GAS">
  <a:themeElements>
    <a:clrScheme name="1_SHELL-~1 5">
      <a:dk1>
        <a:srgbClr val="000000"/>
      </a:dk1>
      <a:lt1>
        <a:srgbClr val="FFFFFF"/>
      </a:lt1>
      <a:dk2>
        <a:srgbClr val="FFFFFF"/>
      </a:dk2>
      <a:lt2>
        <a:srgbClr val="FFFFFF"/>
      </a:lt2>
      <a:accent1>
        <a:srgbClr val="A50021"/>
      </a:accent1>
      <a:accent2>
        <a:srgbClr val="000066"/>
      </a:accent2>
      <a:accent3>
        <a:srgbClr val="FFFFFF"/>
      </a:accent3>
      <a:accent4>
        <a:srgbClr val="000000"/>
      </a:accent4>
      <a:accent5>
        <a:srgbClr val="CFAAAB"/>
      </a:accent5>
      <a:accent6>
        <a:srgbClr val="00005C"/>
      </a:accent6>
      <a:hlink>
        <a:srgbClr val="AF9C53"/>
      </a:hlink>
      <a:folHlink>
        <a:srgbClr val="006600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SHELL-~1 1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969696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D4D4D4"/>
        </a:accent6>
        <a:hlink>
          <a:srgbClr val="5F5F5F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HELL-~1 2">
        <a:dk1>
          <a:srgbClr val="000000"/>
        </a:dk1>
        <a:lt1>
          <a:srgbClr val="FFFFFF"/>
        </a:lt1>
        <a:dk2>
          <a:srgbClr val="FFFFFF"/>
        </a:dk2>
        <a:lt2>
          <a:srgbClr val="FFFFFF"/>
        </a:lt2>
        <a:accent1>
          <a:srgbClr val="00CC66"/>
        </a:accent1>
        <a:accent2>
          <a:srgbClr val="33CCCC"/>
        </a:accent2>
        <a:accent3>
          <a:srgbClr val="FFFFFF"/>
        </a:accent3>
        <a:accent4>
          <a:srgbClr val="000000"/>
        </a:accent4>
        <a:accent5>
          <a:srgbClr val="AAE2B8"/>
        </a:accent5>
        <a:accent6>
          <a:srgbClr val="2DB9B9"/>
        </a:accent6>
        <a:hlink>
          <a:srgbClr val="FF9433"/>
        </a:hlink>
        <a:folHlink>
          <a:srgbClr val="0066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HELL-~1 3">
        <a:dk1>
          <a:srgbClr val="000000"/>
        </a:dk1>
        <a:lt1>
          <a:srgbClr val="FFFFFF"/>
        </a:lt1>
        <a:dk2>
          <a:srgbClr val="FFFFFF"/>
        </a:dk2>
        <a:lt2>
          <a:srgbClr val="FFFFFF"/>
        </a:lt2>
        <a:accent1>
          <a:srgbClr val="33CCCC"/>
        </a:accent1>
        <a:accent2>
          <a:srgbClr val="00CC66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00B95C"/>
        </a:accent6>
        <a:hlink>
          <a:srgbClr val="FF9433"/>
        </a:hlink>
        <a:folHlink>
          <a:srgbClr val="0066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HELL-~1 4">
        <a:dk1>
          <a:srgbClr val="000000"/>
        </a:dk1>
        <a:lt1>
          <a:srgbClr val="FFFFFF"/>
        </a:lt1>
        <a:dk2>
          <a:srgbClr val="FFFFFF"/>
        </a:dk2>
        <a:lt2>
          <a:srgbClr val="FFFFFF"/>
        </a:lt2>
        <a:accent1>
          <a:srgbClr val="000066"/>
        </a:accent1>
        <a:accent2>
          <a:srgbClr val="A50021"/>
        </a:accent2>
        <a:accent3>
          <a:srgbClr val="FFFFFF"/>
        </a:accent3>
        <a:accent4>
          <a:srgbClr val="000000"/>
        </a:accent4>
        <a:accent5>
          <a:srgbClr val="AAAAB8"/>
        </a:accent5>
        <a:accent6>
          <a:srgbClr val="95001D"/>
        </a:accent6>
        <a:hlink>
          <a:srgbClr val="006600"/>
        </a:hlink>
        <a:folHlink>
          <a:srgbClr val="AF9C5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HELL-~1 5">
        <a:dk1>
          <a:srgbClr val="000000"/>
        </a:dk1>
        <a:lt1>
          <a:srgbClr val="FFFFFF"/>
        </a:lt1>
        <a:dk2>
          <a:srgbClr val="FFFFFF"/>
        </a:dk2>
        <a:lt2>
          <a:srgbClr val="FFFFFF"/>
        </a:lt2>
        <a:accent1>
          <a:srgbClr val="A50021"/>
        </a:accent1>
        <a:accent2>
          <a:srgbClr val="000066"/>
        </a:accent2>
        <a:accent3>
          <a:srgbClr val="FFFFFF"/>
        </a:accent3>
        <a:accent4>
          <a:srgbClr val="000000"/>
        </a:accent4>
        <a:accent5>
          <a:srgbClr val="CFAAAB"/>
        </a:accent5>
        <a:accent6>
          <a:srgbClr val="00005C"/>
        </a:accent6>
        <a:hlink>
          <a:srgbClr val="AF9C53"/>
        </a:hlink>
        <a:folHlink>
          <a:srgbClr val="00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HELL-~1 6">
        <a:dk1>
          <a:srgbClr val="000000"/>
        </a:dk1>
        <a:lt1>
          <a:srgbClr val="FFFFFF"/>
        </a:lt1>
        <a:dk2>
          <a:srgbClr val="FFFFFF"/>
        </a:dk2>
        <a:lt2>
          <a:srgbClr val="FFFFFF"/>
        </a:lt2>
        <a:accent1>
          <a:srgbClr val="33CC33"/>
        </a:accent1>
        <a:accent2>
          <a:srgbClr val="FF6600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5C00"/>
        </a:accent6>
        <a:hlink>
          <a:srgbClr val="FFCC00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HELL-~1 7">
        <a:dk1>
          <a:srgbClr val="000000"/>
        </a:dk1>
        <a:lt1>
          <a:srgbClr val="FFFFFF"/>
        </a:lt1>
        <a:dk2>
          <a:srgbClr val="FFFFFF"/>
        </a:dk2>
        <a:lt2>
          <a:srgbClr val="FFFFFF"/>
        </a:lt2>
        <a:accent1>
          <a:srgbClr val="333399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ADADCA"/>
        </a:accent5>
        <a:accent6>
          <a:srgbClr val="E7B900"/>
        </a:accent6>
        <a:hlink>
          <a:srgbClr val="33CC33"/>
        </a:hlink>
        <a:folHlink>
          <a:srgbClr val="FF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HELL-~1 8">
        <a:dk1>
          <a:srgbClr val="000000"/>
        </a:dk1>
        <a:lt1>
          <a:srgbClr val="FFFFFF"/>
        </a:lt1>
        <a:dk2>
          <a:srgbClr val="FFFFFF"/>
        </a:dk2>
        <a:lt2>
          <a:srgbClr val="FFFFFF"/>
        </a:lt2>
        <a:accent1>
          <a:srgbClr val="807C00"/>
        </a:accent1>
        <a:accent2>
          <a:srgbClr val="003366"/>
        </a:accent2>
        <a:accent3>
          <a:srgbClr val="FFFFFF"/>
        </a:accent3>
        <a:accent4>
          <a:srgbClr val="000000"/>
        </a:accent4>
        <a:accent5>
          <a:srgbClr val="C0BFAA"/>
        </a:accent5>
        <a:accent6>
          <a:srgbClr val="002D5C"/>
        </a:accent6>
        <a:hlink>
          <a:srgbClr val="993366"/>
        </a:hlink>
        <a:folHlink>
          <a:srgbClr val="66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HELL-~1 9">
        <a:dk1>
          <a:srgbClr val="000000"/>
        </a:dk1>
        <a:lt1>
          <a:srgbClr val="FFFFFF"/>
        </a:lt1>
        <a:dk2>
          <a:srgbClr val="FFFFFF"/>
        </a:dk2>
        <a:lt2>
          <a:srgbClr val="FFFFFF"/>
        </a:lt2>
        <a:accent1>
          <a:srgbClr val="6699FF"/>
        </a:accent1>
        <a:accent2>
          <a:srgbClr val="993366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8A2D5C"/>
        </a:accent6>
        <a:hlink>
          <a:srgbClr val="FF9400"/>
        </a:hlink>
        <a:folHlink>
          <a:srgbClr val="807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11788</TotalTime>
  <Words>941</Words>
  <Application>Microsoft Office PowerPoint</Application>
  <PresentationFormat>On-screen Show (4:3)</PresentationFormat>
  <Paragraphs>111</Paragraphs>
  <Slides>10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Arial</vt:lpstr>
      <vt:lpstr>Book Antiqua</vt:lpstr>
      <vt:lpstr>Calibri</vt:lpstr>
      <vt:lpstr>Cambria</vt:lpstr>
      <vt:lpstr>Century Gothic</vt:lpstr>
      <vt:lpstr>Dotum</vt:lpstr>
      <vt:lpstr>Tahoma</vt:lpstr>
      <vt:lpstr>NIGERIA_OIL_GAS</vt:lpstr>
      <vt:lpstr>NATURAL GAS AND LONG - TERM ENERGY SECURITY</vt:lpstr>
      <vt:lpstr>Background</vt:lpstr>
      <vt:lpstr>ENERGY SECURITY</vt:lpstr>
      <vt:lpstr>Energy Market Structure </vt:lpstr>
      <vt:lpstr>Energy Market Structure - cont’d</vt:lpstr>
      <vt:lpstr>NG Characteristics that support Energy Security</vt:lpstr>
      <vt:lpstr>Threats &amp; Enablers </vt:lpstr>
      <vt:lpstr>recent Nigeria’s Energy sector Development</vt:lpstr>
      <vt:lpstr>recent Nigeria’s Energy sector Development </vt:lpstr>
      <vt:lpstr>PowerPoint Presentation</vt:lpstr>
    </vt:vector>
  </TitlesOfParts>
  <Company>NNPC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Ministry of Petroleum Resources: Assessment of the Impact of Oil &amp; Gas Sector  Programs on Nigeria Economy</dc:title>
  <dc:creator>Olumuyiwa O. Onadeko</dc:creator>
  <cp:lastModifiedBy>Aliyu R. Aminu</cp:lastModifiedBy>
  <cp:revision>295</cp:revision>
  <cp:lastPrinted>2016-11-24T02:16:53Z</cp:lastPrinted>
  <dcterms:created xsi:type="dcterms:W3CDTF">2016-03-29T13:34:24Z</dcterms:created>
  <dcterms:modified xsi:type="dcterms:W3CDTF">2018-11-13T00:56:34Z</dcterms:modified>
</cp:coreProperties>
</file>