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8" r:id="rId2"/>
    <p:sldId id="331" r:id="rId3"/>
    <p:sldId id="277" r:id="rId4"/>
    <p:sldId id="343" r:id="rId5"/>
    <p:sldId id="336" r:id="rId6"/>
    <p:sldId id="829" r:id="rId7"/>
    <p:sldId id="337" r:id="rId8"/>
    <p:sldId id="837" r:id="rId9"/>
    <p:sldId id="838" r:id="rId10"/>
    <p:sldId id="830" r:id="rId11"/>
    <p:sldId id="831" r:id="rId12"/>
    <p:sldId id="834" r:id="rId13"/>
    <p:sldId id="835" r:id="rId14"/>
    <p:sldId id="836" r:id="rId15"/>
    <p:sldId id="832" r:id="rId16"/>
    <p:sldId id="833" r:id="rId17"/>
    <p:sldId id="839" r:id="rId18"/>
    <p:sldId id="840" r:id="rId19"/>
    <p:sldId id="841" r:id="rId20"/>
    <p:sldId id="842" r:id="rId21"/>
    <p:sldId id="843" r:id="rId22"/>
    <p:sldId id="844" r:id="rId23"/>
    <p:sldId id="601" r:id="rId24"/>
    <p:sldId id="287" r:id="rId2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C74"/>
    <a:srgbClr val="003670"/>
    <a:srgbClr val="99FF33"/>
    <a:srgbClr val="5DD5FF"/>
    <a:srgbClr val="00CC00"/>
    <a:srgbClr val="206EA8"/>
    <a:srgbClr val="EC7747"/>
    <a:srgbClr val="EBB91C"/>
    <a:srgbClr val="A1C450"/>
    <a:srgbClr val="3BB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09" autoAdjust="0"/>
  </p:normalViewPr>
  <p:slideViewPr>
    <p:cSldViewPr snapToGrid="0" snapToObjects="1">
      <p:cViewPr varScale="1">
        <p:scale>
          <a:sx n="44" d="100"/>
          <a:sy n="44" d="100"/>
        </p:scale>
        <p:origin x="1013"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0" d="100"/>
          <a:sy n="60" d="100"/>
        </p:scale>
        <p:origin x="165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31002942814"/>
          <c:y val="6.4325197046928823E-2"/>
          <c:w val="0.80956548452377319"/>
          <c:h val="0.68784236907958984"/>
        </c:manualLayout>
      </c:layout>
      <c:barChart>
        <c:barDir val="col"/>
        <c:grouping val="stacked"/>
        <c:varyColors val="0"/>
        <c:ser>
          <c:idx val="0"/>
          <c:order val="0"/>
          <c:tx>
            <c:strRef>
              <c:f>AUXILIAR!$B$105</c:f>
              <c:strCache>
                <c:ptCount val="1"/>
                <c:pt idx="0">
                  <c:v>Mexico</c:v>
                </c:pt>
              </c:strCache>
            </c:strRef>
          </c:tx>
          <c:spPr>
            <a:solidFill>
              <a:srgbClr val="004358"/>
            </a:solidFill>
            <a:ln>
              <a:noFill/>
            </a:ln>
            <a:effectLst/>
          </c:spPr>
          <c:invertIfNegative val="0"/>
          <c:cat>
            <c:strRef>
              <c:f>AUXILIAR!$C$104:$D$104</c:f>
              <c:strCache>
                <c:ptCount val="2"/>
                <c:pt idx="0">
                  <c:v>Import</c:v>
                </c:pt>
                <c:pt idx="1">
                  <c:v>Export</c:v>
                </c:pt>
              </c:strCache>
            </c:strRef>
          </c:cat>
          <c:val>
            <c:numRef>
              <c:f>AUXILIAR!$C$105:$D$105</c:f>
              <c:numCache>
                <c:formatCode>General</c:formatCode>
                <c:ptCount val="2"/>
                <c:pt idx="0">
                  <c:v>5.9</c:v>
                </c:pt>
                <c:pt idx="1">
                  <c:v>0</c:v>
                </c:pt>
              </c:numCache>
            </c:numRef>
          </c:val>
          <c:extLst xmlns:c16r2="http://schemas.microsoft.com/office/drawing/2015/06/chart">
            <c:ext xmlns:c16="http://schemas.microsoft.com/office/drawing/2014/chart" uri="{C3380CC4-5D6E-409C-BE32-E72D297353CC}">
              <c16:uniqueId val="{00000000-0A5C-4783-AC33-3C26924EB11B}"/>
            </c:ext>
          </c:extLst>
        </c:ser>
        <c:ser>
          <c:idx val="1"/>
          <c:order val="1"/>
          <c:tx>
            <c:strRef>
              <c:f>AUXILIAR!$B$106</c:f>
              <c:strCache>
                <c:ptCount val="1"/>
                <c:pt idx="0">
                  <c:v>Argentina</c:v>
                </c:pt>
              </c:strCache>
            </c:strRef>
          </c:tx>
          <c:spPr>
            <a:solidFill>
              <a:srgbClr val="FFB03B"/>
            </a:solidFill>
            <a:ln>
              <a:noFill/>
            </a:ln>
            <a:effectLst/>
          </c:spPr>
          <c:invertIfNegative val="0"/>
          <c:cat>
            <c:strRef>
              <c:f>AUXILIAR!$C$104:$D$104</c:f>
              <c:strCache>
                <c:ptCount val="2"/>
                <c:pt idx="0">
                  <c:v>Import</c:v>
                </c:pt>
                <c:pt idx="1">
                  <c:v>Export</c:v>
                </c:pt>
              </c:strCache>
            </c:strRef>
          </c:cat>
          <c:val>
            <c:numRef>
              <c:f>AUXILIAR!$C$106:$D$106</c:f>
              <c:numCache>
                <c:formatCode>General</c:formatCode>
                <c:ptCount val="2"/>
                <c:pt idx="0">
                  <c:v>5.2</c:v>
                </c:pt>
                <c:pt idx="1">
                  <c:v>0</c:v>
                </c:pt>
              </c:numCache>
            </c:numRef>
          </c:val>
          <c:extLst xmlns:c16r2="http://schemas.microsoft.com/office/drawing/2015/06/chart">
            <c:ext xmlns:c16="http://schemas.microsoft.com/office/drawing/2014/chart" uri="{C3380CC4-5D6E-409C-BE32-E72D297353CC}">
              <c16:uniqueId val="{00000001-0A5C-4783-AC33-3C26924EB11B}"/>
            </c:ext>
          </c:extLst>
        </c:ser>
        <c:ser>
          <c:idx val="2"/>
          <c:order val="2"/>
          <c:tx>
            <c:strRef>
              <c:f>AUXILIAR!$B$107</c:f>
              <c:strCache>
                <c:ptCount val="1"/>
                <c:pt idx="0">
                  <c:v>Brazil</c:v>
                </c:pt>
              </c:strCache>
            </c:strRef>
          </c:tx>
          <c:spPr>
            <a:solidFill>
              <a:srgbClr val="D6BA8C"/>
            </a:solidFill>
            <a:ln>
              <a:noFill/>
            </a:ln>
            <a:effectLst/>
          </c:spPr>
          <c:invertIfNegative val="0"/>
          <c:cat>
            <c:strRef>
              <c:f>AUXILIAR!$C$104:$D$104</c:f>
              <c:strCache>
                <c:ptCount val="2"/>
                <c:pt idx="0">
                  <c:v>Import</c:v>
                </c:pt>
                <c:pt idx="1">
                  <c:v>Export</c:v>
                </c:pt>
              </c:strCache>
            </c:strRef>
          </c:cat>
          <c:val>
            <c:numRef>
              <c:f>AUXILIAR!$C$107:$D$107</c:f>
              <c:numCache>
                <c:formatCode>General</c:formatCode>
                <c:ptCount val="2"/>
                <c:pt idx="0">
                  <c:v>3</c:v>
                </c:pt>
                <c:pt idx="1">
                  <c:v>0.6</c:v>
                </c:pt>
              </c:numCache>
            </c:numRef>
          </c:val>
          <c:extLst xmlns:c16r2="http://schemas.microsoft.com/office/drawing/2015/06/chart">
            <c:ext xmlns:c16="http://schemas.microsoft.com/office/drawing/2014/chart" uri="{C3380CC4-5D6E-409C-BE32-E72D297353CC}">
              <c16:uniqueId val="{00000002-0A5C-4783-AC33-3C26924EB11B}"/>
            </c:ext>
          </c:extLst>
        </c:ser>
        <c:ser>
          <c:idx val="3"/>
          <c:order val="3"/>
          <c:tx>
            <c:strRef>
              <c:f>AUXILIAR!$B$108</c:f>
              <c:strCache>
                <c:ptCount val="1"/>
                <c:pt idx="0">
                  <c:v>Chile</c:v>
                </c:pt>
              </c:strCache>
            </c:strRef>
          </c:tx>
          <c:spPr>
            <a:solidFill>
              <a:srgbClr val="7F7F7F"/>
            </a:solidFill>
            <a:ln>
              <a:noFill/>
            </a:ln>
            <a:effectLst/>
          </c:spPr>
          <c:invertIfNegative val="0"/>
          <c:cat>
            <c:strRef>
              <c:f>AUXILIAR!$C$104:$D$104</c:f>
              <c:strCache>
                <c:ptCount val="2"/>
                <c:pt idx="0">
                  <c:v>Import</c:v>
                </c:pt>
                <c:pt idx="1">
                  <c:v>Export</c:v>
                </c:pt>
              </c:strCache>
            </c:strRef>
          </c:cat>
          <c:val>
            <c:numRef>
              <c:f>AUXILIAR!$C$108:$D$108</c:f>
              <c:numCache>
                <c:formatCode>General</c:formatCode>
                <c:ptCount val="2"/>
                <c:pt idx="0">
                  <c:v>4.3</c:v>
                </c:pt>
                <c:pt idx="1">
                  <c:v>0</c:v>
                </c:pt>
              </c:numCache>
            </c:numRef>
          </c:val>
          <c:extLst xmlns:c16r2="http://schemas.microsoft.com/office/drawing/2015/06/chart">
            <c:ext xmlns:c16="http://schemas.microsoft.com/office/drawing/2014/chart" uri="{C3380CC4-5D6E-409C-BE32-E72D297353CC}">
              <c16:uniqueId val="{00000003-0A5C-4783-AC33-3C26924EB11B}"/>
            </c:ext>
          </c:extLst>
        </c:ser>
        <c:ser>
          <c:idx val="4"/>
          <c:order val="4"/>
          <c:tx>
            <c:strRef>
              <c:f>AUXILIAR!$B$109</c:f>
              <c:strCache>
                <c:ptCount val="1"/>
                <c:pt idx="0">
                  <c:v>Peru</c:v>
                </c:pt>
              </c:strCache>
            </c:strRef>
          </c:tx>
          <c:spPr>
            <a:solidFill>
              <a:srgbClr val="00953A"/>
            </a:solidFill>
            <a:ln>
              <a:noFill/>
            </a:ln>
            <a:effectLst/>
          </c:spPr>
          <c:invertIfNegative val="0"/>
          <c:cat>
            <c:strRef>
              <c:f>AUXILIAR!$C$104:$D$104</c:f>
              <c:strCache>
                <c:ptCount val="2"/>
                <c:pt idx="0">
                  <c:v>Import</c:v>
                </c:pt>
                <c:pt idx="1">
                  <c:v>Export</c:v>
                </c:pt>
              </c:strCache>
            </c:strRef>
          </c:cat>
          <c:val>
            <c:numRef>
              <c:f>AUXILIAR!$C$109:$D$109</c:f>
              <c:numCache>
                <c:formatCode>General</c:formatCode>
                <c:ptCount val="2"/>
                <c:pt idx="0">
                  <c:v>0</c:v>
                </c:pt>
                <c:pt idx="1">
                  <c:v>5.5</c:v>
                </c:pt>
              </c:numCache>
            </c:numRef>
          </c:val>
          <c:extLst xmlns:c16r2="http://schemas.microsoft.com/office/drawing/2015/06/chart">
            <c:ext xmlns:c16="http://schemas.microsoft.com/office/drawing/2014/chart" uri="{C3380CC4-5D6E-409C-BE32-E72D297353CC}">
              <c16:uniqueId val="{00000004-0A5C-4783-AC33-3C26924EB11B}"/>
            </c:ext>
          </c:extLst>
        </c:ser>
        <c:ser>
          <c:idx val="5"/>
          <c:order val="5"/>
          <c:tx>
            <c:strRef>
              <c:f>AUXILIAR!$B$110</c:f>
              <c:strCache>
                <c:ptCount val="1"/>
                <c:pt idx="0">
                  <c:v>Trinidad &amp; Tobago</c:v>
                </c:pt>
              </c:strCache>
            </c:strRef>
          </c:tx>
          <c:spPr>
            <a:solidFill>
              <a:srgbClr val="BC6124"/>
            </a:solidFill>
            <a:ln>
              <a:noFill/>
            </a:ln>
            <a:effectLst/>
          </c:spPr>
          <c:invertIfNegative val="0"/>
          <c:cat>
            <c:strRef>
              <c:f>AUXILIAR!$C$104:$D$104</c:f>
              <c:strCache>
                <c:ptCount val="2"/>
                <c:pt idx="0">
                  <c:v>Import</c:v>
                </c:pt>
                <c:pt idx="1">
                  <c:v>Export</c:v>
                </c:pt>
              </c:strCache>
            </c:strRef>
          </c:cat>
          <c:val>
            <c:numRef>
              <c:f>AUXILIAR!$C$110:$D$110</c:f>
              <c:numCache>
                <c:formatCode>General</c:formatCode>
                <c:ptCount val="2"/>
                <c:pt idx="0">
                  <c:v>0</c:v>
                </c:pt>
                <c:pt idx="1">
                  <c:v>14.3</c:v>
                </c:pt>
              </c:numCache>
            </c:numRef>
          </c:val>
          <c:extLst xmlns:c16r2="http://schemas.microsoft.com/office/drawing/2015/06/chart">
            <c:ext xmlns:c16="http://schemas.microsoft.com/office/drawing/2014/chart" uri="{C3380CC4-5D6E-409C-BE32-E72D297353CC}">
              <c16:uniqueId val="{00000005-0A5C-4783-AC33-3C26924EB11B}"/>
            </c:ext>
          </c:extLst>
        </c:ser>
        <c:ser>
          <c:idx val="6"/>
          <c:order val="6"/>
          <c:tx>
            <c:strRef>
              <c:f>AUXILIAR!$B$111</c:f>
              <c:strCache>
                <c:ptCount val="1"/>
                <c:pt idx="0">
                  <c:v>Other</c:v>
                </c:pt>
              </c:strCache>
            </c:strRef>
          </c:tx>
          <c:spPr>
            <a:solidFill>
              <a:srgbClr val="FF6A66"/>
            </a:solidFill>
            <a:ln>
              <a:noFill/>
            </a:ln>
            <a:effectLst/>
          </c:spPr>
          <c:invertIfNegative val="0"/>
          <c:cat>
            <c:strRef>
              <c:f>AUXILIAR!$C$104:$D$104</c:f>
              <c:strCache>
                <c:ptCount val="2"/>
                <c:pt idx="0">
                  <c:v>Import</c:v>
                </c:pt>
                <c:pt idx="1">
                  <c:v>Export</c:v>
                </c:pt>
              </c:strCache>
            </c:strRef>
          </c:cat>
          <c:val>
            <c:numRef>
              <c:f>AUXILIAR!$C$111:$D$111</c:f>
              <c:numCache>
                <c:formatCode>General</c:formatCode>
                <c:ptCount val="2"/>
                <c:pt idx="0">
                  <c:v>3</c:v>
                </c:pt>
                <c:pt idx="1">
                  <c:v>0</c:v>
                </c:pt>
              </c:numCache>
            </c:numRef>
          </c:val>
          <c:extLst xmlns:c16r2="http://schemas.microsoft.com/office/drawing/2015/06/chart">
            <c:ext xmlns:c16="http://schemas.microsoft.com/office/drawing/2014/chart" uri="{C3380CC4-5D6E-409C-BE32-E72D297353CC}">
              <c16:uniqueId val="{00000006-0A5C-4783-AC33-3C26924EB11B}"/>
            </c:ext>
          </c:extLst>
        </c:ser>
        <c:dLbls>
          <c:showLegendKey val="0"/>
          <c:showVal val="0"/>
          <c:showCatName val="0"/>
          <c:showSerName val="0"/>
          <c:showPercent val="0"/>
          <c:showBubbleSize val="0"/>
        </c:dLbls>
        <c:gapWidth val="150"/>
        <c:overlap val="100"/>
        <c:axId val="461340120"/>
        <c:axId val="461333456"/>
      </c:barChart>
      <c:catAx>
        <c:axId val="461340120"/>
        <c:scaling>
          <c:orientation val="minMax"/>
        </c:scaling>
        <c:delete val="0"/>
        <c:axPos val="b"/>
        <c:numFmt formatCode="General" sourceLinked="1"/>
        <c:majorTickMark val="none"/>
        <c:minorTickMark val="none"/>
        <c:tickLblPos val="nextTo"/>
        <c:spPr>
          <a:noFill/>
          <a:ln w="222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smtId="4294967295">
                <a:solidFill>
                  <a:schemeClr val="tx1">
                    <a:lumMod val="65000"/>
                    <a:lumOff val="35000"/>
                  </a:schemeClr>
                </a:solidFill>
                <a:latin typeface="Abel" panose="02000506030000020004" pitchFamily="2" charset="0"/>
                <a:ea typeface="+mn-ea"/>
                <a:cs typeface="+mn-cs"/>
              </a:defRPr>
            </a:pPr>
            <a:endParaRPr lang="en-US"/>
          </a:p>
        </c:txPr>
        <c:crossAx val="461333456"/>
        <c:crosses val="autoZero"/>
        <c:auto val="0"/>
        <c:lblAlgn val="ctr"/>
        <c:lblOffset val="100"/>
        <c:noMultiLvlLbl val="0"/>
      </c:catAx>
      <c:valAx>
        <c:axId val="461333456"/>
        <c:scaling>
          <c:orientation val="minMax"/>
          <c:max val="22"/>
          <c:min val="0"/>
        </c:scaling>
        <c:delete val="0"/>
        <c:axPos val="l"/>
        <c:majorGridlines>
          <c:spPr>
            <a:ln w="22225" cap="flat" cmpd="sng" algn="ctr">
              <a:solidFill>
                <a:srgbClr val="D9D9D9"/>
              </a:solidFill>
              <a:prstDash val="sysDash"/>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bel" panose="02000506030000020004" pitchFamily="2" charset="0"/>
                    <a:ea typeface="+mn-ea"/>
                    <a:cs typeface="+mn-cs"/>
                  </a:defRPr>
                </a:pPr>
                <a:r>
                  <a:rPr lang="es-EC" sz="1800"/>
                  <a:t>G</a:t>
                </a:r>
                <a:r>
                  <a:rPr lang="es-EC" sz="1800" baseline="0"/>
                  <a:t>m</a:t>
                </a:r>
                <a:r>
                  <a:rPr lang="es-EC" sz="1800" baseline="30000"/>
                  <a:t>3</a:t>
                </a:r>
              </a:p>
            </c:rich>
          </c:tx>
          <c:layout>
            <c:manualLayout>
              <c:xMode val="edge"/>
              <c:yMode val="edge"/>
              <c:x val="2.3541763161957698E-2"/>
              <c:y val="0.3565335332427251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bel" panose="02000506030000020004"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Abel" panose="02000506030000020004" pitchFamily="2" charset="0"/>
                <a:ea typeface="+mn-ea"/>
                <a:cs typeface="+mn-cs"/>
              </a:defRPr>
            </a:pPr>
            <a:endParaRPr lang="en-US"/>
          </a:p>
        </c:txPr>
        <c:crossAx val="461340120"/>
        <c:crosses val="autoZero"/>
        <c:crossBetween val="between"/>
        <c:majorUnit val="5"/>
      </c:valAx>
      <c:spPr>
        <a:noFill/>
        <a:ln>
          <a:noFill/>
        </a:ln>
        <a:effectLst/>
      </c:spPr>
    </c:plotArea>
    <c:legend>
      <c:legendPos val="b"/>
      <c:layout>
        <c:manualLayout>
          <c:xMode val="edge"/>
          <c:yMode val="edge"/>
          <c:x val="0"/>
          <c:y val="0.83574932813644409"/>
          <c:w val="1"/>
          <c:h val="0.16261111199855804"/>
        </c:manualLayout>
      </c:layout>
      <c:overlay val="0"/>
      <c:spPr>
        <a:noFill/>
        <a:ln>
          <a:noFill/>
        </a:ln>
        <a:effectLst/>
      </c:spPr>
      <c:txPr>
        <a:bodyPr rot="0" spcFirstLastPara="1" vertOverflow="ellipsis" vert="horz" wrap="square" anchor="ctr" anchorCtr="1"/>
        <a:lstStyle/>
        <a:p>
          <a:pPr>
            <a:defRPr sz="1700" b="0" i="0" u="none" strike="noStrike" kern="1200" baseline="0" smtId="4294967295">
              <a:solidFill>
                <a:sysClr val="windowText" lastClr="000000"/>
              </a:solidFill>
              <a:latin typeface="Abel" panose="02000506030000020004" pitchFamily="2" charset="0"/>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600" smtId="4294967295">
          <a:latin typeface="Abel" panose="02000506030000020004"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A648FC-17E3-4F6A-8334-F9DC0A3C71EB}" type="datetimeFigureOut">
              <a:rPr lang="es-ES" smtClean="0"/>
              <a:t>13/11/2018</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8D46CF-9029-43DD-BDE4-F4D7E2BC3FAA}" type="slidenum">
              <a:rPr lang="es-ES" smtClean="0"/>
              <a:t>‹#›</a:t>
            </a:fld>
            <a:endParaRPr lang="es-ES"/>
          </a:p>
        </p:txBody>
      </p:sp>
    </p:spTree>
    <p:extLst>
      <p:ext uri="{BB962C8B-B14F-4D97-AF65-F5344CB8AC3E}">
        <p14:creationId xmlns:p14="http://schemas.microsoft.com/office/powerpoint/2010/main" val="3733984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D9744-6C7A-49C8-9263-EACFC657A7FD}" type="datetimeFigureOut">
              <a:rPr lang="es-ES" smtClean="0"/>
              <a:t>13/11/2018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59018-C0FC-4498-8860-A02D1EC0A0D1}" type="slidenum">
              <a:rPr lang="es-ES" smtClean="0"/>
              <a:t>‹#›</a:t>
            </a:fld>
            <a:endParaRPr lang="es-ES"/>
          </a:p>
        </p:txBody>
      </p:sp>
    </p:spTree>
    <p:extLst>
      <p:ext uri="{BB962C8B-B14F-4D97-AF65-F5344CB8AC3E}">
        <p14:creationId xmlns:p14="http://schemas.microsoft.com/office/powerpoint/2010/main" val="425346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73B695B-2F90-4792-ACCB-F82C8F83CB03}" type="slidenum">
              <a:rPr lang="es-ES" smtClean="0"/>
              <a:t>3</a:t>
            </a:fld>
            <a:endParaRPr lang="es-ES"/>
          </a:p>
        </p:txBody>
      </p:sp>
    </p:spTree>
    <p:extLst>
      <p:ext uri="{BB962C8B-B14F-4D97-AF65-F5344CB8AC3E}">
        <p14:creationId xmlns:p14="http://schemas.microsoft.com/office/powerpoint/2010/main" val="305187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12</a:t>
            </a:fld>
            <a:endParaRPr lang="es-ES"/>
          </a:p>
        </p:txBody>
      </p:sp>
    </p:spTree>
    <p:extLst>
      <p:ext uri="{BB962C8B-B14F-4D97-AF65-F5344CB8AC3E}">
        <p14:creationId xmlns:p14="http://schemas.microsoft.com/office/powerpoint/2010/main" val="428155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13</a:t>
            </a:fld>
            <a:endParaRPr lang="es-ES"/>
          </a:p>
        </p:txBody>
      </p:sp>
    </p:spTree>
    <p:extLst>
      <p:ext uri="{BB962C8B-B14F-4D97-AF65-F5344CB8AC3E}">
        <p14:creationId xmlns:p14="http://schemas.microsoft.com/office/powerpoint/2010/main" val="127027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14</a:t>
            </a:fld>
            <a:endParaRPr lang="es-ES"/>
          </a:p>
        </p:txBody>
      </p:sp>
    </p:spTree>
    <p:extLst>
      <p:ext uri="{BB962C8B-B14F-4D97-AF65-F5344CB8AC3E}">
        <p14:creationId xmlns:p14="http://schemas.microsoft.com/office/powerpoint/2010/main" val="332084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15</a:t>
            </a:fld>
            <a:endParaRPr lang="es-ES"/>
          </a:p>
        </p:txBody>
      </p:sp>
    </p:spTree>
    <p:extLst>
      <p:ext uri="{BB962C8B-B14F-4D97-AF65-F5344CB8AC3E}">
        <p14:creationId xmlns:p14="http://schemas.microsoft.com/office/powerpoint/2010/main" val="19007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16</a:t>
            </a:fld>
            <a:endParaRPr lang="es-ES"/>
          </a:p>
        </p:txBody>
      </p:sp>
    </p:spTree>
    <p:extLst>
      <p:ext uri="{BB962C8B-B14F-4D97-AF65-F5344CB8AC3E}">
        <p14:creationId xmlns:p14="http://schemas.microsoft.com/office/powerpoint/2010/main" val="401777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17</a:t>
            </a:fld>
            <a:endParaRPr lang="es-ES"/>
          </a:p>
        </p:txBody>
      </p:sp>
    </p:spTree>
    <p:extLst>
      <p:ext uri="{BB962C8B-B14F-4D97-AF65-F5344CB8AC3E}">
        <p14:creationId xmlns:p14="http://schemas.microsoft.com/office/powerpoint/2010/main" val="299026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18</a:t>
            </a:fld>
            <a:endParaRPr lang="es-ES"/>
          </a:p>
        </p:txBody>
      </p:sp>
    </p:spTree>
    <p:extLst>
      <p:ext uri="{BB962C8B-B14F-4D97-AF65-F5344CB8AC3E}">
        <p14:creationId xmlns:p14="http://schemas.microsoft.com/office/powerpoint/2010/main" val="167157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19</a:t>
            </a:fld>
            <a:endParaRPr lang="es-ES"/>
          </a:p>
        </p:txBody>
      </p:sp>
    </p:spTree>
    <p:extLst>
      <p:ext uri="{BB962C8B-B14F-4D97-AF65-F5344CB8AC3E}">
        <p14:creationId xmlns:p14="http://schemas.microsoft.com/office/powerpoint/2010/main" val="299602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20</a:t>
            </a:fld>
            <a:endParaRPr lang="es-ES"/>
          </a:p>
        </p:txBody>
      </p:sp>
    </p:spTree>
    <p:extLst>
      <p:ext uri="{BB962C8B-B14F-4D97-AF65-F5344CB8AC3E}">
        <p14:creationId xmlns:p14="http://schemas.microsoft.com/office/powerpoint/2010/main" val="211357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21</a:t>
            </a:fld>
            <a:endParaRPr lang="es-ES"/>
          </a:p>
        </p:txBody>
      </p:sp>
    </p:spTree>
    <p:extLst>
      <p:ext uri="{BB962C8B-B14F-4D97-AF65-F5344CB8AC3E}">
        <p14:creationId xmlns:p14="http://schemas.microsoft.com/office/powerpoint/2010/main" val="33989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73B695B-2F90-4792-ACCB-F82C8F83CB03}" type="slidenum">
              <a:rPr lang="es-ES" smtClean="0"/>
              <a:t>4</a:t>
            </a:fld>
            <a:endParaRPr lang="es-ES"/>
          </a:p>
        </p:txBody>
      </p:sp>
    </p:spTree>
    <p:extLst>
      <p:ext uri="{BB962C8B-B14F-4D97-AF65-F5344CB8AC3E}">
        <p14:creationId xmlns:p14="http://schemas.microsoft.com/office/powerpoint/2010/main" val="1899229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22</a:t>
            </a:fld>
            <a:endParaRPr lang="es-ES"/>
          </a:p>
        </p:txBody>
      </p:sp>
    </p:spTree>
    <p:extLst>
      <p:ext uri="{BB962C8B-B14F-4D97-AF65-F5344CB8AC3E}">
        <p14:creationId xmlns:p14="http://schemas.microsoft.com/office/powerpoint/2010/main" val="26750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5</a:t>
            </a:fld>
            <a:endParaRPr lang="es-ES"/>
          </a:p>
        </p:txBody>
      </p:sp>
    </p:spTree>
    <p:extLst>
      <p:ext uri="{BB962C8B-B14F-4D97-AF65-F5344CB8AC3E}">
        <p14:creationId xmlns:p14="http://schemas.microsoft.com/office/powerpoint/2010/main" val="238878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6</a:t>
            </a:fld>
            <a:endParaRPr lang="es-ES"/>
          </a:p>
        </p:txBody>
      </p:sp>
    </p:spTree>
    <p:extLst>
      <p:ext uri="{BB962C8B-B14F-4D97-AF65-F5344CB8AC3E}">
        <p14:creationId xmlns:p14="http://schemas.microsoft.com/office/powerpoint/2010/main" val="248680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7</a:t>
            </a:fld>
            <a:endParaRPr lang="es-ES"/>
          </a:p>
        </p:txBody>
      </p:sp>
    </p:spTree>
    <p:extLst>
      <p:ext uri="{BB962C8B-B14F-4D97-AF65-F5344CB8AC3E}">
        <p14:creationId xmlns:p14="http://schemas.microsoft.com/office/powerpoint/2010/main" val="259994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8</a:t>
            </a:fld>
            <a:endParaRPr lang="es-ES"/>
          </a:p>
        </p:txBody>
      </p:sp>
    </p:spTree>
    <p:extLst>
      <p:ext uri="{BB962C8B-B14F-4D97-AF65-F5344CB8AC3E}">
        <p14:creationId xmlns:p14="http://schemas.microsoft.com/office/powerpoint/2010/main" val="294226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9</a:t>
            </a:fld>
            <a:endParaRPr lang="es-ES"/>
          </a:p>
        </p:txBody>
      </p:sp>
    </p:spTree>
    <p:extLst>
      <p:ext uri="{BB962C8B-B14F-4D97-AF65-F5344CB8AC3E}">
        <p14:creationId xmlns:p14="http://schemas.microsoft.com/office/powerpoint/2010/main" val="72898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10</a:t>
            </a:fld>
            <a:endParaRPr lang="es-ES"/>
          </a:p>
        </p:txBody>
      </p:sp>
    </p:spTree>
    <p:extLst>
      <p:ext uri="{BB962C8B-B14F-4D97-AF65-F5344CB8AC3E}">
        <p14:creationId xmlns:p14="http://schemas.microsoft.com/office/powerpoint/2010/main" val="323903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4A59018-C0FC-4498-8860-A02D1EC0A0D1}" type="slidenum">
              <a:rPr lang="es-ES" smtClean="0"/>
              <a:t>11</a:t>
            </a:fld>
            <a:endParaRPr lang="es-ES"/>
          </a:p>
        </p:txBody>
      </p:sp>
    </p:spTree>
    <p:extLst>
      <p:ext uri="{BB962C8B-B14F-4D97-AF65-F5344CB8AC3E}">
        <p14:creationId xmlns:p14="http://schemas.microsoft.com/office/powerpoint/2010/main" val="141242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526224"/>
            <a:ext cx="9144000" cy="1557177"/>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417547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Tree>
    <p:extLst>
      <p:ext uri="{BB962C8B-B14F-4D97-AF65-F5344CB8AC3E}">
        <p14:creationId xmlns:p14="http://schemas.microsoft.com/office/powerpoint/2010/main" val="20973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a:xfrm>
            <a:off x="838200" y="2665708"/>
            <a:ext cx="10515600" cy="3146156"/>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pPr algn="r"/>
            <a:fld id="{CFB32122-C580-2249-BEA6-AB58D4452353}" type="datetimeFigureOut">
              <a:rPr lang="es-ES_tradnl" smtClean="0"/>
              <a:pPr algn="r"/>
              <a:t>13/11/2018</a:t>
            </a:fld>
            <a:endParaRPr lang="es-ES_tradnl"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45955"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201977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1255363"/>
            <a:ext cx="2628900" cy="468048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1255363"/>
            <a:ext cx="7734300" cy="46804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45954"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115819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88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30454"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120627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29128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18650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30451"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165678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45955"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131841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371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195111"/>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3711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195111"/>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45951"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78812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pPr algn="r"/>
            <a:fld id="{CFB32122-C580-2249-BEA6-AB58D4452353}" type="datetimeFigureOut">
              <a:rPr lang="es-ES_tradnl" smtClean="0"/>
              <a:pPr algn="r"/>
              <a:t>13/11/2018</a:t>
            </a:fld>
            <a:endParaRPr lang="es-ES_tradnl"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45953"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41824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45955"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74375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45947"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194229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1270860"/>
            <a:ext cx="3932237" cy="786539"/>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1270860"/>
            <a:ext cx="6172200" cy="4590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fld id="{CFB32122-C580-2249-BEA6-AB58D4452353}" type="datetimeFigureOut">
              <a:rPr lang="es-ES_tradnl" smtClean="0"/>
              <a:pPr/>
              <a:t>13/11/2018</a:t>
            </a:fld>
            <a:endParaRPr lang="es-ES_tradnl"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45953" y="6356350"/>
            <a:ext cx="2743200" cy="365125"/>
          </a:xfrm>
          <a:prstGeom prst="rect">
            <a:avLst/>
          </a:prstGeom>
        </p:spPr>
        <p:txBody>
          <a:bodyPr/>
          <a:lstStyle/>
          <a:p>
            <a:fld id="{542E4387-C938-1945-AF06-85B1049A224D}" type="slidenum">
              <a:rPr lang="es-ES_tradnl" smtClean="0"/>
              <a:t>‹#›</a:t>
            </a:fld>
            <a:endParaRPr lang="es-ES_tradnl"/>
          </a:p>
        </p:txBody>
      </p:sp>
    </p:spTree>
    <p:extLst>
      <p:ext uri="{BB962C8B-B14F-4D97-AF65-F5344CB8AC3E}">
        <p14:creationId xmlns:p14="http://schemas.microsoft.com/office/powerpoint/2010/main" val="33565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233016"/>
            <a:ext cx="10515600" cy="1325563"/>
          </a:xfrm>
          <a:prstGeom prst="rect">
            <a:avLst/>
          </a:prstGeom>
        </p:spPr>
        <p:txBody>
          <a:bodyPr vert="horz" lIns="91440" tIns="45720" rIns="91440" bIns="45720" rtlCol="0" anchor="ctr">
            <a:normAutofit/>
          </a:bodyPr>
          <a:lstStyle/>
          <a:p>
            <a:r>
              <a:rPr lang="es-ES_tradnl" dirty="0"/>
              <a:t>Clic para editar título</a:t>
            </a:r>
          </a:p>
        </p:txBody>
      </p:sp>
      <p:sp>
        <p:nvSpPr>
          <p:cNvPr id="3" name="Marcador de texto 2"/>
          <p:cNvSpPr>
            <a:spLocks noGrp="1"/>
          </p:cNvSpPr>
          <p:nvPr>
            <p:ph type="body" idx="1"/>
          </p:nvPr>
        </p:nvSpPr>
        <p:spPr>
          <a:xfrm>
            <a:off x="838200" y="2665708"/>
            <a:ext cx="10515600" cy="3332136"/>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6828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olad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ielac.olad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ielac.olad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ielac.olad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ielac.ola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Группа 39"/>
          <p:cNvGrpSpPr/>
          <p:nvPr/>
        </p:nvGrpSpPr>
        <p:grpSpPr>
          <a:xfrm>
            <a:off x="9084934" y="-1990046"/>
            <a:ext cx="7076802" cy="7038188"/>
            <a:chOff x="4343400" y="369888"/>
            <a:chExt cx="9601200" cy="9548812"/>
          </a:xfrm>
          <a:solidFill>
            <a:schemeClr val="bg1">
              <a:lumMod val="95000"/>
            </a:schemeClr>
          </a:solidFill>
        </p:grpSpPr>
        <p:sp>
          <p:nvSpPr>
            <p:cNvPr id="24" name="Freeform 5"/>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6"/>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7"/>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8"/>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9"/>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0"/>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1"/>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2"/>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3"/>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4"/>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5"/>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6"/>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7"/>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8"/>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9"/>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20"/>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6" name="Группа 39"/>
          <p:cNvGrpSpPr/>
          <p:nvPr/>
        </p:nvGrpSpPr>
        <p:grpSpPr>
          <a:xfrm>
            <a:off x="-3628431" y="1258478"/>
            <a:ext cx="7076802" cy="7038188"/>
            <a:chOff x="4343400" y="369888"/>
            <a:chExt cx="9601200" cy="9548812"/>
          </a:xfrm>
          <a:solidFill>
            <a:schemeClr val="bg1">
              <a:lumMod val="95000"/>
            </a:schemeClr>
          </a:solidFill>
        </p:grpSpPr>
        <p:sp>
          <p:nvSpPr>
            <p:cNvPr id="7" name="Freeform 5"/>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8" name="Freeform 6"/>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9" name="Freeform 7"/>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8"/>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9"/>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10"/>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11"/>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2"/>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3"/>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4"/>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5"/>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6"/>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7"/>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8"/>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9"/>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20"/>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4" name="Título 3"/>
          <p:cNvSpPr>
            <a:spLocks noGrp="1"/>
          </p:cNvSpPr>
          <p:nvPr>
            <p:ph type="ctrTitle"/>
          </p:nvPr>
        </p:nvSpPr>
        <p:spPr>
          <a:xfrm>
            <a:off x="0" y="2040403"/>
            <a:ext cx="12191999" cy="1838325"/>
          </a:xfrm>
        </p:spPr>
        <p:txBody>
          <a:bodyPr>
            <a:noAutofit/>
          </a:bodyPr>
          <a:lstStyle/>
          <a:p>
            <a:r>
              <a:rPr lang="en-US" sz="3600" dirty="0">
                <a:solidFill>
                  <a:srgbClr val="092C74"/>
                </a:solidFill>
                <a:latin typeface="Hero" panose="02000506000000020004" pitchFamily="50" charset="0"/>
              </a:rPr>
              <a:t>The Role of the Natural Gas in the Energy Policies in LAC</a:t>
            </a:r>
            <a:endParaRPr lang="es-ES_tradnl" sz="3600" dirty="0">
              <a:solidFill>
                <a:srgbClr val="092C74"/>
              </a:solidFill>
              <a:latin typeface="Hero" panose="02000506000000020004" pitchFamily="50" charset="0"/>
            </a:endParaRPr>
          </a:p>
        </p:txBody>
      </p:sp>
      <p:sp>
        <p:nvSpPr>
          <p:cNvPr id="5" name="Subtítulo 4"/>
          <p:cNvSpPr>
            <a:spLocks noGrp="1"/>
          </p:cNvSpPr>
          <p:nvPr>
            <p:ph type="subTitle" idx="1"/>
          </p:nvPr>
        </p:nvSpPr>
        <p:spPr>
          <a:xfrm>
            <a:off x="1550417" y="3972127"/>
            <a:ext cx="9144000" cy="1069975"/>
          </a:xfrm>
        </p:spPr>
        <p:txBody>
          <a:bodyPr>
            <a:noAutofit/>
          </a:bodyPr>
          <a:lstStyle/>
          <a:p>
            <a:r>
              <a:rPr lang="en-US" sz="2000" dirty="0">
                <a:solidFill>
                  <a:srgbClr val="092C74"/>
                </a:solidFill>
                <a:latin typeface="Cicle" panose="02000000000000000000" pitchFamily="50" charset="0"/>
              </a:rPr>
              <a:t>Gas Symposium</a:t>
            </a:r>
          </a:p>
          <a:p>
            <a:r>
              <a:rPr lang="en-US" sz="2000" dirty="0">
                <a:solidFill>
                  <a:srgbClr val="092C74"/>
                </a:solidFill>
                <a:latin typeface="Cicle" panose="02000000000000000000" pitchFamily="50" charset="0"/>
              </a:rPr>
              <a:t>Port of Spain, Trinidad and Tobago</a:t>
            </a:r>
          </a:p>
          <a:p>
            <a:r>
              <a:rPr lang="en-US" sz="2000" dirty="0">
                <a:solidFill>
                  <a:srgbClr val="092C74"/>
                </a:solidFill>
                <a:latin typeface="Cicle" panose="02000000000000000000" pitchFamily="50" charset="0"/>
              </a:rPr>
              <a:t>Nov. 13, 2018</a:t>
            </a:r>
            <a:endParaRPr lang="es-ES_tradnl" sz="1800" dirty="0"/>
          </a:p>
        </p:txBody>
      </p:sp>
      <p:sp>
        <p:nvSpPr>
          <p:cNvPr id="2" name="Rectángulo 1"/>
          <p:cNvSpPr/>
          <p:nvPr/>
        </p:nvSpPr>
        <p:spPr>
          <a:xfrm>
            <a:off x="3074417" y="5360285"/>
            <a:ext cx="6096000" cy="800219"/>
          </a:xfrm>
          <a:prstGeom prst="rect">
            <a:avLst/>
          </a:prstGeom>
        </p:spPr>
        <p:txBody>
          <a:bodyPr>
            <a:spAutoFit/>
          </a:bodyPr>
          <a:lstStyle/>
          <a:p>
            <a:pPr algn="ctr"/>
            <a:r>
              <a:rPr lang="es-ES" sz="2800" dirty="0">
                <a:solidFill>
                  <a:srgbClr val="206EA8"/>
                </a:solidFill>
                <a:latin typeface="Corbel" panose="020B0503020204020204" pitchFamily="34" charset="0"/>
                <a:cs typeface="Arial"/>
              </a:rPr>
              <a:t>Alfonso Blanco</a:t>
            </a:r>
          </a:p>
          <a:p>
            <a:pPr algn="ctr"/>
            <a:r>
              <a:rPr lang="es-ES" dirty="0" err="1">
                <a:solidFill>
                  <a:srgbClr val="206EA8"/>
                </a:solidFill>
                <a:latin typeface="Corbel" panose="020B0503020204020204" pitchFamily="34" charset="0"/>
                <a:cs typeface="Arial Black"/>
              </a:rPr>
              <a:t>Executive</a:t>
            </a:r>
            <a:r>
              <a:rPr lang="es-ES" dirty="0">
                <a:solidFill>
                  <a:srgbClr val="206EA8"/>
                </a:solidFill>
                <a:latin typeface="Corbel" panose="020B0503020204020204" pitchFamily="34" charset="0"/>
                <a:cs typeface="Arial Black"/>
              </a:rPr>
              <a:t> </a:t>
            </a:r>
            <a:r>
              <a:rPr lang="es-ES" dirty="0" err="1">
                <a:solidFill>
                  <a:srgbClr val="206EA8"/>
                </a:solidFill>
                <a:latin typeface="Corbel" panose="020B0503020204020204" pitchFamily="34" charset="0"/>
                <a:cs typeface="Arial Black"/>
              </a:rPr>
              <a:t>Secretary</a:t>
            </a:r>
            <a:endParaRPr lang="es-ES" dirty="0">
              <a:solidFill>
                <a:srgbClr val="206EA8"/>
              </a:solidFill>
              <a:latin typeface="Corbel" panose="020B0503020204020204" pitchFamily="34" charset="0"/>
              <a:cs typeface="Arial Black"/>
            </a:endParaRPr>
          </a:p>
        </p:txBody>
      </p:sp>
    </p:spTree>
    <p:extLst>
      <p:ext uri="{BB962C8B-B14F-4D97-AF65-F5344CB8AC3E}">
        <p14:creationId xmlns:p14="http://schemas.microsoft.com/office/powerpoint/2010/main" val="17107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44324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World and LAC natural gas production</a:t>
            </a:r>
            <a:endParaRPr lang="es-EC" sz="2400" dirty="0">
              <a:latin typeface="Calibri  "/>
            </a:endParaRPr>
          </a:p>
        </p:txBody>
      </p:sp>
      <p:sp>
        <p:nvSpPr>
          <p:cNvPr id="6" name="CuadroTexto 5">
            <a:extLst>
              <a:ext uri="{FF2B5EF4-FFF2-40B4-BE49-F238E27FC236}">
                <a16:creationId xmlns:a16="http://schemas.microsoft.com/office/drawing/2014/main" xmlns="" id="{5A15F84F-CFED-4B56-9F61-50FCDAD6D712}"/>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3"/>
              </a:rPr>
              <a:t>http://sielac.olade.org</a:t>
            </a:r>
            <a:r>
              <a:rPr lang="es-ES" sz="1000" b="1" dirty="0">
                <a:latin typeface="Calibri  "/>
              </a:rPr>
              <a:t> </a:t>
            </a:r>
          </a:p>
        </p:txBody>
      </p:sp>
      <p:pic>
        <p:nvPicPr>
          <p:cNvPr id="9" name="Imagen 8">
            <a:extLst>
              <a:ext uri="{FF2B5EF4-FFF2-40B4-BE49-F238E27FC236}">
                <a16:creationId xmlns:a16="http://schemas.microsoft.com/office/drawing/2014/main" xmlns="" id="{769E0ECB-B487-4D5B-9478-A56BA885A2E4}"/>
              </a:ext>
            </a:extLst>
          </p:cNvPr>
          <p:cNvPicPr>
            <a:picLocks noChangeAspect="1"/>
          </p:cNvPicPr>
          <p:nvPr/>
        </p:nvPicPr>
        <p:blipFill>
          <a:blip r:embed="rId4"/>
          <a:stretch>
            <a:fillRect/>
          </a:stretch>
        </p:blipFill>
        <p:spPr>
          <a:xfrm>
            <a:off x="45046" y="6444476"/>
            <a:ext cx="1866832" cy="346961"/>
          </a:xfrm>
          <a:prstGeom prst="rect">
            <a:avLst/>
          </a:prstGeom>
        </p:spPr>
      </p:pic>
      <p:pic>
        <p:nvPicPr>
          <p:cNvPr id="3" name="Imagen 2">
            <a:extLst>
              <a:ext uri="{FF2B5EF4-FFF2-40B4-BE49-F238E27FC236}">
                <a16:creationId xmlns:a16="http://schemas.microsoft.com/office/drawing/2014/main" xmlns="" id="{C0961C21-CBA1-4747-AC46-33ED4546C38F}"/>
              </a:ext>
            </a:extLst>
          </p:cNvPr>
          <p:cNvPicPr>
            <a:picLocks noChangeAspect="1"/>
          </p:cNvPicPr>
          <p:nvPr/>
        </p:nvPicPr>
        <p:blipFill>
          <a:blip r:embed="rId5"/>
          <a:stretch>
            <a:fillRect/>
          </a:stretch>
        </p:blipFill>
        <p:spPr>
          <a:xfrm>
            <a:off x="194133" y="1992291"/>
            <a:ext cx="5292267" cy="3183252"/>
          </a:xfrm>
          <a:prstGeom prst="rect">
            <a:avLst/>
          </a:prstGeom>
        </p:spPr>
      </p:pic>
      <p:pic>
        <p:nvPicPr>
          <p:cNvPr id="4" name="Imagen 3">
            <a:extLst>
              <a:ext uri="{FF2B5EF4-FFF2-40B4-BE49-F238E27FC236}">
                <a16:creationId xmlns:a16="http://schemas.microsoft.com/office/drawing/2014/main" xmlns="" id="{22F77CFF-5E90-4ED6-9452-4057AABE4F01}"/>
              </a:ext>
            </a:extLst>
          </p:cNvPr>
          <p:cNvPicPr>
            <a:picLocks noChangeAspect="1"/>
          </p:cNvPicPr>
          <p:nvPr/>
        </p:nvPicPr>
        <p:blipFill>
          <a:blip r:embed="rId6"/>
          <a:stretch>
            <a:fillRect/>
          </a:stretch>
        </p:blipFill>
        <p:spPr>
          <a:xfrm>
            <a:off x="6672470" y="2090971"/>
            <a:ext cx="5155096" cy="3084571"/>
          </a:xfrm>
          <a:prstGeom prst="rect">
            <a:avLst/>
          </a:prstGeom>
        </p:spPr>
      </p:pic>
      <p:sp>
        <p:nvSpPr>
          <p:cNvPr id="7" name="CuadroTexto 6">
            <a:extLst>
              <a:ext uri="{FF2B5EF4-FFF2-40B4-BE49-F238E27FC236}">
                <a16:creationId xmlns:a16="http://schemas.microsoft.com/office/drawing/2014/main" xmlns="" id="{EA3BE164-E271-4197-B534-384463C49AB6}"/>
              </a:ext>
            </a:extLst>
          </p:cNvPr>
          <p:cNvSpPr txBox="1"/>
          <p:nvPr/>
        </p:nvSpPr>
        <p:spPr>
          <a:xfrm>
            <a:off x="1727397" y="1301099"/>
            <a:ext cx="2225738" cy="461665"/>
          </a:xfrm>
          <a:prstGeom prst="rect">
            <a:avLst/>
          </a:prstGeom>
          <a:noFill/>
        </p:spPr>
        <p:txBody>
          <a:bodyPr wrap="none" rtlCol="0">
            <a:spAutoFit/>
          </a:bodyPr>
          <a:lstStyle/>
          <a:p>
            <a:r>
              <a:rPr lang="es-AR" sz="2400" b="1" dirty="0" err="1">
                <a:solidFill>
                  <a:srgbClr val="092C74"/>
                </a:solidFill>
                <a:latin typeface="Calibri  "/>
              </a:rPr>
              <a:t>World</a:t>
            </a:r>
            <a:r>
              <a:rPr lang="es-AR" sz="2400" b="1" dirty="0">
                <a:solidFill>
                  <a:srgbClr val="092C74"/>
                </a:solidFill>
                <a:latin typeface="Calibri  "/>
              </a:rPr>
              <a:t> </a:t>
            </a:r>
            <a:r>
              <a:rPr lang="es-AR" sz="2400" b="1" dirty="0" err="1">
                <a:solidFill>
                  <a:srgbClr val="092C74"/>
                </a:solidFill>
                <a:latin typeface="Calibri  "/>
              </a:rPr>
              <a:t>by</a:t>
            </a:r>
            <a:r>
              <a:rPr lang="es-AR" sz="2400" b="1" dirty="0">
                <a:solidFill>
                  <a:srgbClr val="092C74"/>
                </a:solidFill>
                <a:latin typeface="Calibri  "/>
              </a:rPr>
              <a:t> </a:t>
            </a:r>
            <a:r>
              <a:rPr lang="es-AR" sz="2400" b="1" dirty="0" err="1">
                <a:solidFill>
                  <a:srgbClr val="092C74"/>
                </a:solidFill>
                <a:latin typeface="Calibri  "/>
              </a:rPr>
              <a:t>region</a:t>
            </a:r>
            <a:endParaRPr lang="en-US" sz="2400" b="1" dirty="0">
              <a:solidFill>
                <a:srgbClr val="092C74"/>
              </a:solidFill>
              <a:latin typeface="Calibri  "/>
            </a:endParaRPr>
          </a:p>
        </p:txBody>
      </p:sp>
      <p:sp>
        <p:nvSpPr>
          <p:cNvPr id="10" name="CuadroTexto 9">
            <a:extLst>
              <a:ext uri="{FF2B5EF4-FFF2-40B4-BE49-F238E27FC236}">
                <a16:creationId xmlns:a16="http://schemas.microsoft.com/office/drawing/2014/main" xmlns="" id="{E9D5E34A-5A89-4C14-88D9-BC65719BCA83}"/>
              </a:ext>
            </a:extLst>
          </p:cNvPr>
          <p:cNvSpPr txBox="1"/>
          <p:nvPr/>
        </p:nvSpPr>
        <p:spPr>
          <a:xfrm>
            <a:off x="8220947" y="1304414"/>
            <a:ext cx="2373663" cy="461665"/>
          </a:xfrm>
          <a:prstGeom prst="rect">
            <a:avLst/>
          </a:prstGeom>
          <a:noFill/>
        </p:spPr>
        <p:txBody>
          <a:bodyPr wrap="none" rtlCol="0">
            <a:spAutoFit/>
          </a:bodyPr>
          <a:lstStyle/>
          <a:p>
            <a:r>
              <a:rPr lang="es-AR" sz="2400" b="1" dirty="0">
                <a:solidFill>
                  <a:srgbClr val="092C74"/>
                </a:solidFill>
                <a:latin typeface="Calibri  "/>
              </a:rPr>
              <a:t>LAC </a:t>
            </a:r>
            <a:r>
              <a:rPr lang="es-AR" sz="2400" b="1" dirty="0" err="1">
                <a:solidFill>
                  <a:srgbClr val="092C74"/>
                </a:solidFill>
                <a:latin typeface="Calibri  "/>
              </a:rPr>
              <a:t>by</a:t>
            </a:r>
            <a:r>
              <a:rPr lang="es-AR" sz="2400" b="1" dirty="0">
                <a:solidFill>
                  <a:srgbClr val="092C74"/>
                </a:solidFill>
                <a:latin typeface="Calibri  "/>
              </a:rPr>
              <a:t> </a:t>
            </a:r>
            <a:r>
              <a:rPr lang="es-AR" sz="2400" b="1" dirty="0" err="1">
                <a:solidFill>
                  <a:srgbClr val="092C74"/>
                </a:solidFill>
                <a:latin typeface="Calibri  "/>
              </a:rPr>
              <a:t>subregion</a:t>
            </a:r>
            <a:endParaRPr lang="en-US" sz="2400" b="1" dirty="0">
              <a:solidFill>
                <a:srgbClr val="092C74"/>
              </a:solidFill>
              <a:latin typeface="Calibri  "/>
            </a:endParaRPr>
          </a:p>
        </p:txBody>
      </p:sp>
    </p:spTree>
    <p:extLst>
      <p:ext uri="{BB962C8B-B14F-4D97-AF65-F5344CB8AC3E}">
        <p14:creationId xmlns:p14="http://schemas.microsoft.com/office/powerpoint/2010/main" val="39994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44324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World and LAC natural gas consumption</a:t>
            </a:r>
            <a:endParaRPr lang="es-EC" sz="2400" dirty="0">
              <a:latin typeface="Calibri  "/>
            </a:endParaRPr>
          </a:p>
        </p:txBody>
      </p:sp>
      <p:sp>
        <p:nvSpPr>
          <p:cNvPr id="6" name="CuadroTexto 5">
            <a:extLst>
              <a:ext uri="{FF2B5EF4-FFF2-40B4-BE49-F238E27FC236}">
                <a16:creationId xmlns:a16="http://schemas.microsoft.com/office/drawing/2014/main" xmlns="" id="{5A15F84F-CFED-4B56-9F61-50FCDAD6D712}"/>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3"/>
              </a:rPr>
              <a:t>http://sielac.olade.org</a:t>
            </a:r>
            <a:r>
              <a:rPr lang="es-ES" sz="1000" b="1" dirty="0">
                <a:latin typeface="Calibri  "/>
              </a:rPr>
              <a:t> </a:t>
            </a:r>
          </a:p>
        </p:txBody>
      </p:sp>
      <p:pic>
        <p:nvPicPr>
          <p:cNvPr id="9" name="Imagen 8">
            <a:extLst>
              <a:ext uri="{FF2B5EF4-FFF2-40B4-BE49-F238E27FC236}">
                <a16:creationId xmlns:a16="http://schemas.microsoft.com/office/drawing/2014/main" xmlns="" id="{769E0ECB-B487-4D5B-9478-A56BA885A2E4}"/>
              </a:ext>
            </a:extLst>
          </p:cNvPr>
          <p:cNvPicPr>
            <a:picLocks noChangeAspect="1"/>
          </p:cNvPicPr>
          <p:nvPr/>
        </p:nvPicPr>
        <p:blipFill>
          <a:blip r:embed="rId4"/>
          <a:stretch>
            <a:fillRect/>
          </a:stretch>
        </p:blipFill>
        <p:spPr>
          <a:xfrm>
            <a:off x="45046" y="6444476"/>
            <a:ext cx="1866832" cy="346961"/>
          </a:xfrm>
          <a:prstGeom prst="rect">
            <a:avLst/>
          </a:prstGeom>
        </p:spPr>
      </p:pic>
      <p:sp>
        <p:nvSpPr>
          <p:cNvPr id="7" name="CuadroTexto 6">
            <a:extLst>
              <a:ext uri="{FF2B5EF4-FFF2-40B4-BE49-F238E27FC236}">
                <a16:creationId xmlns:a16="http://schemas.microsoft.com/office/drawing/2014/main" xmlns="" id="{EA3BE164-E271-4197-B534-384463C49AB6}"/>
              </a:ext>
            </a:extLst>
          </p:cNvPr>
          <p:cNvSpPr txBox="1"/>
          <p:nvPr/>
        </p:nvSpPr>
        <p:spPr>
          <a:xfrm>
            <a:off x="1727397" y="1301099"/>
            <a:ext cx="2225738" cy="461665"/>
          </a:xfrm>
          <a:prstGeom prst="rect">
            <a:avLst/>
          </a:prstGeom>
          <a:noFill/>
        </p:spPr>
        <p:txBody>
          <a:bodyPr wrap="none" rtlCol="0">
            <a:spAutoFit/>
          </a:bodyPr>
          <a:lstStyle/>
          <a:p>
            <a:r>
              <a:rPr lang="es-AR" sz="2400" b="1" dirty="0" err="1">
                <a:solidFill>
                  <a:srgbClr val="092C74"/>
                </a:solidFill>
                <a:latin typeface="Calibri  "/>
              </a:rPr>
              <a:t>World</a:t>
            </a:r>
            <a:r>
              <a:rPr lang="es-AR" sz="2400" b="1" dirty="0">
                <a:solidFill>
                  <a:srgbClr val="092C74"/>
                </a:solidFill>
                <a:latin typeface="Calibri  "/>
              </a:rPr>
              <a:t> </a:t>
            </a:r>
            <a:r>
              <a:rPr lang="es-AR" sz="2400" b="1" dirty="0" err="1">
                <a:solidFill>
                  <a:srgbClr val="092C74"/>
                </a:solidFill>
                <a:latin typeface="Calibri  "/>
              </a:rPr>
              <a:t>by</a:t>
            </a:r>
            <a:r>
              <a:rPr lang="es-AR" sz="2400" b="1" dirty="0">
                <a:solidFill>
                  <a:srgbClr val="092C74"/>
                </a:solidFill>
                <a:latin typeface="Calibri  "/>
              </a:rPr>
              <a:t> </a:t>
            </a:r>
            <a:r>
              <a:rPr lang="es-AR" sz="2400" b="1" dirty="0" err="1">
                <a:solidFill>
                  <a:srgbClr val="092C74"/>
                </a:solidFill>
                <a:latin typeface="Calibri  "/>
              </a:rPr>
              <a:t>region</a:t>
            </a:r>
            <a:endParaRPr lang="en-US" sz="2400" b="1" dirty="0">
              <a:solidFill>
                <a:srgbClr val="092C74"/>
              </a:solidFill>
              <a:latin typeface="Calibri  "/>
            </a:endParaRPr>
          </a:p>
        </p:txBody>
      </p:sp>
      <p:sp>
        <p:nvSpPr>
          <p:cNvPr id="10" name="CuadroTexto 9">
            <a:extLst>
              <a:ext uri="{FF2B5EF4-FFF2-40B4-BE49-F238E27FC236}">
                <a16:creationId xmlns:a16="http://schemas.microsoft.com/office/drawing/2014/main" xmlns="" id="{E9D5E34A-5A89-4C14-88D9-BC65719BCA83}"/>
              </a:ext>
            </a:extLst>
          </p:cNvPr>
          <p:cNvSpPr txBox="1"/>
          <p:nvPr/>
        </p:nvSpPr>
        <p:spPr>
          <a:xfrm>
            <a:off x="8220947" y="1304414"/>
            <a:ext cx="2373663" cy="461665"/>
          </a:xfrm>
          <a:prstGeom prst="rect">
            <a:avLst/>
          </a:prstGeom>
          <a:noFill/>
        </p:spPr>
        <p:txBody>
          <a:bodyPr wrap="none" rtlCol="0">
            <a:spAutoFit/>
          </a:bodyPr>
          <a:lstStyle/>
          <a:p>
            <a:r>
              <a:rPr lang="es-AR" sz="2400" b="1" dirty="0">
                <a:solidFill>
                  <a:srgbClr val="092C74"/>
                </a:solidFill>
                <a:latin typeface="Calibri  "/>
              </a:rPr>
              <a:t>LAC </a:t>
            </a:r>
            <a:r>
              <a:rPr lang="es-AR" sz="2400" b="1" dirty="0" err="1">
                <a:solidFill>
                  <a:srgbClr val="092C74"/>
                </a:solidFill>
                <a:latin typeface="Calibri  "/>
              </a:rPr>
              <a:t>by</a:t>
            </a:r>
            <a:r>
              <a:rPr lang="es-AR" sz="2400" b="1" dirty="0">
                <a:solidFill>
                  <a:srgbClr val="092C74"/>
                </a:solidFill>
                <a:latin typeface="Calibri  "/>
              </a:rPr>
              <a:t> </a:t>
            </a:r>
            <a:r>
              <a:rPr lang="es-AR" sz="2400" b="1" dirty="0" err="1">
                <a:solidFill>
                  <a:srgbClr val="092C74"/>
                </a:solidFill>
                <a:latin typeface="Calibri  "/>
              </a:rPr>
              <a:t>subregion</a:t>
            </a:r>
            <a:endParaRPr lang="en-US" sz="2400" b="1" dirty="0">
              <a:solidFill>
                <a:srgbClr val="092C74"/>
              </a:solidFill>
              <a:latin typeface="Calibri  "/>
            </a:endParaRPr>
          </a:p>
        </p:txBody>
      </p:sp>
      <p:pic>
        <p:nvPicPr>
          <p:cNvPr id="2" name="Imagen 1">
            <a:extLst>
              <a:ext uri="{FF2B5EF4-FFF2-40B4-BE49-F238E27FC236}">
                <a16:creationId xmlns:a16="http://schemas.microsoft.com/office/drawing/2014/main" xmlns="" id="{387006FE-603C-4631-9DF4-ABB177620B5B}"/>
              </a:ext>
            </a:extLst>
          </p:cNvPr>
          <p:cNvPicPr>
            <a:picLocks noChangeAspect="1"/>
          </p:cNvPicPr>
          <p:nvPr/>
        </p:nvPicPr>
        <p:blipFill>
          <a:blip r:embed="rId5"/>
          <a:stretch>
            <a:fillRect/>
          </a:stretch>
        </p:blipFill>
        <p:spPr>
          <a:xfrm>
            <a:off x="84802" y="1785958"/>
            <a:ext cx="5703448" cy="3451964"/>
          </a:xfrm>
          <a:prstGeom prst="rect">
            <a:avLst/>
          </a:prstGeom>
        </p:spPr>
      </p:pic>
      <p:pic>
        <p:nvPicPr>
          <p:cNvPr id="8" name="Imagen 7">
            <a:extLst>
              <a:ext uri="{FF2B5EF4-FFF2-40B4-BE49-F238E27FC236}">
                <a16:creationId xmlns:a16="http://schemas.microsoft.com/office/drawing/2014/main" xmlns="" id="{5C686B88-4449-42C9-9FE9-2B41241ED396}"/>
              </a:ext>
            </a:extLst>
          </p:cNvPr>
          <p:cNvPicPr>
            <a:picLocks noChangeAspect="1"/>
          </p:cNvPicPr>
          <p:nvPr/>
        </p:nvPicPr>
        <p:blipFill>
          <a:blip r:embed="rId6"/>
          <a:stretch>
            <a:fillRect/>
          </a:stretch>
        </p:blipFill>
        <p:spPr>
          <a:xfrm>
            <a:off x="6386477" y="1846290"/>
            <a:ext cx="5586489" cy="3391632"/>
          </a:xfrm>
          <a:prstGeom prst="rect">
            <a:avLst/>
          </a:prstGeom>
        </p:spPr>
      </p:pic>
    </p:spTree>
    <p:extLst>
      <p:ext uri="{BB962C8B-B14F-4D97-AF65-F5344CB8AC3E}">
        <p14:creationId xmlns:p14="http://schemas.microsoft.com/office/powerpoint/2010/main" val="305473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Группа 39">
            <a:extLst>
              <a:ext uri="{FF2B5EF4-FFF2-40B4-BE49-F238E27FC236}">
                <a16:creationId xmlns:a16="http://schemas.microsoft.com/office/drawing/2014/main" xmlns="" id="{A7A08868-6CDC-4F25-B4AE-CAE1A3B890A1}"/>
              </a:ext>
            </a:extLst>
          </p:cNvPr>
          <p:cNvGrpSpPr/>
          <p:nvPr/>
        </p:nvGrpSpPr>
        <p:grpSpPr>
          <a:xfrm>
            <a:off x="-5465906" y="550405"/>
            <a:ext cx="7076802" cy="7038188"/>
            <a:chOff x="4343400" y="369888"/>
            <a:chExt cx="9601200" cy="9548812"/>
          </a:xfrm>
          <a:solidFill>
            <a:schemeClr val="bg1">
              <a:lumMod val="95000"/>
            </a:schemeClr>
          </a:solidFill>
        </p:grpSpPr>
        <p:sp>
          <p:nvSpPr>
            <p:cNvPr id="28" name="Freeform 5">
              <a:extLst>
                <a:ext uri="{FF2B5EF4-FFF2-40B4-BE49-F238E27FC236}">
                  <a16:creationId xmlns:a16="http://schemas.microsoft.com/office/drawing/2014/main" xmlns="" id="{0A5CB031-BA9F-49FA-B556-FDBCFB17D6B5}"/>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6">
              <a:extLst>
                <a:ext uri="{FF2B5EF4-FFF2-40B4-BE49-F238E27FC236}">
                  <a16:creationId xmlns:a16="http://schemas.microsoft.com/office/drawing/2014/main" xmlns="" id="{BD8CF08D-8DAC-4E15-B87B-303BA1AE47B5}"/>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7">
              <a:extLst>
                <a:ext uri="{FF2B5EF4-FFF2-40B4-BE49-F238E27FC236}">
                  <a16:creationId xmlns:a16="http://schemas.microsoft.com/office/drawing/2014/main" xmlns="" id="{6F1D5B1C-4E56-4496-949F-D93C289E77D2}"/>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8">
              <a:extLst>
                <a:ext uri="{FF2B5EF4-FFF2-40B4-BE49-F238E27FC236}">
                  <a16:creationId xmlns:a16="http://schemas.microsoft.com/office/drawing/2014/main" xmlns="" id="{8FAB63D0-AA1B-4F81-B7B4-6119F31262C1}"/>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9">
              <a:extLst>
                <a:ext uri="{FF2B5EF4-FFF2-40B4-BE49-F238E27FC236}">
                  <a16:creationId xmlns:a16="http://schemas.microsoft.com/office/drawing/2014/main" xmlns="" id="{E5841CE0-EAE6-4E8D-9472-7DE266182516}"/>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0">
              <a:extLst>
                <a:ext uri="{FF2B5EF4-FFF2-40B4-BE49-F238E27FC236}">
                  <a16:creationId xmlns:a16="http://schemas.microsoft.com/office/drawing/2014/main" xmlns="" id="{0405A20A-FEA6-4805-BD43-354E53D014A6}"/>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1">
              <a:extLst>
                <a:ext uri="{FF2B5EF4-FFF2-40B4-BE49-F238E27FC236}">
                  <a16:creationId xmlns:a16="http://schemas.microsoft.com/office/drawing/2014/main" xmlns="" id="{54EE79D9-C6AD-4E34-9AEE-C8EC98250A01}"/>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2">
              <a:extLst>
                <a:ext uri="{FF2B5EF4-FFF2-40B4-BE49-F238E27FC236}">
                  <a16:creationId xmlns:a16="http://schemas.microsoft.com/office/drawing/2014/main" xmlns="" id="{017E9BF2-FB72-4C25-B381-52895CA2EAD0}"/>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3">
              <a:extLst>
                <a:ext uri="{FF2B5EF4-FFF2-40B4-BE49-F238E27FC236}">
                  <a16:creationId xmlns:a16="http://schemas.microsoft.com/office/drawing/2014/main" xmlns="" id="{7EF705FB-7685-4C48-961A-2F06724A6FEB}"/>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4">
              <a:extLst>
                <a:ext uri="{FF2B5EF4-FFF2-40B4-BE49-F238E27FC236}">
                  <a16:creationId xmlns:a16="http://schemas.microsoft.com/office/drawing/2014/main" xmlns="" id="{797732F4-458B-4D91-BB05-4E173B89520D}"/>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5">
              <a:extLst>
                <a:ext uri="{FF2B5EF4-FFF2-40B4-BE49-F238E27FC236}">
                  <a16:creationId xmlns:a16="http://schemas.microsoft.com/office/drawing/2014/main" xmlns="" id="{ECB13472-6870-49A7-AF9B-D150FDA8476A}"/>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6">
              <a:extLst>
                <a:ext uri="{FF2B5EF4-FFF2-40B4-BE49-F238E27FC236}">
                  <a16:creationId xmlns:a16="http://schemas.microsoft.com/office/drawing/2014/main" xmlns="" id="{EF286D82-8A4C-4326-AF99-563A3A7F3F91}"/>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7">
              <a:extLst>
                <a:ext uri="{FF2B5EF4-FFF2-40B4-BE49-F238E27FC236}">
                  <a16:creationId xmlns:a16="http://schemas.microsoft.com/office/drawing/2014/main" xmlns="" id="{5660CAB3-A557-446B-8580-90383504B0DC}"/>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8">
              <a:extLst>
                <a:ext uri="{FF2B5EF4-FFF2-40B4-BE49-F238E27FC236}">
                  <a16:creationId xmlns:a16="http://schemas.microsoft.com/office/drawing/2014/main" xmlns="" id="{D6A5AEAC-CF19-4FF6-8733-87CD9D56F1E0}"/>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19">
              <a:extLst>
                <a:ext uri="{FF2B5EF4-FFF2-40B4-BE49-F238E27FC236}">
                  <a16:creationId xmlns:a16="http://schemas.microsoft.com/office/drawing/2014/main" xmlns="" id="{2CC4A612-ABB9-4108-9A10-4DB71F6CB738}"/>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3" name="Freeform 20">
              <a:extLst>
                <a:ext uri="{FF2B5EF4-FFF2-40B4-BE49-F238E27FC236}">
                  <a16:creationId xmlns:a16="http://schemas.microsoft.com/office/drawing/2014/main" xmlns="" id="{0F0FF481-6459-4827-99DB-F60C66B7DFB3}"/>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10" name="Группа 39">
            <a:extLst>
              <a:ext uri="{FF2B5EF4-FFF2-40B4-BE49-F238E27FC236}">
                <a16:creationId xmlns:a16="http://schemas.microsoft.com/office/drawing/2014/main" xmlns="" id="{8CCD23C7-A8F2-44EB-B6F2-99220E86803D}"/>
              </a:ext>
            </a:extLst>
          </p:cNvPr>
          <p:cNvGrpSpPr/>
          <p:nvPr/>
        </p:nvGrpSpPr>
        <p:grpSpPr>
          <a:xfrm>
            <a:off x="10654291" y="-779353"/>
            <a:ext cx="7076802" cy="7038188"/>
            <a:chOff x="4343400" y="369888"/>
            <a:chExt cx="9601200" cy="9548812"/>
          </a:xfrm>
          <a:solidFill>
            <a:schemeClr val="bg1">
              <a:lumMod val="95000"/>
            </a:schemeClr>
          </a:solidFill>
        </p:grpSpPr>
        <p:sp>
          <p:nvSpPr>
            <p:cNvPr id="11" name="Freeform 5">
              <a:extLst>
                <a:ext uri="{FF2B5EF4-FFF2-40B4-BE49-F238E27FC236}">
                  <a16:creationId xmlns:a16="http://schemas.microsoft.com/office/drawing/2014/main" xmlns="" id="{A7A5C9C2-8FC6-42E7-AD74-B92E88E7EDA4}"/>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6">
              <a:extLst>
                <a:ext uri="{FF2B5EF4-FFF2-40B4-BE49-F238E27FC236}">
                  <a16:creationId xmlns:a16="http://schemas.microsoft.com/office/drawing/2014/main" xmlns="" id="{DA76797B-1A8D-4831-9E84-B943CF6AF2A2}"/>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7">
              <a:extLst>
                <a:ext uri="{FF2B5EF4-FFF2-40B4-BE49-F238E27FC236}">
                  <a16:creationId xmlns:a16="http://schemas.microsoft.com/office/drawing/2014/main" xmlns="" id="{6CD59A86-E34A-4072-B3F0-340DE315F290}"/>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8">
              <a:extLst>
                <a:ext uri="{FF2B5EF4-FFF2-40B4-BE49-F238E27FC236}">
                  <a16:creationId xmlns:a16="http://schemas.microsoft.com/office/drawing/2014/main" xmlns="" id="{F3330F75-D96D-411F-A031-6A61867C4045}"/>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9">
              <a:extLst>
                <a:ext uri="{FF2B5EF4-FFF2-40B4-BE49-F238E27FC236}">
                  <a16:creationId xmlns:a16="http://schemas.microsoft.com/office/drawing/2014/main" xmlns="" id="{40279F73-9FFF-4321-8A0D-0C458519D9B6}"/>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0">
              <a:extLst>
                <a:ext uri="{FF2B5EF4-FFF2-40B4-BE49-F238E27FC236}">
                  <a16:creationId xmlns:a16="http://schemas.microsoft.com/office/drawing/2014/main" xmlns="" id="{7EDF27A4-C186-4F94-B1A0-64845F4DD362}"/>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1">
              <a:extLst>
                <a:ext uri="{FF2B5EF4-FFF2-40B4-BE49-F238E27FC236}">
                  <a16:creationId xmlns:a16="http://schemas.microsoft.com/office/drawing/2014/main" xmlns="" id="{437C7D43-96CC-41CC-8A30-3ADE089BD99B}"/>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2">
              <a:extLst>
                <a:ext uri="{FF2B5EF4-FFF2-40B4-BE49-F238E27FC236}">
                  <a16:creationId xmlns:a16="http://schemas.microsoft.com/office/drawing/2014/main" xmlns="" id="{0C5431AB-FA38-4F1A-82A2-4E97F3BB2277}"/>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3">
              <a:extLst>
                <a:ext uri="{FF2B5EF4-FFF2-40B4-BE49-F238E27FC236}">
                  <a16:creationId xmlns:a16="http://schemas.microsoft.com/office/drawing/2014/main" xmlns="" id="{D2FB9D78-3B2E-4A57-B620-599FE92DF70E}"/>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4">
              <a:extLst>
                <a:ext uri="{FF2B5EF4-FFF2-40B4-BE49-F238E27FC236}">
                  <a16:creationId xmlns:a16="http://schemas.microsoft.com/office/drawing/2014/main" xmlns="" id="{87E4B579-D67A-4AA6-BA51-B374354D7307}"/>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5">
              <a:extLst>
                <a:ext uri="{FF2B5EF4-FFF2-40B4-BE49-F238E27FC236}">
                  <a16:creationId xmlns:a16="http://schemas.microsoft.com/office/drawing/2014/main" xmlns="" id="{F0DA8A00-C59C-4A1F-AE19-A9251F1596A7}"/>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6">
              <a:extLst>
                <a:ext uri="{FF2B5EF4-FFF2-40B4-BE49-F238E27FC236}">
                  <a16:creationId xmlns:a16="http://schemas.microsoft.com/office/drawing/2014/main" xmlns="" id="{BE1F39D2-C04C-4D6B-80D6-87AFC0A9020A}"/>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7">
              <a:extLst>
                <a:ext uri="{FF2B5EF4-FFF2-40B4-BE49-F238E27FC236}">
                  <a16:creationId xmlns:a16="http://schemas.microsoft.com/office/drawing/2014/main" xmlns="" id="{8754BD89-37CC-4C32-B08E-8207B5F0755D}"/>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18">
              <a:extLst>
                <a:ext uri="{FF2B5EF4-FFF2-40B4-BE49-F238E27FC236}">
                  <a16:creationId xmlns:a16="http://schemas.microsoft.com/office/drawing/2014/main" xmlns="" id="{AC75650D-44A6-4A28-9487-E38628E98906}"/>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19">
              <a:extLst>
                <a:ext uri="{FF2B5EF4-FFF2-40B4-BE49-F238E27FC236}">
                  <a16:creationId xmlns:a16="http://schemas.microsoft.com/office/drawing/2014/main" xmlns="" id="{B7DBAD47-973E-4DC5-B352-2127200D8471}"/>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20">
              <a:extLst>
                <a:ext uri="{FF2B5EF4-FFF2-40B4-BE49-F238E27FC236}">
                  <a16:creationId xmlns:a16="http://schemas.microsoft.com/office/drawing/2014/main" xmlns="" id="{DCD6906C-0A6B-4FDF-8CCC-B06383E1B29D}"/>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44324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Shale oil and Shale gas fields</a:t>
            </a:r>
            <a:endParaRPr lang="es-EC" sz="2400" dirty="0">
              <a:latin typeface="Calibri  "/>
            </a:endParaRPr>
          </a:p>
        </p:txBody>
      </p:sp>
      <p:sp>
        <p:nvSpPr>
          <p:cNvPr id="8" name="CuadroTexto 7">
            <a:extLst>
              <a:ext uri="{FF2B5EF4-FFF2-40B4-BE49-F238E27FC236}">
                <a16:creationId xmlns:a16="http://schemas.microsoft.com/office/drawing/2014/main" xmlns="" id="{02710B9D-02A9-45B2-97A6-D26069D45950}"/>
              </a:ext>
            </a:extLst>
          </p:cNvPr>
          <p:cNvSpPr txBox="1"/>
          <p:nvPr/>
        </p:nvSpPr>
        <p:spPr>
          <a:xfrm>
            <a:off x="196790" y="6258835"/>
            <a:ext cx="4207663" cy="276999"/>
          </a:xfrm>
          <a:prstGeom prst="rect">
            <a:avLst/>
          </a:prstGeom>
          <a:noFill/>
        </p:spPr>
        <p:txBody>
          <a:bodyPr wrap="square" rtlCol="0">
            <a:spAutoFit/>
          </a:bodyPr>
          <a:lstStyle/>
          <a:p>
            <a:r>
              <a:rPr lang="en" sz="1200" b="1" i="0" u="none" strike="noStrike" cap="none" baseline="0" dirty="0">
                <a:solidFill>
                  <a:schemeClr val="tx1">
                    <a:lumMod val="65000"/>
                    <a:lumOff val="35000"/>
                  </a:schemeClr>
                </a:solidFill>
                <a:uFillTx/>
                <a:latin typeface="Calibri"/>
              </a:rPr>
              <a:t>Source: </a:t>
            </a:r>
            <a:r>
              <a:rPr lang="es-ES" sz="1200" dirty="0">
                <a:solidFill>
                  <a:schemeClr val="tx1">
                    <a:lumMod val="65000"/>
                    <a:lumOff val="35000"/>
                  </a:schemeClr>
                </a:solidFill>
              </a:rPr>
              <a:t>https://www.eia.gov/analysis/studies/worldshalegas/</a:t>
            </a:r>
          </a:p>
        </p:txBody>
      </p:sp>
      <p:pic>
        <p:nvPicPr>
          <p:cNvPr id="4" name="Imagen 3">
            <a:extLst>
              <a:ext uri="{FF2B5EF4-FFF2-40B4-BE49-F238E27FC236}">
                <a16:creationId xmlns:a16="http://schemas.microsoft.com/office/drawing/2014/main" xmlns="" id="{D0FD4F02-83CD-43AE-AB07-BADE152ED512}"/>
              </a:ext>
            </a:extLst>
          </p:cNvPr>
          <p:cNvPicPr>
            <a:picLocks noChangeAspect="1"/>
          </p:cNvPicPr>
          <p:nvPr/>
        </p:nvPicPr>
        <p:blipFill>
          <a:blip r:embed="rId3"/>
          <a:stretch>
            <a:fillRect/>
          </a:stretch>
        </p:blipFill>
        <p:spPr>
          <a:xfrm>
            <a:off x="1689653" y="1157578"/>
            <a:ext cx="8827426" cy="4875474"/>
          </a:xfrm>
          <a:prstGeom prst="rect">
            <a:avLst/>
          </a:prstGeom>
        </p:spPr>
      </p:pic>
    </p:spTree>
    <p:extLst>
      <p:ext uri="{BB962C8B-B14F-4D97-AF65-F5344CB8AC3E}">
        <p14:creationId xmlns:p14="http://schemas.microsoft.com/office/powerpoint/2010/main" val="17592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39">
            <a:extLst>
              <a:ext uri="{FF2B5EF4-FFF2-40B4-BE49-F238E27FC236}">
                <a16:creationId xmlns:a16="http://schemas.microsoft.com/office/drawing/2014/main" xmlns="" id="{BCBACEB0-D2FC-4B4E-82D2-B42E5614CE04}"/>
              </a:ext>
            </a:extLst>
          </p:cNvPr>
          <p:cNvGrpSpPr/>
          <p:nvPr/>
        </p:nvGrpSpPr>
        <p:grpSpPr>
          <a:xfrm>
            <a:off x="-5197538" y="322166"/>
            <a:ext cx="7076802" cy="7038188"/>
            <a:chOff x="4343400" y="369888"/>
            <a:chExt cx="9601200" cy="9548812"/>
          </a:xfrm>
          <a:solidFill>
            <a:schemeClr val="bg1">
              <a:lumMod val="95000"/>
            </a:schemeClr>
          </a:solidFill>
        </p:grpSpPr>
        <p:sp>
          <p:nvSpPr>
            <p:cNvPr id="31" name="Freeform 5">
              <a:extLst>
                <a:ext uri="{FF2B5EF4-FFF2-40B4-BE49-F238E27FC236}">
                  <a16:creationId xmlns:a16="http://schemas.microsoft.com/office/drawing/2014/main" xmlns="" id="{63E8482F-8C3E-4D4D-9732-4031DB0C44ED}"/>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6">
              <a:extLst>
                <a:ext uri="{FF2B5EF4-FFF2-40B4-BE49-F238E27FC236}">
                  <a16:creationId xmlns:a16="http://schemas.microsoft.com/office/drawing/2014/main" xmlns="" id="{BF5A6B49-0B92-4F21-8635-0C9BCA67E589}"/>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7">
              <a:extLst>
                <a:ext uri="{FF2B5EF4-FFF2-40B4-BE49-F238E27FC236}">
                  <a16:creationId xmlns:a16="http://schemas.microsoft.com/office/drawing/2014/main" xmlns="" id="{7F611153-881D-4804-A533-D70083A57B6D}"/>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8">
              <a:extLst>
                <a:ext uri="{FF2B5EF4-FFF2-40B4-BE49-F238E27FC236}">
                  <a16:creationId xmlns:a16="http://schemas.microsoft.com/office/drawing/2014/main" xmlns="" id="{9C073ED1-C8C5-448E-8F38-BB6A9062971E}"/>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9">
              <a:extLst>
                <a:ext uri="{FF2B5EF4-FFF2-40B4-BE49-F238E27FC236}">
                  <a16:creationId xmlns:a16="http://schemas.microsoft.com/office/drawing/2014/main" xmlns="" id="{A140D363-BED5-4310-8972-B11E0766D3E4}"/>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0">
              <a:extLst>
                <a:ext uri="{FF2B5EF4-FFF2-40B4-BE49-F238E27FC236}">
                  <a16:creationId xmlns:a16="http://schemas.microsoft.com/office/drawing/2014/main" xmlns="" id="{85D24542-46DB-44DA-A324-98378838690E}"/>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1">
              <a:extLst>
                <a:ext uri="{FF2B5EF4-FFF2-40B4-BE49-F238E27FC236}">
                  <a16:creationId xmlns:a16="http://schemas.microsoft.com/office/drawing/2014/main" xmlns="" id="{57F664D8-01E1-4955-8C24-AA2C4E536D1D}"/>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2">
              <a:extLst>
                <a:ext uri="{FF2B5EF4-FFF2-40B4-BE49-F238E27FC236}">
                  <a16:creationId xmlns:a16="http://schemas.microsoft.com/office/drawing/2014/main" xmlns="" id="{480DCBDE-0821-41D9-86BC-50C34B35439C}"/>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3">
              <a:extLst>
                <a:ext uri="{FF2B5EF4-FFF2-40B4-BE49-F238E27FC236}">
                  <a16:creationId xmlns:a16="http://schemas.microsoft.com/office/drawing/2014/main" xmlns="" id="{0C6AA5C9-09C4-47E4-A7CB-DD9AB324E351}"/>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4">
              <a:extLst>
                <a:ext uri="{FF2B5EF4-FFF2-40B4-BE49-F238E27FC236}">
                  <a16:creationId xmlns:a16="http://schemas.microsoft.com/office/drawing/2014/main" xmlns="" id="{4D76C185-006D-42C3-83F5-0D36BEA38439}"/>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5">
              <a:extLst>
                <a:ext uri="{FF2B5EF4-FFF2-40B4-BE49-F238E27FC236}">
                  <a16:creationId xmlns:a16="http://schemas.microsoft.com/office/drawing/2014/main" xmlns="" id="{285EEEA6-D59F-40CB-82B3-2AA6EEB547D1}"/>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16">
              <a:extLst>
                <a:ext uri="{FF2B5EF4-FFF2-40B4-BE49-F238E27FC236}">
                  <a16:creationId xmlns:a16="http://schemas.microsoft.com/office/drawing/2014/main" xmlns="" id="{D9DA97E2-98DA-4816-9B83-5CF0F9336537}"/>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3" name="Freeform 17">
              <a:extLst>
                <a:ext uri="{FF2B5EF4-FFF2-40B4-BE49-F238E27FC236}">
                  <a16:creationId xmlns:a16="http://schemas.microsoft.com/office/drawing/2014/main" xmlns="" id="{C6FFFC9A-B38F-4C6C-BBD6-F771C1C8B63C}"/>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4" name="Freeform 18">
              <a:extLst>
                <a:ext uri="{FF2B5EF4-FFF2-40B4-BE49-F238E27FC236}">
                  <a16:creationId xmlns:a16="http://schemas.microsoft.com/office/drawing/2014/main" xmlns="" id="{2A879CEF-3290-413B-AF8F-F6BEF7546F18}"/>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5" name="Freeform 19">
              <a:extLst>
                <a:ext uri="{FF2B5EF4-FFF2-40B4-BE49-F238E27FC236}">
                  <a16:creationId xmlns:a16="http://schemas.microsoft.com/office/drawing/2014/main" xmlns="" id="{B9894AA1-5E8B-456B-AD86-68E3EF376BEB}"/>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6" name="Freeform 20">
              <a:extLst>
                <a:ext uri="{FF2B5EF4-FFF2-40B4-BE49-F238E27FC236}">
                  <a16:creationId xmlns:a16="http://schemas.microsoft.com/office/drawing/2014/main" xmlns="" id="{A7F0B67C-8949-49E1-97EF-764884080B44}"/>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44324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Technically recoverable Shale Gas resources in LAC</a:t>
            </a:r>
            <a:endParaRPr lang="es-EC" sz="2400" dirty="0">
              <a:latin typeface="Calibri  "/>
            </a:endParaRPr>
          </a:p>
        </p:txBody>
      </p:sp>
      <p:sp>
        <p:nvSpPr>
          <p:cNvPr id="8" name="CuadroTexto 7">
            <a:extLst>
              <a:ext uri="{FF2B5EF4-FFF2-40B4-BE49-F238E27FC236}">
                <a16:creationId xmlns:a16="http://schemas.microsoft.com/office/drawing/2014/main" xmlns="" id="{02710B9D-02A9-45B2-97A6-D26069D45950}"/>
              </a:ext>
            </a:extLst>
          </p:cNvPr>
          <p:cNvSpPr txBox="1"/>
          <p:nvPr/>
        </p:nvSpPr>
        <p:spPr>
          <a:xfrm>
            <a:off x="196790" y="6258835"/>
            <a:ext cx="6422671" cy="276999"/>
          </a:xfrm>
          <a:prstGeom prst="rect">
            <a:avLst/>
          </a:prstGeom>
          <a:noFill/>
        </p:spPr>
        <p:txBody>
          <a:bodyPr wrap="square" rtlCol="0">
            <a:spAutoFit/>
          </a:bodyPr>
          <a:lstStyle/>
          <a:p>
            <a:pPr lvl="0">
              <a:defRPr/>
            </a:pPr>
            <a:r>
              <a:rPr lang="en" sz="1200" b="1" dirty="0">
                <a:solidFill>
                  <a:schemeClr val="tx1">
                    <a:lumMod val="65000"/>
                    <a:lumOff val="35000"/>
                  </a:schemeClr>
                </a:solidFill>
                <a:cs typeface="Arial"/>
              </a:rPr>
              <a:t>Source</a:t>
            </a:r>
            <a:r>
              <a:rPr lang="en" sz="1200" dirty="0">
                <a:solidFill>
                  <a:schemeClr val="tx1">
                    <a:lumMod val="65000"/>
                    <a:lumOff val="35000"/>
                  </a:schemeClr>
                </a:solidFill>
                <a:cs typeface="Arial"/>
              </a:rPr>
              <a:t>: </a:t>
            </a:r>
            <a:r>
              <a:rPr lang="es-ES" sz="1200" dirty="0">
                <a:solidFill>
                  <a:schemeClr val="tx1">
                    <a:lumMod val="65000"/>
                    <a:lumOff val="35000"/>
                  </a:schemeClr>
                </a:solidFill>
                <a:cs typeface="Arial"/>
              </a:rPr>
              <a:t>https://www.eia.gov/analysis/studies/worldshalegas/</a:t>
            </a:r>
          </a:p>
        </p:txBody>
      </p:sp>
      <p:pic>
        <p:nvPicPr>
          <p:cNvPr id="12" name="Marcador de contenido 12">
            <a:extLst>
              <a:ext uri="{FF2B5EF4-FFF2-40B4-BE49-F238E27FC236}">
                <a16:creationId xmlns:a16="http://schemas.microsoft.com/office/drawing/2014/main" xmlns="" id="{AE336F72-2085-4B66-B74F-725D081E9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399" y="1180109"/>
            <a:ext cx="9357064" cy="4883733"/>
          </a:xfrm>
          <a:prstGeom prst="rect">
            <a:avLst/>
          </a:prstGeom>
        </p:spPr>
      </p:pic>
    </p:spTree>
    <p:extLst>
      <p:ext uri="{BB962C8B-B14F-4D97-AF65-F5344CB8AC3E}">
        <p14:creationId xmlns:p14="http://schemas.microsoft.com/office/powerpoint/2010/main" val="21582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413428"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Prospective Shale Basins in Argentina</a:t>
            </a:r>
            <a:endParaRPr lang="es-EC" sz="2400" dirty="0">
              <a:latin typeface="Calibri  "/>
            </a:endParaRPr>
          </a:p>
        </p:txBody>
      </p:sp>
      <p:sp>
        <p:nvSpPr>
          <p:cNvPr id="8" name="CuadroTexto 7">
            <a:extLst>
              <a:ext uri="{FF2B5EF4-FFF2-40B4-BE49-F238E27FC236}">
                <a16:creationId xmlns:a16="http://schemas.microsoft.com/office/drawing/2014/main" xmlns="" id="{02710B9D-02A9-45B2-97A6-D26069D45950}"/>
              </a:ext>
            </a:extLst>
          </p:cNvPr>
          <p:cNvSpPr txBox="1"/>
          <p:nvPr/>
        </p:nvSpPr>
        <p:spPr>
          <a:xfrm>
            <a:off x="196790" y="6258835"/>
            <a:ext cx="6422671" cy="276999"/>
          </a:xfrm>
          <a:prstGeom prst="rect">
            <a:avLst/>
          </a:prstGeom>
          <a:noFill/>
        </p:spPr>
        <p:txBody>
          <a:bodyPr wrap="square" rtlCol="0">
            <a:spAutoFit/>
          </a:bodyPr>
          <a:lstStyle/>
          <a:p>
            <a:r>
              <a:rPr lang="en" sz="1200" b="1" i="0" u="none" strike="noStrike" cap="none" baseline="0" dirty="0">
                <a:solidFill>
                  <a:schemeClr val="tx1">
                    <a:lumMod val="65000"/>
                    <a:lumOff val="35000"/>
                  </a:schemeClr>
                </a:solidFill>
                <a:uFillTx/>
                <a:latin typeface="Calibri"/>
              </a:rPr>
              <a:t>Source: </a:t>
            </a:r>
            <a:r>
              <a:rPr lang="es-ES" sz="1200" dirty="0">
                <a:solidFill>
                  <a:schemeClr val="tx1">
                    <a:lumMod val="65000"/>
                    <a:lumOff val="35000"/>
                  </a:schemeClr>
                </a:solidFill>
              </a:rPr>
              <a:t>https://www.eia.gov/analysis/studies/worldshalegas/archive/2013/pdf/fullreport_2013.pdf</a:t>
            </a:r>
          </a:p>
        </p:txBody>
      </p:sp>
      <p:pic>
        <p:nvPicPr>
          <p:cNvPr id="2" name="Imagen 1">
            <a:extLst>
              <a:ext uri="{FF2B5EF4-FFF2-40B4-BE49-F238E27FC236}">
                <a16:creationId xmlns:a16="http://schemas.microsoft.com/office/drawing/2014/main" xmlns="" id="{1A588316-2E7C-4822-8D11-3131BE836BBC}"/>
              </a:ext>
            </a:extLst>
          </p:cNvPr>
          <p:cNvPicPr>
            <a:picLocks noChangeAspect="1"/>
          </p:cNvPicPr>
          <p:nvPr/>
        </p:nvPicPr>
        <p:blipFill>
          <a:blip r:embed="rId3"/>
          <a:stretch>
            <a:fillRect/>
          </a:stretch>
        </p:blipFill>
        <p:spPr>
          <a:xfrm>
            <a:off x="1712843" y="1500805"/>
            <a:ext cx="2733263" cy="3528395"/>
          </a:xfrm>
          <a:prstGeom prst="rect">
            <a:avLst/>
          </a:prstGeom>
        </p:spPr>
      </p:pic>
      <p:sp>
        <p:nvSpPr>
          <p:cNvPr id="6" name="CuadroTexto 5">
            <a:extLst>
              <a:ext uri="{FF2B5EF4-FFF2-40B4-BE49-F238E27FC236}">
                <a16:creationId xmlns:a16="http://schemas.microsoft.com/office/drawing/2014/main" xmlns="" id="{8F24D329-DA73-479D-9193-D8880506A3B9}"/>
              </a:ext>
            </a:extLst>
          </p:cNvPr>
          <p:cNvSpPr txBox="1"/>
          <p:nvPr/>
        </p:nvSpPr>
        <p:spPr>
          <a:xfrm>
            <a:off x="1417102" y="1230821"/>
            <a:ext cx="3374898" cy="338554"/>
          </a:xfrm>
          <a:prstGeom prst="rect">
            <a:avLst/>
          </a:prstGeom>
          <a:noFill/>
        </p:spPr>
        <p:txBody>
          <a:bodyPr wrap="none" rtlCol="0">
            <a:spAutoFit/>
          </a:bodyPr>
          <a:lstStyle/>
          <a:p>
            <a:r>
              <a:rPr lang="en-US" sz="1600" b="1" dirty="0">
                <a:solidFill>
                  <a:srgbClr val="092C74"/>
                </a:solidFill>
                <a:latin typeface="Calibri  "/>
              </a:rPr>
              <a:t>Prospective Shale Basins of Argentina</a:t>
            </a:r>
          </a:p>
        </p:txBody>
      </p:sp>
      <p:pic>
        <p:nvPicPr>
          <p:cNvPr id="4" name="Imagen 3">
            <a:extLst>
              <a:ext uri="{FF2B5EF4-FFF2-40B4-BE49-F238E27FC236}">
                <a16:creationId xmlns:a16="http://schemas.microsoft.com/office/drawing/2014/main" xmlns="" id="{7350192A-D51A-4B02-92E1-29F73F6D3C24}"/>
              </a:ext>
            </a:extLst>
          </p:cNvPr>
          <p:cNvPicPr>
            <a:picLocks noChangeAspect="1"/>
          </p:cNvPicPr>
          <p:nvPr/>
        </p:nvPicPr>
        <p:blipFill>
          <a:blip r:embed="rId4"/>
          <a:stretch>
            <a:fillRect/>
          </a:stretch>
        </p:blipFill>
        <p:spPr>
          <a:xfrm>
            <a:off x="7351017" y="1520654"/>
            <a:ext cx="2724221" cy="3508546"/>
          </a:xfrm>
          <a:prstGeom prst="rect">
            <a:avLst/>
          </a:prstGeom>
        </p:spPr>
      </p:pic>
      <p:sp>
        <p:nvSpPr>
          <p:cNvPr id="9" name="CuadroTexto 8">
            <a:extLst>
              <a:ext uri="{FF2B5EF4-FFF2-40B4-BE49-F238E27FC236}">
                <a16:creationId xmlns:a16="http://schemas.microsoft.com/office/drawing/2014/main" xmlns="" id="{9125E6BF-CB09-41E5-8A23-34C3DFB4BC9E}"/>
              </a:ext>
            </a:extLst>
          </p:cNvPr>
          <p:cNvSpPr txBox="1"/>
          <p:nvPr/>
        </p:nvSpPr>
        <p:spPr>
          <a:xfrm>
            <a:off x="6250137" y="1214884"/>
            <a:ext cx="4861780" cy="338554"/>
          </a:xfrm>
          <a:prstGeom prst="rect">
            <a:avLst/>
          </a:prstGeom>
          <a:noFill/>
        </p:spPr>
        <p:txBody>
          <a:bodyPr wrap="none" rtlCol="0">
            <a:spAutoFit/>
          </a:bodyPr>
          <a:lstStyle/>
          <a:p>
            <a:pPr algn="ctr"/>
            <a:r>
              <a:rPr lang="en-US" sz="1600" b="1" dirty="0" err="1">
                <a:solidFill>
                  <a:srgbClr val="092C74"/>
                </a:solidFill>
                <a:latin typeface="Calibri  "/>
              </a:rPr>
              <a:t>Vaca</a:t>
            </a:r>
            <a:r>
              <a:rPr lang="en-US" sz="1600" b="1" dirty="0">
                <a:solidFill>
                  <a:srgbClr val="092C74"/>
                </a:solidFill>
                <a:latin typeface="Calibri  "/>
              </a:rPr>
              <a:t> </a:t>
            </a:r>
            <a:r>
              <a:rPr lang="en-US" sz="1600" b="1" dirty="0" err="1">
                <a:solidFill>
                  <a:srgbClr val="092C74"/>
                </a:solidFill>
                <a:latin typeface="Calibri  "/>
              </a:rPr>
              <a:t>Muerta</a:t>
            </a:r>
            <a:r>
              <a:rPr lang="en-US" sz="1600" b="1" dirty="0">
                <a:solidFill>
                  <a:srgbClr val="092C74"/>
                </a:solidFill>
                <a:latin typeface="Calibri  "/>
              </a:rPr>
              <a:t> Shale Gas and Shale Oil Prospective Areas</a:t>
            </a:r>
          </a:p>
        </p:txBody>
      </p:sp>
      <p:sp>
        <p:nvSpPr>
          <p:cNvPr id="3" name="CuadroTexto 2">
            <a:extLst>
              <a:ext uri="{FF2B5EF4-FFF2-40B4-BE49-F238E27FC236}">
                <a16:creationId xmlns:a16="http://schemas.microsoft.com/office/drawing/2014/main" xmlns="" id="{8CF2A85B-3586-4B6C-AEF6-70E5A9CB8BEA}"/>
              </a:ext>
            </a:extLst>
          </p:cNvPr>
          <p:cNvSpPr txBox="1"/>
          <p:nvPr/>
        </p:nvSpPr>
        <p:spPr>
          <a:xfrm>
            <a:off x="196790" y="5081198"/>
            <a:ext cx="11819619" cy="923330"/>
          </a:xfrm>
          <a:prstGeom prst="rect">
            <a:avLst/>
          </a:prstGeom>
          <a:noFill/>
        </p:spPr>
        <p:txBody>
          <a:bodyPr wrap="square" rtlCol="0">
            <a:spAutoFit/>
          </a:bodyPr>
          <a:lstStyle/>
          <a:p>
            <a:r>
              <a:rPr lang="en-US" dirty="0">
                <a:solidFill>
                  <a:srgbClr val="092C74"/>
                </a:solidFill>
              </a:rPr>
              <a:t>Second largest non-conventional resource reservoir in the world, with an estimated potential of 583 trillion cubic feet of gas.</a:t>
            </a:r>
          </a:p>
          <a:p>
            <a:r>
              <a:rPr lang="en-US" dirty="0">
                <a:solidFill>
                  <a:srgbClr val="092C74"/>
                </a:solidFill>
              </a:rPr>
              <a:t>The province has 27 areas with non-conventional exploitation permits where Shale and Tight projects are developed.</a:t>
            </a:r>
          </a:p>
          <a:p>
            <a:r>
              <a:rPr lang="en-US" dirty="0">
                <a:solidFill>
                  <a:srgbClr val="092C74"/>
                </a:solidFill>
              </a:rPr>
              <a:t>The Province of Neuquén has 82,500 km² (87% of its surface area) for the exploration and exploitation of Hydrocarbons.</a:t>
            </a:r>
          </a:p>
        </p:txBody>
      </p:sp>
    </p:spTree>
    <p:extLst>
      <p:ext uri="{BB962C8B-B14F-4D97-AF65-F5344CB8AC3E}">
        <p14:creationId xmlns:p14="http://schemas.microsoft.com/office/powerpoint/2010/main" val="382771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39">
            <a:extLst>
              <a:ext uri="{FF2B5EF4-FFF2-40B4-BE49-F238E27FC236}">
                <a16:creationId xmlns:a16="http://schemas.microsoft.com/office/drawing/2014/main" xmlns="" id="{D157F273-9CCA-4371-9785-0CF51AB6F8CE}"/>
              </a:ext>
            </a:extLst>
          </p:cNvPr>
          <p:cNvGrpSpPr/>
          <p:nvPr/>
        </p:nvGrpSpPr>
        <p:grpSpPr>
          <a:xfrm>
            <a:off x="-5248587" y="246105"/>
            <a:ext cx="7076802" cy="7038188"/>
            <a:chOff x="4343400" y="369888"/>
            <a:chExt cx="9601200" cy="9548812"/>
          </a:xfrm>
          <a:solidFill>
            <a:schemeClr val="bg1">
              <a:lumMod val="95000"/>
            </a:schemeClr>
          </a:solidFill>
        </p:grpSpPr>
        <p:sp>
          <p:nvSpPr>
            <p:cNvPr id="29" name="Freeform 5">
              <a:extLst>
                <a:ext uri="{FF2B5EF4-FFF2-40B4-BE49-F238E27FC236}">
                  <a16:creationId xmlns:a16="http://schemas.microsoft.com/office/drawing/2014/main" xmlns="" id="{4376FF11-28E7-4FC3-8BA7-B9617E835B61}"/>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6">
              <a:extLst>
                <a:ext uri="{FF2B5EF4-FFF2-40B4-BE49-F238E27FC236}">
                  <a16:creationId xmlns:a16="http://schemas.microsoft.com/office/drawing/2014/main" xmlns="" id="{578565A6-51BF-4933-BE08-F75666550FF5}"/>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7">
              <a:extLst>
                <a:ext uri="{FF2B5EF4-FFF2-40B4-BE49-F238E27FC236}">
                  <a16:creationId xmlns:a16="http://schemas.microsoft.com/office/drawing/2014/main" xmlns="" id="{D20C6513-26D4-4C81-9254-C89593D2BFDB}"/>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8">
              <a:extLst>
                <a:ext uri="{FF2B5EF4-FFF2-40B4-BE49-F238E27FC236}">
                  <a16:creationId xmlns:a16="http://schemas.microsoft.com/office/drawing/2014/main" xmlns="" id="{955482B2-87EC-47D7-9B4D-0B0637373A3E}"/>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9">
              <a:extLst>
                <a:ext uri="{FF2B5EF4-FFF2-40B4-BE49-F238E27FC236}">
                  <a16:creationId xmlns:a16="http://schemas.microsoft.com/office/drawing/2014/main" xmlns="" id="{6BDE6D1E-E0AA-4B0B-B52F-2861F9BF67F4}"/>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0">
              <a:extLst>
                <a:ext uri="{FF2B5EF4-FFF2-40B4-BE49-F238E27FC236}">
                  <a16:creationId xmlns:a16="http://schemas.microsoft.com/office/drawing/2014/main" xmlns="" id="{28F2F61D-3C5D-451A-8385-C5792AAC4CEF}"/>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1">
              <a:extLst>
                <a:ext uri="{FF2B5EF4-FFF2-40B4-BE49-F238E27FC236}">
                  <a16:creationId xmlns:a16="http://schemas.microsoft.com/office/drawing/2014/main" xmlns="" id="{A19C6558-DF5F-4304-8FEA-2203037E86CA}"/>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2">
              <a:extLst>
                <a:ext uri="{FF2B5EF4-FFF2-40B4-BE49-F238E27FC236}">
                  <a16:creationId xmlns:a16="http://schemas.microsoft.com/office/drawing/2014/main" xmlns="" id="{AECC61EC-1723-4904-B26F-6F78D5BEEFC0}"/>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3">
              <a:extLst>
                <a:ext uri="{FF2B5EF4-FFF2-40B4-BE49-F238E27FC236}">
                  <a16:creationId xmlns:a16="http://schemas.microsoft.com/office/drawing/2014/main" xmlns="" id="{58AC252C-871C-41F4-8864-618A0D5E59A3}"/>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4">
              <a:extLst>
                <a:ext uri="{FF2B5EF4-FFF2-40B4-BE49-F238E27FC236}">
                  <a16:creationId xmlns:a16="http://schemas.microsoft.com/office/drawing/2014/main" xmlns="" id="{602442C7-75CE-4A02-8627-0F4E17021713}"/>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5">
              <a:extLst>
                <a:ext uri="{FF2B5EF4-FFF2-40B4-BE49-F238E27FC236}">
                  <a16:creationId xmlns:a16="http://schemas.microsoft.com/office/drawing/2014/main" xmlns="" id="{52140069-4EAC-4594-BAE0-31523A860F11}"/>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6">
              <a:extLst>
                <a:ext uri="{FF2B5EF4-FFF2-40B4-BE49-F238E27FC236}">
                  <a16:creationId xmlns:a16="http://schemas.microsoft.com/office/drawing/2014/main" xmlns="" id="{6A869620-55C9-4D04-A11B-1A23118B81F6}"/>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7">
              <a:extLst>
                <a:ext uri="{FF2B5EF4-FFF2-40B4-BE49-F238E27FC236}">
                  <a16:creationId xmlns:a16="http://schemas.microsoft.com/office/drawing/2014/main" xmlns="" id="{DB687619-E140-40E5-8207-B19DC9242E3A}"/>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18">
              <a:extLst>
                <a:ext uri="{FF2B5EF4-FFF2-40B4-BE49-F238E27FC236}">
                  <a16:creationId xmlns:a16="http://schemas.microsoft.com/office/drawing/2014/main" xmlns="" id="{7DB5DEC1-5C39-459D-B359-91DA970BAF28}"/>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3" name="Freeform 19">
              <a:extLst>
                <a:ext uri="{FF2B5EF4-FFF2-40B4-BE49-F238E27FC236}">
                  <a16:creationId xmlns:a16="http://schemas.microsoft.com/office/drawing/2014/main" xmlns="" id="{5C8D40EE-C6AC-4C19-9AF3-CCAF99131D5D}"/>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4" name="Freeform 20">
              <a:extLst>
                <a:ext uri="{FF2B5EF4-FFF2-40B4-BE49-F238E27FC236}">
                  <a16:creationId xmlns:a16="http://schemas.microsoft.com/office/drawing/2014/main" xmlns="" id="{92B4D3CA-2EF2-42E1-958C-7D54CA64C6EC}"/>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11" name="Группа 39">
            <a:extLst>
              <a:ext uri="{FF2B5EF4-FFF2-40B4-BE49-F238E27FC236}">
                <a16:creationId xmlns:a16="http://schemas.microsoft.com/office/drawing/2014/main" xmlns="" id="{F99C2FF3-DA7B-483B-AD4F-FDA0C10CEC3D}"/>
              </a:ext>
            </a:extLst>
          </p:cNvPr>
          <p:cNvGrpSpPr/>
          <p:nvPr/>
        </p:nvGrpSpPr>
        <p:grpSpPr>
          <a:xfrm>
            <a:off x="10132824" y="-723143"/>
            <a:ext cx="7076802" cy="7038188"/>
            <a:chOff x="4343400" y="369888"/>
            <a:chExt cx="9601200" cy="9548812"/>
          </a:xfrm>
          <a:solidFill>
            <a:schemeClr val="bg1">
              <a:lumMod val="95000"/>
            </a:schemeClr>
          </a:solidFill>
        </p:grpSpPr>
        <p:sp>
          <p:nvSpPr>
            <p:cNvPr id="12" name="Freeform 5">
              <a:extLst>
                <a:ext uri="{FF2B5EF4-FFF2-40B4-BE49-F238E27FC236}">
                  <a16:creationId xmlns:a16="http://schemas.microsoft.com/office/drawing/2014/main" xmlns="" id="{66720597-40E5-45AD-BA7A-6F859E757B15}"/>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6">
              <a:extLst>
                <a:ext uri="{FF2B5EF4-FFF2-40B4-BE49-F238E27FC236}">
                  <a16:creationId xmlns:a16="http://schemas.microsoft.com/office/drawing/2014/main" xmlns="" id="{4533A46B-6F69-4B15-A742-0D8C4F1F7133}"/>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7">
              <a:extLst>
                <a:ext uri="{FF2B5EF4-FFF2-40B4-BE49-F238E27FC236}">
                  <a16:creationId xmlns:a16="http://schemas.microsoft.com/office/drawing/2014/main" xmlns="" id="{84932960-17D9-4E34-9DC9-4E3EAD480582}"/>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8">
              <a:extLst>
                <a:ext uri="{FF2B5EF4-FFF2-40B4-BE49-F238E27FC236}">
                  <a16:creationId xmlns:a16="http://schemas.microsoft.com/office/drawing/2014/main" xmlns="" id="{E8473B44-141B-4EFA-912E-6E3D78519145}"/>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9">
              <a:extLst>
                <a:ext uri="{FF2B5EF4-FFF2-40B4-BE49-F238E27FC236}">
                  <a16:creationId xmlns:a16="http://schemas.microsoft.com/office/drawing/2014/main" xmlns="" id="{C675F67F-3301-420F-88A7-DE9331426C71}"/>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0">
              <a:extLst>
                <a:ext uri="{FF2B5EF4-FFF2-40B4-BE49-F238E27FC236}">
                  <a16:creationId xmlns:a16="http://schemas.microsoft.com/office/drawing/2014/main" xmlns="" id="{4B6B1FC0-BAA4-40A5-88C1-37B2E2E2409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1">
              <a:extLst>
                <a:ext uri="{FF2B5EF4-FFF2-40B4-BE49-F238E27FC236}">
                  <a16:creationId xmlns:a16="http://schemas.microsoft.com/office/drawing/2014/main" xmlns="" id="{385D5610-52E2-4001-8B02-4EF578BAED4F}"/>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2">
              <a:extLst>
                <a:ext uri="{FF2B5EF4-FFF2-40B4-BE49-F238E27FC236}">
                  <a16:creationId xmlns:a16="http://schemas.microsoft.com/office/drawing/2014/main" xmlns="" id="{B4E22579-D65C-45EC-A488-2B867D125319}"/>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3">
              <a:extLst>
                <a:ext uri="{FF2B5EF4-FFF2-40B4-BE49-F238E27FC236}">
                  <a16:creationId xmlns:a16="http://schemas.microsoft.com/office/drawing/2014/main" xmlns="" id="{D5E6D661-D3EC-46A2-9490-BB7797FCB7AB}"/>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4">
              <a:extLst>
                <a:ext uri="{FF2B5EF4-FFF2-40B4-BE49-F238E27FC236}">
                  <a16:creationId xmlns:a16="http://schemas.microsoft.com/office/drawing/2014/main" xmlns="" id="{51C623FB-D51E-4621-B8F8-E012338220DA}"/>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5">
              <a:extLst>
                <a:ext uri="{FF2B5EF4-FFF2-40B4-BE49-F238E27FC236}">
                  <a16:creationId xmlns:a16="http://schemas.microsoft.com/office/drawing/2014/main" xmlns="" id="{00D7EF14-5313-4951-86A3-35AF834555E0}"/>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6">
              <a:extLst>
                <a:ext uri="{FF2B5EF4-FFF2-40B4-BE49-F238E27FC236}">
                  <a16:creationId xmlns:a16="http://schemas.microsoft.com/office/drawing/2014/main" xmlns="" id="{491B069F-ECC9-4E1C-9968-1825A0259BEF}"/>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17">
              <a:extLst>
                <a:ext uri="{FF2B5EF4-FFF2-40B4-BE49-F238E27FC236}">
                  <a16:creationId xmlns:a16="http://schemas.microsoft.com/office/drawing/2014/main" xmlns="" id="{CE1358D3-88AA-40DD-A8D6-F5677FDE19F1}"/>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18">
              <a:extLst>
                <a:ext uri="{FF2B5EF4-FFF2-40B4-BE49-F238E27FC236}">
                  <a16:creationId xmlns:a16="http://schemas.microsoft.com/office/drawing/2014/main" xmlns="" id="{2FF9DDCA-11E4-4FFD-AEE2-560BDC6E2A95}"/>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19">
              <a:extLst>
                <a:ext uri="{FF2B5EF4-FFF2-40B4-BE49-F238E27FC236}">
                  <a16:creationId xmlns:a16="http://schemas.microsoft.com/office/drawing/2014/main" xmlns="" id="{E0286F12-D959-44A9-B7A7-9F0C1F4143FA}"/>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20">
              <a:extLst>
                <a:ext uri="{FF2B5EF4-FFF2-40B4-BE49-F238E27FC236}">
                  <a16:creationId xmlns:a16="http://schemas.microsoft.com/office/drawing/2014/main" xmlns="" id="{A6E805C9-35AB-4DD2-A838-223A330CD89F}"/>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413428"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LAC Energy final consumption by energy source</a:t>
            </a:r>
            <a:endParaRPr lang="es-EC" sz="2400" dirty="0">
              <a:latin typeface="Calibri  "/>
            </a:endParaRPr>
          </a:p>
        </p:txBody>
      </p:sp>
      <p:sp>
        <p:nvSpPr>
          <p:cNvPr id="6" name="CuadroTexto 5">
            <a:extLst>
              <a:ext uri="{FF2B5EF4-FFF2-40B4-BE49-F238E27FC236}">
                <a16:creationId xmlns:a16="http://schemas.microsoft.com/office/drawing/2014/main" xmlns="" id="{5A15F84F-CFED-4B56-9F61-50FCDAD6D712}"/>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3"/>
              </a:rPr>
              <a:t>http://sielac.olade.org</a:t>
            </a:r>
            <a:r>
              <a:rPr lang="es-ES" sz="1000" b="1" dirty="0">
                <a:latin typeface="Calibri  "/>
              </a:rPr>
              <a:t> </a:t>
            </a:r>
          </a:p>
        </p:txBody>
      </p:sp>
      <p:pic>
        <p:nvPicPr>
          <p:cNvPr id="9" name="Imagen 8">
            <a:extLst>
              <a:ext uri="{FF2B5EF4-FFF2-40B4-BE49-F238E27FC236}">
                <a16:creationId xmlns:a16="http://schemas.microsoft.com/office/drawing/2014/main" xmlns="" id="{769E0ECB-B487-4D5B-9478-A56BA885A2E4}"/>
              </a:ext>
            </a:extLst>
          </p:cNvPr>
          <p:cNvPicPr>
            <a:picLocks noChangeAspect="1"/>
          </p:cNvPicPr>
          <p:nvPr/>
        </p:nvPicPr>
        <p:blipFill>
          <a:blip r:embed="rId4"/>
          <a:stretch>
            <a:fillRect/>
          </a:stretch>
        </p:blipFill>
        <p:spPr>
          <a:xfrm>
            <a:off x="45046" y="6444476"/>
            <a:ext cx="1866832" cy="346961"/>
          </a:xfrm>
          <a:prstGeom prst="rect">
            <a:avLst/>
          </a:prstGeom>
        </p:spPr>
      </p:pic>
      <p:pic>
        <p:nvPicPr>
          <p:cNvPr id="3" name="Imagen 2">
            <a:extLst>
              <a:ext uri="{FF2B5EF4-FFF2-40B4-BE49-F238E27FC236}">
                <a16:creationId xmlns:a16="http://schemas.microsoft.com/office/drawing/2014/main" xmlns="" id="{AE164B04-0B2E-479D-A1F9-E7EFDA73CF39}"/>
              </a:ext>
            </a:extLst>
          </p:cNvPr>
          <p:cNvPicPr>
            <a:picLocks noChangeAspect="1"/>
          </p:cNvPicPr>
          <p:nvPr/>
        </p:nvPicPr>
        <p:blipFill>
          <a:blip r:embed="rId5"/>
          <a:stretch>
            <a:fillRect/>
          </a:stretch>
        </p:blipFill>
        <p:spPr>
          <a:xfrm>
            <a:off x="2059175" y="1092228"/>
            <a:ext cx="8073649" cy="4929809"/>
          </a:xfrm>
          <a:prstGeom prst="rect">
            <a:avLst/>
          </a:prstGeom>
        </p:spPr>
      </p:pic>
    </p:spTree>
    <p:extLst>
      <p:ext uri="{BB962C8B-B14F-4D97-AF65-F5344CB8AC3E}">
        <p14:creationId xmlns:p14="http://schemas.microsoft.com/office/powerpoint/2010/main" val="169751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39">
            <a:extLst>
              <a:ext uri="{FF2B5EF4-FFF2-40B4-BE49-F238E27FC236}">
                <a16:creationId xmlns:a16="http://schemas.microsoft.com/office/drawing/2014/main" xmlns="" id="{AF55D85E-91D4-4F77-BB25-0893A815BEC0}"/>
              </a:ext>
            </a:extLst>
          </p:cNvPr>
          <p:cNvGrpSpPr/>
          <p:nvPr/>
        </p:nvGrpSpPr>
        <p:grpSpPr>
          <a:xfrm>
            <a:off x="10186205" y="-1293360"/>
            <a:ext cx="7076802" cy="7038188"/>
            <a:chOff x="4343400" y="369888"/>
            <a:chExt cx="9601200" cy="9548812"/>
          </a:xfrm>
          <a:solidFill>
            <a:schemeClr val="bg1">
              <a:lumMod val="95000"/>
            </a:schemeClr>
          </a:solidFill>
        </p:grpSpPr>
        <p:sp>
          <p:nvSpPr>
            <p:cNvPr id="8" name="Freeform 5">
              <a:extLst>
                <a:ext uri="{FF2B5EF4-FFF2-40B4-BE49-F238E27FC236}">
                  <a16:creationId xmlns:a16="http://schemas.microsoft.com/office/drawing/2014/main" xmlns="" id="{FE041E3B-479D-45AA-8BEC-CB0A21CBF354}"/>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6">
              <a:extLst>
                <a:ext uri="{FF2B5EF4-FFF2-40B4-BE49-F238E27FC236}">
                  <a16:creationId xmlns:a16="http://schemas.microsoft.com/office/drawing/2014/main" xmlns="" id="{B6CE9C98-68BA-4D9C-831B-50E3D62BA414}"/>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7">
              <a:extLst>
                <a:ext uri="{FF2B5EF4-FFF2-40B4-BE49-F238E27FC236}">
                  <a16:creationId xmlns:a16="http://schemas.microsoft.com/office/drawing/2014/main" xmlns="" id="{6C5E7F60-4F48-4E75-B064-AFEC3F9601A1}"/>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8">
              <a:extLst>
                <a:ext uri="{FF2B5EF4-FFF2-40B4-BE49-F238E27FC236}">
                  <a16:creationId xmlns:a16="http://schemas.microsoft.com/office/drawing/2014/main" xmlns="" id="{5BDB7D3D-40FE-4699-ACDC-C21E4B05FB0A}"/>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9">
              <a:extLst>
                <a:ext uri="{FF2B5EF4-FFF2-40B4-BE49-F238E27FC236}">
                  <a16:creationId xmlns:a16="http://schemas.microsoft.com/office/drawing/2014/main" xmlns="" id="{638E3EE4-8C5D-479B-8C15-75C4A83F0A99}"/>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0">
              <a:extLst>
                <a:ext uri="{FF2B5EF4-FFF2-40B4-BE49-F238E27FC236}">
                  <a16:creationId xmlns:a16="http://schemas.microsoft.com/office/drawing/2014/main" xmlns="" id="{0AB334E4-179E-4741-A3D1-821FCB4C7C81}"/>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1">
              <a:extLst>
                <a:ext uri="{FF2B5EF4-FFF2-40B4-BE49-F238E27FC236}">
                  <a16:creationId xmlns:a16="http://schemas.microsoft.com/office/drawing/2014/main" xmlns="" id="{8FAED3DE-A668-43A3-A611-7D23D3F355A6}"/>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2">
              <a:extLst>
                <a:ext uri="{FF2B5EF4-FFF2-40B4-BE49-F238E27FC236}">
                  <a16:creationId xmlns:a16="http://schemas.microsoft.com/office/drawing/2014/main" xmlns="" id="{6D9EE706-8684-49E3-8D59-C92FF85001C4}"/>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3">
              <a:extLst>
                <a:ext uri="{FF2B5EF4-FFF2-40B4-BE49-F238E27FC236}">
                  <a16:creationId xmlns:a16="http://schemas.microsoft.com/office/drawing/2014/main" xmlns="" id="{B182B686-25C4-4FF0-BC8B-CC0297D53797}"/>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4">
              <a:extLst>
                <a:ext uri="{FF2B5EF4-FFF2-40B4-BE49-F238E27FC236}">
                  <a16:creationId xmlns:a16="http://schemas.microsoft.com/office/drawing/2014/main" xmlns="" id="{47ABABC1-535C-492F-99FD-ECBE5C2B181F}"/>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5">
              <a:extLst>
                <a:ext uri="{FF2B5EF4-FFF2-40B4-BE49-F238E27FC236}">
                  <a16:creationId xmlns:a16="http://schemas.microsoft.com/office/drawing/2014/main" xmlns="" id="{AAAE437F-A1CE-4767-B75A-0220324A6C43}"/>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6">
              <a:extLst>
                <a:ext uri="{FF2B5EF4-FFF2-40B4-BE49-F238E27FC236}">
                  <a16:creationId xmlns:a16="http://schemas.microsoft.com/office/drawing/2014/main" xmlns="" id="{F00133DC-5ED3-4C85-993E-74129AE5C24D}"/>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7">
              <a:extLst>
                <a:ext uri="{FF2B5EF4-FFF2-40B4-BE49-F238E27FC236}">
                  <a16:creationId xmlns:a16="http://schemas.microsoft.com/office/drawing/2014/main" xmlns="" id="{FB5644CC-646F-431D-BE9D-4F092F6B4B9D}"/>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8">
              <a:extLst>
                <a:ext uri="{FF2B5EF4-FFF2-40B4-BE49-F238E27FC236}">
                  <a16:creationId xmlns:a16="http://schemas.microsoft.com/office/drawing/2014/main" xmlns="" id="{A48DB6A6-A74A-42A6-B00B-B0E0174CC13E}"/>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9">
              <a:extLst>
                <a:ext uri="{FF2B5EF4-FFF2-40B4-BE49-F238E27FC236}">
                  <a16:creationId xmlns:a16="http://schemas.microsoft.com/office/drawing/2014/main" xmlns="" id="{B6A3B885-1C70-43B9-86F5-046654F90508}"/>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20">
              <a:extLst>
                <a:ext uri="{FF2B5EF4-FFF2-40B4-BE49-F238E27FC236}">
                  <a16:creationId xmlns:a16="http://schemas.microsoft.com/office/drawing/2014/main" xmlns="" id="{6D890744-DF78-4451-A001-4765090C2A87}"/>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25" name="Группа 39">
            <a:extLst>
              <a:ext uri="{FF2B5EF4-FFF2-40B4-BE49-F238E27FC236}">
                <a16:creationId xmlns:a16="http://schemas.microsoft.com/office/drawing/2014/main" xmlns="" id="{9E84E94C-BC83-46E8-9A40-36F9AF60F4A3}"/>
              </a:ext>
            </a:extLst>
          </p:cNvPr>
          <p:cNvGrpSpPr/>
          <p:nvPr/>
        </p:nvGrpSpPr>
        <p:grpSpPr>
          <a:xfrm>
            <a:off x="-5019988" y="866592"/>
            <a:ext cx="7076802" cy="7038188"/>
            <a:chOff x="4343400" y="369888"/>
            <a:chExt cx="9601200" cy="9548812"/>
          </a:xfrm>
          <a:solidFill>
            <a:schemeClr val="bg1">
              <a:lumMod val="95000"/>
            </a:schemeClr>
          </a:solidFill>
        </p:grpSpPr>
        <p:sp>
          <p:nvSpPr>
            <p:cNvPr id="26" name="Freeform 5">
              <a:extLst>
                <a:ext uri="{FF2B5EF4-FFF2-40B4-BE49-F238E27FC236}">
                  <a16:creationId xmlns:a16="http://schemas.microsoft.com/office/drawing/2014/main" xmlns="" id="{588DB7CF-4621-48CF-96D2-28AB260F781B}"/>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6">
              <a:extLst>
                <a:ext uri="{FF2B5EF4-FFF2-40B4-BE49-F238E27FC236}">
                  <a16:creationId xmlns:a16="http://schemas.microsoft.com/office/drawing/2014/main" xmlns="" id="{ABBC5437-BD6B-432B-9292-243DFDA9B8D7}"/>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7">
              <a:extLst>
                <a:ext uri="{FF2B5EF4-FFF2-40B4-BE49-F238E27FC236}">
                  <a16:creationId xmlns:a16="http://schemas.microsoft.com/office/drawing/2014/main" xmlns="" id="{9FC988D4-2BC6-407D-A309-7DCF7A8B1BAD}"/>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8">
              <a:extLst>
                <a:ext uri="{FF2B5EF4-FFF2-40B4-BE49-F238E27FC236}">
                  <a16:creationId xmlns:a16="http://schemas.microsoft.com/office/drawing/2014/main" xmlns="" id="{83D94BED-6F64-4EFA-9616-B38F1DCB8706}"/>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9">
              <a:extLst>
                <a:ext uri="{FF2B5EF4-FFF2-40B4-BE49-F238E27FC236}">
                  <a16:creationId xmlns:a16="http://schemas.microsoft.com/office/drawing/2014/main" xmlns="" id="{51CA9BA9-AF62-4974-A8F5-B5AE77C14B23}"/>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0">
              <a:extLst>
                <a:ext uri="{FF2B5EF4-FFF2-40B4-BE49-F238E27FC236}">
                  <a16:creationId xmlns:a16="http://schemas.microsoft.com/office/drawing/2014/main" xmlns="" id="{A52F45E1-B300-466E-A747-6182F7557B54}"/>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1">
              <a:extLst>
                <a:ext uri="{FF2B5EF4-FFF2-40B4-BE49-F238E27FC236}">
                  <a16:creationId xmlns:a16="http://schemas.microsoft.com/office/drawing/2014/main" xmlns="" id="{891A3B84-23C4-45D2-8D89-0BD90748B291}"/>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2">
              <a:extLst>
                <a:ext uri="{FF2B5EF4-FFF2-40B4-BE49-F238E27FC236}">
                  <a16:creationId xmlns:a16="http://schemas.microsoft.com/office/drawing/2014/main" xmlns="" id="{AD9C9A84-4B7A-429C-A8EE-287CB42560FF}"/>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3">
              <a:extLst>
                <a:ext uri="{FF2B5EF4-FFF2-40B4-BE49-F238E27FC236}">
                  <a16:creationId xmlns:a16="http://schemas.microsoft.com/office/drawing/2014/main" xmlns="" id="{A7F0C490-7FDA-4C11-8464-6753B05CACA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4">
              <a:extLst>
                <a:ext uri="{FF2B5EF4-FFF2-40B4-BE49-F238E27FC236}">
                  <a16:creationId xmlns:a16="http://schemas.microsoft.com/office/drawing/2014/main" xmlns="" id="{88D58996-2EA5-4B89-B730-11E1E5EB901B}"/>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5">
              <a:extLst>
                <a:ext uri="{FF2B5EF4-FFF2-40B4-BE49-F238E27FC236}">
                  <a16:creationId xmlns:a16="http://schemas.microsoft.com/office/drawing/2014/main" xmlns="" id="{58610366-E0CE-423C-996D-18DE0ADE7E6C}"/>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6">
              <a:extLst>
                <a:ext uri="{FF2B5EF4-FFF2-40B4-BE49-F238E27FC236}">
                  <a16:creationId xmlns:a16="http://schemas.microsoft.com/office/drawing/2014/main" xmlns="" id="{BC3A55B0-DDF5-4B2F-ABA8-6F1405B652FD}"/>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7">
              <a:extLst>
                <a:ext uri="{FF2B5EF4-FFF2-40B4-BE49-F238E27FC236}">
                  <a16:creationId xmlns:a16="http://schemas.microsoft.com/office/drawing/2014/main" xmlns="" id="{B596C576-BDF7-4647-AEE4-03A4F7133F68}"/>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8">
              <a:extLst>
                <a:ext uri="{FF2B5EF4-FFF2-40B4-BE49-F238E27FC236}">
                  <a16:creationId xmlns:a16="http://schemas.microsoft.com/office/drawing/2014/main" xmlns="" id="{1FF60745-BBA6-4D9A-8C37-7170CBF26B9D}"/>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9">
              <a:extLst>
                <a:ext uri="{FF2B5EF4-FFF2-40B4-BE49-F238E27FC236}">
                  <a16:creationId xmlns:a16="http://schemas.microsoft.com/office/drawing/2014/main" xmlns="" id="{0DC64404-C4D6-40D1-8CB2-1D49590E42F1}"/>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20">
              <a:extLst>
                <a:ext uri="{FF2B5EF4-FFF2-40B4-BE49-F238E27FC236}">
                  <a16:creationId xmlns:a16="http://schemas.microsoft.com/office/drawing/2014/main" xmlns="" id="{98EEBD80-E530-4AE9-959A-2ADBE2F481EA}"/>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403489"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LAC Household sector final consumption per capita</a:t>
            </a:r>
            <a:endParaRPr lang="es-EC" sz="2400" dirty="0">
              <a:latin typeface="Calibri  "/>
            </a:endParaRPr>
          </a:p>
        </p:txBody>
      </p:sp>
      <p:sp>
        <p:nvSpPr>
          <p:cNvPr id="6" name="CuadroTexto 5">
            <a:extLst>
              <a:ext uri="{FF2B5EF4-FFF2-40B4-BE49-F238E27FC236}">
                <a16:creationId xmlns:a16="http://schemas.microsoft.com/office/drawing/2014/main" xmlns="" id="{5A15F84F-CFED-4B56-9F61-50FCDAD6D712}"/>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3"/>
              </a:rPr>
              <a:t>http://sielac.olade.org</a:t>
            </a:r>
            <a:r>
              <a:rPr lang="es-ES" sz="1000" b="1" dirty="0">
                <a:latin typeface="Calibri  "/>
              </a:rPr>
              <a:t> </a:t>
            </a:r>
          </a:p>
        </p:txBody>
      </p:sp>
      <p:pic>
        <p:nvPicPr>
          <p:cNvPr id="9" name="Imagen 8">
            <a:extLst>
              <a:ext uri="{FF2B5EF4-FFF2-40B4-BE49-F238E27FC236}">
                <a16:creationId xmlns:a16="http://schemas.microsoft.com/office/drawing/2014/main" xmlns="" id="{769E0ECB-B487-4D5B-9478-A56BA885A2E4}"/>
              </a:ext>
            </a:extLst>
          </p:cNvPr>
          <p:cNvPicPr>
            <a:picLocks noChangeAspect="1"/>
          </p:cNvPicPr>
          <p:nvPr/>
        </p:nvPicPr>
        <p:blipFill>
          <a:blip r:embed="rId4"/>
          <a:stretch>
            <a:fillRect/>
          </a:stretch>
        </p:blipFill>
        <p:spPr>
          <a:xfrm>
            <a:off x="45046" y="6444476"/>
            <a:ext cx="1866832" cy="346961"/>
          </a:xfrm>
          <a:prstGeom prst="rect">
            <a:avLst/>
          </a:prstGeom>
        </p:spPr>
      </p:pic>
      <p:pic>
        <p:nvPicPr>
          <p:cNvPr id="2" name="Imagen 1">
            <a:extLst>
              <a:ext uri="{FF2B5EF4-FFF2-40B4-BE49-F238E27FC236}">
                <a16:creationId xmlns:a16="http://schemas.microsoft.com/office/drawing/2014/main" xmlns="" id="{9758F36E-8C99-4A58-9CCE-999060F5C1FD}"/>
              </a:ext>
            </a:extLst>
          </p:cNvPr>
          <p:cNvPicPr>
            <a:picLocks noChangeAspect="1"/>
          </p:cNvPicPr>
          <p:nvPr/>
        </p:nvPicPr>
        <p:blipFill>
          <a:blip r:embed="rId5"/>
          <a:stretch>
            <a:fillRect/>
          </a:stretch>
        </p:blipFill>
        <p:spPr>
          <a:xfrm>
            <a:off x="2031361" y="1128091"/>
            <a:ext cx="8062782" cy="4895022"/>
          </a:xfrm>
          <a:prstGeom prst="rect">
            <a:avLst/>
          </a:prstGeom>
        </p:spPr>
      </p:pic>
    </p:spTree>
    <p:extLst>
      <p:ext uri="{BB962C8B-B14F-4D97-AF65-F5344CB8AC3E}">
        <p14:creationId xmlns:p14="http://schemas.microsoft.com/office/powerpoint/2010/main" val="212432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373672"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Imports / Exports LNG in LAC 2016</a:t>
            </a:r>
            <a:endParaRPr lang="es-EC" sz="2400" dirty="0">
              <a:latin typeface="Calibri  "/>
            </a:endParaRPr>
          </a:p>
        </p:txBody>
      </p:sp>
      <p:graphicFrame>
        <p:nvGraphicFramePr>
          <p:cNvPr id="7" name="Gráfico 6">
            <a:extLst>
              <a:ext uri="{FF2B5EF4-FFF2-40B4-BE49-F238E27FC236}">
                <a16:creationId xmlns:a16="http://schemas.microsoft.com/office/drawing/2014/main" xmlns="" id="{FDE7A1E0-B7A0-46BE-9D89-10229881931B}"/>
              </a:ext>
            </a:extLst>
          </p:cNvPr>
          <p:cNvGraphicFramePr>
            <a:graphicFrameLocks noGrp="1"/>
          </p:cNvGraphicFramePr>
          <p:nvPr>
            <p:extLst>
              <p:ext uri="{D42A27DB-BD31-4B8C-83A1-F6EECF244321}">
                <p14:modId xmlns:p14="http://schemas.microsoft.com/office/powerpoint/2010/main" val="3756431310"/>
              </p:ext>
            </p:extLst>
          </p:nvPr>
        </p:nvGraphicFramePr>
        <p:xfrm>
          <a:off x="998620" y="1219964"/>
          <a:ext cx="10687050" cy="46434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xmlns="" id="{6FD277CC-8949-42F6-B9B7-7C837B4BDAEA}"/>
              </a:ext>
            </a:extLst>
          </p:cNvPr>
          <p:cNvSpPr txBox="1"/>
          <p:nvPr/>
        </p:nvSpPr>
        <p:spPr>
          <a:xfrm>
            <a:off x="143854" y="6369087"/>
            <a:ext cx="5865239" cy="274594"/>
          </a:xfrm>
          <a:prstGeom prst="rect">
            <a:avLst/>
          </a:prstGeom>
          <a:noFill/>
        </p:spPr>
        <p:txBody>
          <a:bodyPr wrap="square" rtlCol="0">
            <a:spAutoFit/>
          </a:bodyPr>
          <a:lstStyle/>
          <a:p>
            <a:r>
              <a:rPr lang="en" sz="1200" b="1" i="0" u="none" strike="noStrike" cap="none" baseline="0" dirty="0">
                <a:solidFill>
                  <a:schemeClr val="tx1">
                    <a:lumMod val="65000"/>
                    <a:lumOff val="35000"/>
                  </a:schemeClr>
                </a:solidFill>
                <a:uFillTx/>
                <a:latin typeface="Calibri"/>
              </a:rPr>
              <a:t>Source: </a:t>
            </a:r>
            <a:r>
              <a:rPr lang="en" sz="1200" b="0" i="0" u="none" strike="noStrike" cap="none" baseline="0" dirty="0">
                <a:solidFill>
                  <a:schemeClr val="tx1">
                    <a:lumMod val="65000"/>
                    <a:lumOff val="35000"/>
                  </a:schemeClr>
                </a:solidFill>
                <a:uFillTx/>
                <a:latin typeface="Calibri"/>
              </a:rPr>
              <a:t>BP, Statistical Review of World Energy, </a:t>
            </a:r>
            <a:r>
              <a:rPr lang="en" sz="1200" dirty="0">
                <a:solidFill>
                  <a:schemeClr val="tx1">
                    <a:lumMod val="65000"/>
                    <a:lumOff val="35000"/>
                  </a:schemeClr>
                </a:solidFill>
                <a:latin typeface="Calibri"/>
              </a:rPr>
              <a:t>2017.</a:t>
            </a:r>
            <a:endParaRPr lang="en" sz="1200" b="0" i="0" u="none" strike="noStrike" cap="none" baseline="0" dirty="0">
              <a:solidFill>
                <a:schemeClr val="tx1">
                  <a:lumMod val="65000"/>
                  <a:lumOff val="35000"/>
                </a:schemeClr>
              </a:solidFill>
              <a:uFillTx/>
              <a:latin typeface="Calibri"/>
            </a:endParaRPr>
          </a:p>
        </p:txBody>
      </p:sp>
    </p:spTree>
    <p:extLst>
      <p:ext uri="{BB962C8B-B14F-4D97-AF65-F5344CB8AC3E}">
        <p14:creationId xmlns:p14="http://schemas.microsoft.com/office/powerpoint/2010/main" val="4204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Группа 39">
            <a:extLst>
              <a:ext uri="{FF2B5EF4-FFF2-40B4-BE49-F238E27FC236}">
                <a16:creationId xmlns:a16="http://schemas.microsoft.com/office/drawing/2014/main" xmlns="" id="{34CFB734-4917-4849-804F-1B152D87DF19}"/>
              </a:ext>
            </a:extLst>
          </p:cNvPr>
          <p:cNvGrpSpPr/>
          <p:nvPr/>
        </p:nvGrpSpPr>
        <p:grpSpPr>
          <a:xfrm>
            <a:off x="9250034" y="-1990046"/>
            <a:ext cx="7076802" cy="7038188"/>
            <a:chOff x="4343400" y="369888"/>
            <a:chExt cx="9601200" cy="9548812"/>
          </a:xfrm>
          <a:solidFill>
            <a:schemeClr val="bg1">
              <a:lumMod val="95000"/>
            </a:schemeClr>
          </a:solidFill>
        </p:grpSpPr>
        <p:sp>
          <p:nvSpPr>
            <p:cNvPr id="47" name="Freeform 5">
              <a:extLst>
                <a:ext uri="{FF2B5EF4-FFF2-40B4-BE49-F238E27FC236}">
                  <a16:creationId xmlns:a16="http://schemas.microsoft.com/office/drawing/2014/main" xmlns="" id="{88475157-10DF-4D32-A82A-5A2F8445399F}"/>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8" name="Freeform 6">
              <a:extLst>
                <a:ext uri="{FF2B5EF4-FFF2-40B4-BE49-F238E27FC236}">
                  <a16:creationId xmlns:a16="http://schemas.microsoft.com/office/drawing/2014/main" xmlns="" id="{1D5C826F-FBF7-4C3D-B133-683A03D025C5}"/>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9" name="Freeform 7">
              <a:extLst>
                <a:ext uri="{FF2B5EF4-FFF2-40B4-BE49-F238E27FC236}">
                  <a16:creationId xmlns:a16="http://schemas.microsoft.com/office/drawing/2014/main" xmlns="" id="{9103628D-C2F3-4A22-B892-B147F030056D}"/>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0" name="Freeform 8">
              <a:extLst>
                <a:ext uri="{FF2B5EF4-FFF2-40B4-BE49-F238E27FC236}">
                  <a16:creationId xmlns:a16="http://schemas.microsoft.com/office/drawing/2014/main" xmlns="" id="{00268BEC-5AEB-4673-80DD-817AE5DC5AD1}"/>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1" name="Freeform 9">
              <a:extLst>
                <a:ext uri="{FF2B5EF4-FFF2-40B4-BE49-F238E27FC236}">
                  <a16:creationId xmlns:a16="http://schemas.microsoft.com/office/drawing/2014/main" xmlns="" id="{64E6160D-3358-4DF0-94DF-9464CC99B783}"/>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2" name="Freeform 10">
              <a:extLst>
                <a:ext uri="{FF2B5EF4-FFF2-40B4-BE49-F238E27FC236}">
                  <a16:creationId xmlns:a16="http://schemas.microsoft.com/office/drawing/2014/main" xmlns="" id="{066D802F-207A-471E-B758-087A134148A0}"/>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3" name="Freeform 11">
              <a:extLst>
                <a:ext uri="{FF2B5EF4-FFF2-40B4-BE49-F238E27FC236}">
                  <a16:creationId xmlns:a16="http://schemas.microsoft.com/office/drawing/2014/main" xmlns="" id="{B0223D1A-BDD6-4871-A676-F825203EE95B}"/>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4" name="Freeform 12">
              <a:extLst>
                <a:ext uri="{FF2B5EF4-FFF2-40B4-BE49-F238E27FC236}">
                  <a16:creationId xmlns:a16="http://schemas.microsoft.com/office/drawing/2014/main" xmlns="" id="{16C28324-EF49-46F2-87F1-4A3BE039443C}"/>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5" name="Freeform 13">
              <a:extLst>
                <a:ext uri="{FF2B5EF4-FFF2-40B4-BE49-F238E27FC236}">
                  <a16:creationId xmlns:a16="http://schemas.microsoft.com/office/drawing/2014/main" xmlns="" id="{98FD6548-DB6C-4458-BE20-DB6801F3A36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6" name="Freeform 14">
              <a:extLst>
                <a:ext uri="{FF2B5EF4-FFF2-40B4-BE49-F238E27FC236}">
                  <a16:creationId xmlns:a16="http://schemas.microsoft.com/office/drawing/2014/main" xmlns="" id="{D63CE306-94EB-4619-B8E9-79564E7AD2FE}"/>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7" name="Freeform 15">
              <a:extLst>
                <a:ext uri="{FF2B5EF4-FFF2-40B4-BE49-F238E27FC236}">
                  <a16:creationId xmlns:a16="http://schemas.microsoft.com/office/drawing/2014/main" xmlns="" id="{47177CD0-A9DA-412E-B75D-4F7E36D04023}"/>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8" name="Freeform 16">
              <a:extLst>
                <a:ext uri="{FF2B5EF4-FFF2-40B4-BE49-F238E27FC236}">
                  <a16:creationId xmlns:a16="http://schemas.microsoft.com/office/drawing/2014/main" xmlns="" id="{F2F0ED83-2993-4F59-AC8B-54185CAD0BDA}"/>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59" name="Freeform 17">
              <a:extLst>
                <a:ext uri="{FF2B5EF4-FFF2-40B4-BE49-F238E27FC236}">
                  <a16:creationId xmlns:a16="http://schemas.microsoft.com/office/drawing/2014/main" xmlns="" id="{C2A0FDF1-A295-42F2-96F7-FED602818AEB}"/>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0" name="Freeform 18">
              <a:extLst>
                <a:ext uri="{FF2B5EF4-FFF2-40B4-BE49-F238E27FC236}">
                  <a16:creationId xmlns:a16="http://schemas.microsoft.com/office/drawing/2014/main" xmlns="" id="{C0576189-100E-4F0D-9349-79F2C2760C4C}"/>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1" name="Freeform 19">
              <a:extLst>
                <a:ext uri="{FF2B5EF4-FFF2-40B4-BE49-F238E27FC236}">
                  <a16:creationId xmlns:a16="http://schemas.microsoft.com/office/drawing/2014/main" xmlns="" id="{6AFDCAD8-01F1-4E08-8A9B-990E5839845B}"/>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2" name="Freeform 20">
              <a:extLst>
                <a:ext uri="{FF2B5EF4-FFF2-40B4-BE49-F238E27FC236}">
                  <a16:creationId xmlns:a16="http://schemas.microsoft.com/office/drawing/2014/main" xmlns="" id="{69CC3417-5834-4B03-8DFE-EF424C00C7A0}"/>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63" name="Группа 39">
            <a:extLst>
              <a:ext uri="{FF2B5EF4-FFF2-40B4-BE49-F238E27FC236}">
                <a16:creationId xmlns:a16="http://schemas.microsoft.com/office/drawing/2014/main" xmlns="" id="{0BEF5D6F-5BCA-4EFC-AB4E-488C09A66B27}"/>
              </a:ext>
            </a:extLst>
          </p:cNvPr>
          <p:cNvGrpSpPr/>
          <p:nvPr/>
        </p:nvGrpSpPr>
        <p:grpSpPr>
          <a:xfrm>
            <a:off x="-3463331" y="1258478"/>
            <a:ext cx="7076802" cy="7038188"/>
            <a:chOff x="4343400" y="369888"/>
            <a:chExt cx="9601200" cy="9548812"/>
          </a:xfrm>
          <a:solidFill>
            <a:schemeClr val="bg1">
              <a:lumMod val="95000"/>
            </a:schemeClr>
          </a:solidFill>
        </p:grpSpPr>
        <p:sp>
          <p:nvSpPr>
            <p:cNvPr id="64" name="Freeform 5">
              <a:extLst>
                <a:ext uri="{FF2B5EF4-FFF2-40B4-BE49-F238E27FC236}">
                  <a16:creationId xmlns:a16="http://schemas.microsoft.com/office/drawing/2014/main" xmlns="" id="{B6A453F9-4DCD-47E3-85BA-B86EEA944A8A}"/>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5" name="Freeform 6">
              <a:extLst>
                <a:ext uri="{FF2B5EF4-FFF2-40B4-BE49-F238E27FC236}">
                  <a16:creationId xmlns:a16="http://schemas.microsoft.com/office/drawing/2014/main" xmlns="" id="{2B3F8E6D-C315-4134-83E1-B340BC0CF539}"/>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6" name="Freeform 7">
              <a:extLst>
                <a:ext uri="{FF2B5EF4-FFF2-40B4-BE49-F238E27FC236}">
                  <a16:creationId xmlns:a16="http://schemas.microsoft.com/office/drawing/2014/main" xmlns="" id="{234FD03E-52E4-4A35-8CE2-30F95C31B146}"/>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7" name="Freeform 8">
              <a:extLst>
                <a:ext uri="{FF2B5EF4-FFF2-40B4-BE49-F238E27FC236}">
                  <a16:creationId xmlns:a16="http://schemas.microsoft.com/office/drawing/2014/main" xmlns="" id="{2BA75101-BD7F-4513-89F6-3DF2D9A821A2}"/>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8" name="Freeform 9">
              <a:extLst>
                <a:ext uri="{FF2B5EF4-FFF2-40B4-BE49-F238E27FC236}">
                  <a16:creationId xmlns:a16="http://schemas.microsoft.com/office/drawing/2014/main" xmlns="" id="{E0E291DB-FACC-41D1-9D01-5A49EE015FE9}"/>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69" name="Freeform 10">
              <a:extLst>
                <a:ext uri="{FF2B5EF4-FFF2-40B4-BE49-F238E27FC236}">
                  <a16:creationId xmlns:a16="http://schemas.microsoft.com/office/drawing/2014/main" xmlns="" id="{6E469287-273A-4A9A-B597-D650F4D35FA8}"/>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0" name="Freeform 11">
              <a:extLst>
                <a:ext uri="{FF2B5EF4-FFF2-40B4-BE49-F238E27FC236}">
                  <a16:creationId xmlns:a16="http://schemas.microsoft.com/office/drawing/2014/main" xmlns="" id="{E5774808-BDC1-4FE0-AE5A-20744AF20B2E}"/>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1" name="Freeform 12">
              <a:extLst>
                <a:ext uri="{FF2B5EF4-FFF2-40B4-BE49-F238E27FC236}">
                  <a16:creationId xmlns:a16="http://schemas.microsoft.com/office/drawing/2014/main" xmlns="" id="{81AB66A5-F2EF-4E4F-9BD5-170838A28F8A}"/>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2" name="Freeform 13">
              <a:extLst>
                <a:ext uri="{FF2B5EF4-FFF2-40B4-BE49-F238E27FC236}">
                  <a16:creationId xmlns:a16="http://schemas.microsoft.com/office/drawing/2014/main" xmlns="" id="{1E86E0C5-D399-4F16-8A67-749AC349D0E4}"/>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3" name="Freeform 14">
              <a:extLst>
                <a:ext uri="{FF2B5EF4-FFF2-40B4-BE49-F238E27FC236}">
                  <a16:creationId xmlns:a16="http://schemas.microsoft.com/office/drawing/2014/main" xmlns="" id="{B0C00865-F18C-425C-BDAA-FE38A8FC5893}"/>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4" name="Freeform 15">
              <a:extLst>
                <a:ext uri="{FF2B5EF4-FFF2-40B4-BE49-F238E27FC236}">
                  <a16:creationId xmlns:a16="http://schemas.microsoft.com/office/drawing/2014/main" xmlns="" id="{2B226631-9020-45E2-8436-203594C6B105}"/>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5" name="Freeform 16">
              <a:extLst>
                <a:ext uri="{FF2B5EF4-FFF2-40B4-BE49-F238E27FC236}">
                  <a16:creationId xmlns:a16="http://schemas.microsoft.com/office/drawing/2014/main" xmlns="" id="{D16BF4E5-EBAC-45C8-AF5F-E7D5E3C95F0D}"/>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6" name="Freeform 17">
              <a:extLst>
                <a:ext uri="{FF2B5EF4-FFF2-40B4-BE49-F238E27FC236}">
                  <a16:creationId xmlns:a16="http://schemas.microsoft.com/office/drawing/2014/main" xmlns="" id="{8244EE54-23A9-47D4-A2AF-522C6BB5D85A}"/>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7" name="Freeform 18">
              <a:extLst>
                <a:ext uri="{FF2B5EF4-FFF2-40B4-BE49-F238E27FC236}">
                  <a16:creationId xmlns:a16="http://schemas.microsoft.com/office/drawing/2014/main" xmlns="" id="{A24E61E6-DBC1-4F7C-8DE5-04A8EF53C268}"/>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8" name="Freeform 19">
              <a:extLst>
                <a:ext uri="{FF2B5EF4-FFF2-40B4-BE49-F238E27FC236}">
                  <a16:creationId xmlns:a16="http://schemas.microsoft.com/office/drawing/2014/main" xmlns="" id="{F2ADFA86-E783-4B63-A5F3-E1D2F63978EE}"/>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79" name="Freeform 20">
              <a:extLst>
                <a:ext uri="{FF2B5EF4-FFF2-40B4-BE49-F238E27FC236}">
                  <a16:creationId xmlns:a16="http://schemas.microsoft.com/office/drawing/2014/main" xmlns="" id="{8E094CDD-BC24-4BBA-AE0C-BD58D71AD839}"/>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6" name="Grupo 5">
            <a:extLst>
              <a:ext uri="{FF2B5EF4-FFF2-40B4-BE49-F238E27FC236}">
                <a16:creationId xmlns:a16="http://schemas.microsoft.com/office/drawing/2014/main" xmlns="" id="{E09AC576-DDAC-4E30-BEE7-E22172F73793}"/>
              </a:ext>
            </a:extLst>
          </p:cNvPr>
          <p:cNvGrpSpPr/>
          <p:nvPr/>
        </p:nvGrpSpPr>
        <p:grpSpPr>
          <a:xfrm>
            <a:off x="983978" y="898867"/>
            <a:ext cx="8956495" cy="5565160"/>
            <a:chOff x="2378663" y="949380"/>
            <a:chExt cx="8068851" cy="5517112"/>
          </a:xfrm>
        </p:grpSpPr>
        <p:sp>
          <p:nvSpPr>
            <p:cNvPr id="9" name="CuadroTexto 8">
              <a:extLst>
                <a:ext uri="{FF2B5EF4-FFF2-40B4-BE49-F238E27FC236}">
                  <a16:creationId xmlns:a16="http://schemas.microsoft.com/office/drawing/2014/main" xmlns="" id="{7B8BB99E-F583-4B17-9652-1DF883AD41EB}"/>
                </a:ext>
              </a:extLst>
            </p:cNvPr>
            <p:cNvSpPr txBox="1"/>
            <p:nvPr/>
          </p:nvSpPr>
          <p:spPr>
            <a:xfrm>
              <a:off x="9345930" y="2308347"/>
              <a:ext cx="1101584"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Noruega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Otros Europa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Qatar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Angola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Guinea Ecuatorial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Nigeria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xmlns="" id="{F677F061-AB70-4F0C-A70D-C3F4487BD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572" y="1226379"/>
              <a:ext cx="4192090" cy="5240113"/>
            </a:xfrm>
            <a:prstGeom prst="rect">
              <a:avLst/>
            </a:prstGeom>
          </p:spPr>
        </p:pic>
        <p:sp>
          <p:nvSpPr>
            <p:cNvPr id="11" name="CuadroTexto 10">
              <a:extLst>
                <a:ext uri="{FF2B5EF4-FFF2-40B4-BE49-F238E27FC236}">
                  <a16:creationId xmlns:a16="http://schemas.microsoft.com/office/drawing/2014/main" xmlns="" id="{47EE7926-60B7-42F0-BD80-9F9F38E0F416}"/>
                </a:ext>
              </a:extLst>
            </p:cNvPr>
            <p:cNvSpPr txBox="1"/>
            <p:nvPr/>
          </p:nvSpPr>
          <p:spPr>
            <a:xfrm>
              <a:off x="6886750" y="2646902"/>
              <a:ext cx="11689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Trinidad &amp; Tobago</a:t>
              </a:r>
            </a:p>
          </p:txBody>
        </p:sp>
        <p:sp>
          <p:nvSpPr>
            <p:cNvPr id="12" name="CuadroTexto 11">
              <a:extLst>
                <a:ext uri="{FF2B5EF4-FFF2-40B4-BE49-F238E27FC236}">
                  <a16:creationId xmlns:a16="http://schemas.microsoft.com/office/drawing/2014/main" xmlns="" id="{8F20D226-109E-4163-87E1-D565538379B7}"/>
                </a:ext>
              </a:extLst>
            </p:cNvPr>
            <p:cNvSpPr txBox="1"/>
            <p:nvPr/>
          </p:nvSpPr>
          <p:spPr>
            <a:xfrm>
              <a:off x="5433934" y="949380"/>
              <a:ext cx="6479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Canadá</a:t>
              </a:r>
            </a:p>
          </p:txBody>
        </p:sp>
        <p:sp>
          <p:nvSpPr>
            <p:cNvPr id="13" name="CuadroTexto 12">
              <a:extLst>
                <a:ext uri="{FF2B5EF4-FFF2-40B4-BE49-F238E27FC236}">
                  <a16:creationId xmlns:a16="http://schemas.microsoft.com/office/drawing/2014/main" xmlns="" id="{6F66E347-54FA-426F-8EE3-763A6E81ECB5}"/>
                </a:ext>
              </a:extLst>
            </p:cNvPr>
            <p:cNvSpPr txBox="1"/>
            <p:nvPr/>
          </p:nvSpPr>
          <p:spPr>
            <a:xfrm>
              <a:off x="9111000" y="1127125"/>
              <a:ext cx="10759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Europa &amp; Eurasia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Este Medio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África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Asia Pacífico</a:t>
              </a:r>
            </a:p>
          </p:txBody>
        </p:sp>
        <p:sp>
          <p:nvSpPr>
            <p:cNvPr id="14" name="CuadroTexto 13">
              <a:extLst>
                <a:ext uri="{FF2B5EF4-FFF2-40B4-BE49-F238E27FC236}">
                  <a16:creationId xmlns:a16="http://schemas.microsoft.com/office/drawing/2014/main" xmlns="" id="{B9E3721D-2DD0-4A7C-8E43-B11DC11A86D1}"/>
                </a:ext>
              </a:extLst>
            </p:cNvPr>
            <p:cNvSpPr txBox="1"/>
            <p:nvPr/>
          </p:nvSpPr>
          <p:spPr>
            <a:xfrm>
              <a:off x="4440453" y="1878623"/>
              <a:ext cx="57419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México</a:t>
              </a:r>
            </a:p>
          </p:txBody>
        </p:sp>
        <p:sp>
          <p:nvSpPr>
            <p:cNvPr id="15" name="CuadroTexto 14">
              <a:extLst>
                <a:ext uri="{FF2B5EF4-FFF2-40B4-BE49-F238E27FC236}">
                  <a16:creationId xmlns:a16="http://schemas.microsoft.com/office/drawing/2014/main" xmlns="" id="{2D9D8CA3-D60B-448F-9A24-A6FDEA9DE724}"/>
                </a:ext>
              </a:extLst>
            </p:cNvPr>
            <p:cNvSpPr txBox="1"/>
            <p:nvPr/>
          </p:nvSpPr>
          <p:spPr>
            <a:xfrm>
              <a:off x="5134166" y="1351079"/>
              <a:ext cx="3994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USA</a:t>
              </a:r>
            </a:p>
          </p:txBody>
        </p:sp>
        <p:sp>
          <p:nvSpPr>
            <p:cNvPr id="16" name="CuadroTexto 15">
              <a:extLst>
                <a:ext uri="{FF2B5EF4-FFF2-40B4-BE49-F238E27FC236}">
                  <a16:creationId xmlns:a16="http://schemas.microsoft.com/office/drawing/2014/main" xmlns="" id="{3C502C81-E191-4897-A2DB-036CF2954049}"/>
                </a:ext>
              </a:extLst>
            </p:cNvPr>
            <p:cNvSpPr txBox="1"/>
            <p:nvPr/>
          </p:nvSpPr>
          <p:spPr>
            <a:xfrm>
              <a:off x="3447290" y="4766697"/>
              <a:ext cx="11015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Noruega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Otros Europa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Qatar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Guinea Ecuatorial</a:t>
              </a:r>
            </a:p>
          </p:txBody>
        </p:sp>
        <p:sp>
          <p:nvSpPr>
            <p:cNvPr id="17" name="CuadroTexto 16">
              <a:extLst>
                <a:ext uri="{FF2B5EF4-FFF2-40B4-BE49-F238E27FC236}">
                  <a16:creationId xmlns:a16="http://schemas.microsoft.com/office/drawing/2014/main" xmlns="" id="{9409F780-F180-4ED0-8847-3EA82561D323}"/>
                </a:ext>
              </a:extLst>
            </p:cNvPr>
            <p:cNvSpPr txBox="1"/>
            <p:nvPr/>
          </p:nvSpPr>
          <p:spPr>
            <a:xfrm>
              <a:off x="6241785" y="5016400"/>
              <a:ext cx="7088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Argentina</a:t>
              </a:r>
            </a:p>
          </p:txBody>
        </p:sp>
        <p:sp>
          <p:nvSpPr>
            <p:cNvPr id="18" name="CuadroTexto 17">
              <a:extLst>
                <a:ext uri="{FF2B5EF4-FFF2-40B4-BE49-F238E27FC236}">
                  <a16:creationId xmlns:a16="http://schemas.microsoft.com/office/drawing/2014/main" xmlns="" id="{158B9746-8CB2-4766-8A25-3991C6E6D261}"/>
                </a:ext>
              </a:extLst>
            </p:cNvPr>
            <p:cNvSpPr txBox="1"/>
            <p:nvPr/>
          </p:nvSpPr>
          <p:spPr>
            <a:xfrm>
              <a:off x="9329543" y="4892372"/>
              <a:ext cx="1101584"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Noruega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Otros Europa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Qatar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Argelia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Guinea Ecuatorial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Nigeria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Australia</a:t>
              </a:r>
            </a:p>
          </p:txBody>
        </p:sp>
        <p:sp>
          <p:nvSpPr>
            <p:cNvPr id="19" name="CuadroTexto 18">
              <a:extLst>
                <a:ext uri="{FF2B5EF4-FFF2-40B4-BE49-F238E27FC236}">
                  <a16:creationId xmlns:a16="http://schemas.microsoft.com/office/drawing/2014/main" xmlns="" id="{1A1F3E3F-776F-44C0-85FC-9BA18A815D51}"/>
                </a:ext>
              </a:extLst>
            </p:cNvPr>
            <p:cNvSpPr txBox="1"/>
            <p:nvPr/>
          </p:nvSpPr>
          <p:spPr>
            <a:xfrm>
              <a:off x="7139577" y="3886201"/>
              <a:ext cx="4796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Brasil</a:t>
              </a:r>
            </a:p>
          </p:txBody>
        </p:sp>
        <p:sp>
          <p:nvSpPr>
            <p:cNvPr id="20" name="CuadroTexto 19">
              <a:extLst>
                <a:ext uri="{FF2B5EF4-FFF2-40B4-BE49-F238E27FC236}">
                  <a16:creationId xmlns:a16="http://schemas.microsoft.com/office/drawing/2014/main" xmlns="" id="{23DBD445-B93D-4266-A76C-359319F1AC94}"/>
                </a:ext>
              </a:extLst>
            </p:cNvPr>
            <p:cNvSpPr txBox="1"/>
            <p:nvPr/>
          </p:nvSpPr>
          <p:spPr>
            <a:xfrm>
              <a:off x="9312115" y="3630748"/>
              <a:ext cx="82586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Asia Pacífico</a:t>
              </a:r>
            </a:p>
          </p:txBody>
        </p:sp>
        <p:sp>
          <p:nvSpPr>
            <p:cNvPr id="21" name="CuadroTexto 20">
              <a:extLst>
                <a:ext uri="{FF2B5EF4-FFF2-40B4-BE49-F238E27FC236}">
                  <a16:creationId xmlns:a16="http://schemas.microsoft.com/office/drawing/2014/main" xmlns="" id="{D7F79350-590F-4162-BC2C-5976B792EB29}"/>
                </a:ext>
              </a:extLst>
            </p:cNvPr>
            <p:cNvSpPr txBox="1"/>
            <p:nvPr/>
          </p:nvSpPr>
          <p:spPr>
            <a:xfrm>
              <a:off x="5785694" y="4886598"/>
              <a:ext cx="4491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Chile</a:t>
              </a:r>
            </a:p>
          </p:txBody>
        </p:sp>
        <p:sp>
          <p:nvSpPr>
            <p:cNvPr id="22" name="CuadroTexto 21">
              <a:extLst>
                <a:ext uri="{FF2B5EF4-FFF2-40B4-BE49-F238E27FC236}">
                  <a16:creationId xmlns:a16="http://schemas.microsoft.com/office/drawing/2014/main" xmlns="" id="{8B08396E-50E3-4144-97F2-3ABAB64FAEF7}"/>
                </a:ext>
              </a:extLst>
            </p:cNvPr>
            <p:cNvSpPr txBox="1"/>
            <p:nvPr/>
          </p:nvSpPr>
          <p:spPr>
            <a:xfrm>
              <a:off x="5913263" y="3847216"/>
              <a:ext cx="4315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Calibri" panose="020F0502020204030204"/>
                  <a:ea typeface="+mn-ea"/>
                  <a:cs typeface="+mn-cs"/>
                </a:rPr>
                <a:t>Perú</a:t>
              </a:r>
            </a:p>
          </p:txBody>
        </p:sp>
        <p:sp>
          <p:nvSpPr>
            <p:cNvPr id="23" name="CuadroTexto 22">
              <a:extLst>
                <a:ext uri="{FF2B5EF4-FFF2-40B4-BE49-F238E27FC236}">
                  <a16:creationId xmlns:a16="http://schemas.microsoft.com/office/drawing/2014/main" xmlns="" id="{C02D2376-0F7F-4A4D-8D04-BB3020A041C1}"/>
                </a:ext>
              </a:extLst>
            </p:cNvPr>
            <p:cNvSpPr txBox="1"/>
            <p:nvPr/>
          </p:nvSpPr>
          <p:spPr>
            <a:xfrm>
              <a:off x="3651615" y="3900499"/>
              <a:ext cx="10759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Europa &amp; Eurasia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Asia Pacífico</a:t>
              </a:r>
            </a:p>
          </p:txBody>
        </p:sp>
        <p:sp>
          <p:nvSpPr>
            <p:cNvPr id="24" name="Forma libre: forma 23">
              <a:extLst>
                <a:ext uri="{FF2B5EF4-FFF2-40B4-BE49-F238E27FC236}">
                  <a16:creationId xmlns:a16="http://schemas.microsoft.com/office/drawing/2014/main" xmlns="" id="{82386195-964A-42C9-B83A-B85E6807EE38}"/>
                </a:ext>
              </a:extLst>
            </p:cNvPr>
            <p:cNvSpPr/>
            <p:nvPr/>
          </p:nvSpPr>
          <p:spPr>
            <a:xfrm>
              <a:off x="5495925" y="1543050"/>
              <a:ext cx="1365250" cy="1285875"/>
            </a:xfrm>
            <a:custGeom>
              <a:avLst/>
              <a:gdLst>
                <a:gd name="connsiteX0" fmla="*/ 1365250 w 1365250"/>
                <a:gd name="connsiteY0" fmla="*/ 1285875 h 1285875"/>
                <a:gd name="connsiteX1" fmla="*/ 1089025 w 1365250"/>
                <a:gd name="connsiteY1" fmla="*/ 298450 h 1285875"/>
                <a:gd name="connsiteX2" fmla="*/ 0 w 1365250"/>
                <a:gd name="connsiteY2" fmla="*/ 0 h 1285875"/>
                <a:gd name="connsiteX3" fmla="*/ 0 w 1365250"/>
                <a:gd name="connsiteY3" fmla="*/ 0 h 1285875"/>
                <a:gd name="connsiteX4" fmla="*/ 0 w 1365250"/>
                <a:gd name="connsiteY4" fmla="*/ 0 h 128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285875">
                  <a:moveTo>
                    <a:pt x="1365250" y="1285875"/>
                  </a:moveTo>
                  <a:cubicBezTo>
                    <a:pt x="1340908" y="899318"/>
                    <a:pt x="1316567" y="512762"/>
                    <a:pt x="1089025" y="298450"/>
                  </a:cubicBezTo>
                  <a:cubicBezTo>
                    <a:pt x="861483" y="84138"/>
                    <a:pt x="0" y="0"/>
                    <a:pt x="0" y="0"/>
                  </a:cubicBezTo>
                  <a:lnTo>
                    <a:pt x="0" y="0"/>
                  </a:lnTo>
                  <a:lnTo>
                    <a:pt x="0" y="0"/>
                  </a:ln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orma libre: forma 24">
              <a:extLst>
                <a:ext uri="{FF2B5EF4-FFF2-40B4-BE49-F238E27FC236}">
                  <a16:creationId xmlns:a16="http://schemas.microsoft.com/office/drawing/2014/main" xmlns="" id="{350AAF1D-A497-4F37-9091-3315014B7DD9}"/>
                </a:ext>
              </a:extLst>
            </p:cNvPr>
            <p:cNvSpPr/>
            <p:nvPr/>
          </p:nvSpPr>
          <p:spPr>
            <a:xfrm>
              <a:off x="6010275" y="1127125"/>
              <a:ext cx="1059305" cy="1704975"/>
            </a:xfrm>
            <a:custGeom>
              <a:avLst/>
              <a:gdLst>
                <a:gd name="connsiteX0" fmla="*/ 857250 w 1059305"/>
                <a:gd name="connsiteY0" fmla="*/ 1704975 h 1704975"/>
                <a:gd name="connsiteX1" fmla="*/ 1000125 w 1059305"/>
                <a:gd name="connsiteY1" fmla="*/ 425450 h 1704975"/>
                <a:gd name="connsiteX2" fmla="*/ 0 w 1059305"/>
                <a:gd name="connsiteY2" fmla="*/ 0 h 1704975"/>
              </a:gdLst>
              <a:ahLst/>
              <a:cxnLst>
                <a:cxn ang="0">
                  <a:pos x="connsiteX0" y="connsiteY0"/>
                </a:cxn>
                <a:cxn ang="0">
                  <a:pos x="connsiteX1" y="connsiteY1"/>
                </a:cxn>
                <a:cxn ang="0">
                  <a:pos x="connsiteX2" y="connsiteY2"/>
                </a:cxn>
              </a:cxnLst>
              <a:rect l="l" t="t" r="r" b="b"/>
              <a:pathLst>
                <a:path w="1059305" h="1704975">
                  <a:moveTo>
                    <a:pt x="857250" y="1704975"/>
                  </a:moveTo>
                  <a:cubicBezTo>
                    <a:pt x="1000125" y="1207294"/>
                    <a:pt x="1143000" y="709613"/>
                    <a:pt x="1000125" y="425450"/>
                  </a:cubicBezTo>
                  <a:cubicBezTo>
                    <a:pt x="857250" y="141287"/>
                    <a:pt x="428625" y="70643"/>
                    <a:pt x="0" y="0"/>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orma libre: forma 25">
              <a:extLst>
                <a:ext uri="{FF2B5EF4-FFF2-40B4-BE49-F238E27FC236}">
                  <a16:creationId xmlns:a16="http://schemas.microsoft.com/office/drawing/2014/main" xmlns="" id="{40B82737-541E-4AB1-9D9D-4A0305DB3A7B}"/>
                </a:ext>
              </a:extLst>
            </p:cNvPr>
            <p:cNvSpPr/>
            <p:nvPr/>
          </p:nvSpPr>
          <p:spPr>
            <a:xfrm>
              <a:off x="4948238" y="1902270"/>
              <a:ext cx="1914525" cy="921893"/>
            </a:xfrm>
            <a:custGeom>
              <a:avLst/>
              <a:gdLst>
                <a:gd name="connsiteX0" fmla="*/ 1914525 w 1914525"/>
                <a:gd name="connsiteY0" fmla="*/ 921893 h 921893"/>
                <a:gd name="connsiteX1" fmla="*/ 1133475 w 1914525"/>
                <a:gd name="connsiteY1" fmla="*/ 74168 h 921893"/>
                <a:gd name="connsiteX2" fmla="*/ 0 w 1914525"/>
                <a:gd name="connsiteY2" fmla="*/ 97980 h 921893"/>
              </a:gdLst>
              <a:ahLst/>
              <a:cxnLst>
                <a:cxn ang="0">
                  <a:pos x="connsiteX0" y="connsiteY0"/>
                </a:cxn>
                <a:cxn ang="0">
                  <a:pos x="connsiteX1" y="connsiteY1"/>
                </a:cxn>
                <a:cxn ang="0">
                  <a:pos x="connsiteX2" y="connsiteY2"/>
                </a:cxn>
              </a:cxnLst>
              <a:rect l="l" t="t" r="r" b="b"/>
              <a:pathLst>
                <a:path w="1914525" h="921893">
                  <a:moveTo>
                    <a:pt x="1914525" y="921893"/>
                  </a:moveTo>
                  <a:cubicBezTo>
                    <a:pt x="1683543" y="566690"/>
                    <a:pt x="1452562" y="211487"/>
                    <a:pt x="1133475" y="74168"/>
                  </a:cubicBezTo>
                  <a:cubicBezTo>
                    <a:pt x="814388" y="-63151"/>
                    <a:pt x="407194" y="17414"/>
                    <a:pt x="0" y="97980"/>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orma libre: forma 26">
              <a:extLst>
                <a:ext uri="{FF2B5EF4-FFF2-40B4-BE49-F238E27FC236}">
                  <a16:creationId xmlns:a16="http://schemas.microsoft.com/office/drawing/2014/main" xmlns="" id="{AA0BB368-BC26-4CF2-B26B-A17658F1A986}"/>
                </a:ext>
              </a:extLst>
            </p:cNvPr>
            <p:cNvSpPr/>
            <p:nvPr/>
          </p:nvSpPr>
          <p:spPr>
            <a:xfrm>
              <a:off x="6858000" y="1240584"/>
              <a:ext cx="2305050" cy="1593104"/>
            </a:xfrm>
            <a:custGeom>
              <a:avLst/>
              <a:gdLst>
                <a:gd name="connsiteX0" fmla="*/ 0 w 2305050"/>
                <a:gd name="connsiteY0" fmla="*/ 1593104 h 1593104"/>
                <a:gd name="connsiteX1" fmla="*/ 966788 w 2305050"/>
                <a:gd name="connsiteY1" fmla="*/ 83391 h 1593104"/>
                <a:gd name="connsiteX2" fmla="*/ 2305050 w 2305050"/>
                <a:gd name="connsiteY2" fmla="*/ 197691 h 1593104"/>
              </a:gdLst>
              <a:ahLst/>
              <a:cxnLst>
                <a:cxn ang="0">
                  <a:pos x="connsiteX0" y="connsiteY0"/>
                </a:cxn>
                <a:cxn ang="0">
                  <a:pos x="connsiteX1" y="connsiteY1"/>
                </a:cxn>
                <a:cxn ang="0">
                  <a:pos x="connsiteX2" y="connsiteY2"/>
                </a:cxn>
              </a:cxnLst>
              <a:rect l="l" t="t" r="r" b="b"/>
              <a:pathLst>
                <a:path w="2305050" h="1593104">
                  <a:moveTo>
                    <a:pt x="0" y="1593104"/>
                  </a:moveTo>
                  <a:cubicBezTo>
                    <a:pt x="291306" y="954532"/>
                    <a:pt x="582613" y="315960"/>
                    <a:pt x="966788" y="83391"/>
                  </a:cubicBezTo>
                  <a:cubicBezTo>
                    <a:pt x="1350963" y="-149178"/>
                    <a:pt x="2108200" y="176260"/>
                    <a:pt x="2305050" y="197691"/>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xmlns="" id="{BC941E29-9A46-45F8-BD96-42B518CC7528}"/>
                </a:ext>
              </a:extLst>
            </p:cNvPr>
            <p:cNvSpPr/>
            <p:nvPr/>
          </p:nvSpPr>
          <p:spPr>
            <a:xfrm>
              <a:off x="6710363" y="2833688"/>
              <a:ext cx="431440" cy="2214562"/>
            </a:xfrm>
            <a:custGeom>
              <a:avLst/>
              <a:gdLst>
                <a:gd name="connsiteX0" fmla="*/ 152400 w 431440"/>
                <a:gd name="connsiteY0" fmla="*/ 0 h 2214562"/>
                <a:gd name="connsiteX1" fmla="*/ 428625 w 431440"/>
                <a:gd name="connsiteY1" fmla="*/ 1500187 h 2214562"/>
                <a:gd name="connsiteX2" fmla="*/ 0 w 431440"/>
                <a:gd name="connsiteY2" fmla="*/ 2214562 h 2214562"/>
              </a:gdLst>
              <a:ahLst/>
              <a:cxnLst>
                <a:cxn ang="0">
                  <a:pos x="connsiteX0" y="connsiteY0"/>
                </a:cxn>
                <a:cxn ang="0">
                  <a:pos x="connsiteX1" y="connsiteY1"/>
                </a:cxn>
                <a:cxn ang="0">
                  <a:pos x="connsiteX2" y="connsiteY2"/>
                </a:cxn>
              </a:cxnLst>
              <a:rect l="l" t="t" r="r" b="b"/>
              <a:pathLst>
                <a:path w="431440" h="2214562">
                  <a:moveTo>
                    <a:pt x="152400" y="0"/>
                  </a:moveTo>
                  <a:cubicBezTo>
                    <a:pt x="303212" y="565546"/>
                    <a:pt x="454025" y="1131093"/>
                    <a:pt x="428625" y="1500187"/>
                  </a:cubicBezTo>
                  <a:cubicBezTo>
                    <a:pt x="403225" y="1869281"/>
                    <a:pt x="201612" y="2041921"/>
                    <a:pt x="0" y="2214562"/>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orma libre: forma 28">
              <a:extLst>
                <a:ext uri="{FF2B5EF4-FFF2-40B4-BE49-F238E27FC236}">
                  <a16:creationId xmlns:a16="http://schemas.microsoft.com/office/drawing/2014/main" xmlns="" id="{18A6C100-9427-44E0-B62C-85FC091DA298}"/>
                </a:ext>
              </a:extLst>
            </p:cNvPr>
            <p:cNvSpPr/>
            <p:nvPr/>
          </p:nvSpPr>
          <p:spPr>
            <a:xfrm>
              <a:off x="6302693" y="2798445"/>
              <a:ext cx="651165" cy="2143125"/>
            </a:xfrm>
            <a:custGeom>
              <a:avLst/>
              <a:gdLst>
                <a:gd name="connsiteX0" fmla="*/ 547687 w 651165"/>
                <a:gd name="connsiteY0" fmla="*/ 0 h 2143125"/>
                <a:gd name="connsiteX1" fmla="*/ 609600 w 651165"/>
                <a:gd name="connsiteY1" fmla="*/ 1295400 h 2143125"/>
                <a:gd name="connsiteX2" fmla="*/ 0 w 651165"/>
                <a:gd name="connsiteY2" fmla="*/ 2143125 h 2143125"/>
              </a:gdLst>
              <a:ahLst/>
              <a:cxnLst>
                <a:cxn ang="0">
                  <a:pos x="connsiteX0" y="connsiteY0"/>
                </a:cxn>
                <a:cxn ang="0">
                  <a:pos x="connsiteX1" y="connsiteY1"/>
                </a:cxn>
                <a:cxn ang="0">
                  <a:pos x="connsiteX2" y="connsiteY2"/>
                </a:cxn>
              </a:cxnLst>
              <a:rect l="l" t="t" r="r" b="b"/>
              <a:pathLst>
                <a:path w="651165" h="2143125">
                  <a:moveTo>
                    <a:pt x="547687" y="0"/>
                  </a:moveTo>
                  <a:cubicBezTo>
                    <a:pt x="624284" y="469106"/>
                    <a:pt x="700881" y="938213"/>
                    <a:pt x="609600" y="1295400"/>
                  </a:cubicBezTo>
                  <a:cubicBezTo>
                    <a:pt x="518319" y="1652587"/>
                    <a:pt x="259159" y="1897856"/>
                    <a:pt x="0" y="2143125"/>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orma libre: forma 29">
              <a:extLst>
                <a:ext uri="{FF2B5EF4-FFF2-40B4-BE49-F238E27FC236}">
                  <a16:creationId xmlns:a16="http://schemas.microsoft.com/office/drawing/2014/main" xmlns="" id="{49EE6D6F-C047-4A9D-A583-72C2DC3142A5}"/>
                </a:ext>
              </a:extLst>
            </p:cNvPr>
            <p:cNvSpPr/>
            <p:nvPr/>
          </p:nvSpPr>
          <p:spPr>
            <a:xfrm>
              <a:off x="6853239" y="2814638"/>
              <a:ext cx="773430" cy="1150240"/>
            </a:xfrm>
            <a:custGeom>
              <a:avLst/>
              <a:gdLst>
                <a:gd name="connsiteX0" fmla="*/ 0 w 871817"/>
                <a:gd name="connsiteY0" fmla="*/ 0 h 1131093"/>
                <a:gd name="connsiteX1" fmla="*/ 816768 w 871817"/>
                <a:gd name="connsiteY1" fmla="*/ 385762 h 1131093"/>
                <a:gd name="connsiteX2" fmla="*/ 731043 w 871817"/>
                <a:gd name="connsiteY2" fmla="*/ 1131093 h 1131093"/>
              </a:gdLst>
              <a:ahLst/>
              <a:cxnLst>
                <a:cxn ang="0">
                  <a:pos x="connsiteX0" y="connsiteY0"/>
                </a:cxn>
                <a:cxn ang="0">
                  <a:pos x="connsiteX1" y="connsiteY1"/>
                </a:cxn>
                <a:cxn ang="0">
                  <a:pos x="connsiteX2" y="connsiteY2"/>
                </a:cxn>
              </a:cxnLst>
              <a:rect l="l" t="t" r="r" b="b"/>
              <a:pathLst>
                <a:path w="871817" h="1131093">
                  <a:moveTo>
                    <a:pt x="0" y="0"/>
                  </a:moveTo>
                  <a:cubicBezTo>
                    <a:pt x="347464" y="98623"/>
                    <a:pt x="694928" y="197247"/>
                    <a:pt x="816768" y="385762"/>
                  </a:cubicBezTo>
                  <a:cubicBezTo>
                    <a:pt x="938608" y="574277"/>
                    <a:pt x="834825" y="852685"/>
                    <a:pt x="731043" y="1131093"/>
                  </a:cubicBezTo>
                </a:path>
              </a:pathLst>
            </a:custGeom>
            <a:noFill/>
            <a:ln w="25400">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orma libre: forma 30">
              <a:extLst>
                <a:ext uri="{FF2B5EF4-FFF2-40B4-BE49-F238E27FC236}">
                  <a16:creationId xmlns:a16="http://schemas.microsoft.com/office/drawing/2014/main" xmlns="" id="{CFFDEEBC-76C9-44A8-9C7B-2C07F166B3A1}"/>
                </a:ext>
              </a:extLst>
            </p:cNvPr>
            <p:cNvSpPr/>
            <p:nvPr/>
          </p:nvSpPr>
          <p:spPr>
            <a:xfrm>
              <a:off x="4033724" y="3567853"/>
              <a:ext cx="2033702" cy="365972"/>
            </a:xfrm>
            <a:custGeom>
              <a:avLst/>
              <a:gdLst>
                <a:gd name="connsiteX0" fmla="*/ 1633537 w 1633537"/>
                <a:gd name="connsiteY0" fmla="*/ 204047 h 365972"/>
                <a:gd name="connsiteX1" fmla="*/ 857250 w 1633537"/>
                <a:gd name="connsiteY1" fmla="*/ 4022 h 365972"/>
                <a:gd name="connsiteX2" fmla="*/ 0 w 1633537"/>
                <a:gd name="connsiteY2" fmla="*/ 365972 h 365972"/>
              </a:gdLst>
              <a:ahLst/>
              <a:cxnLst>
                <a:cxn ang="0">
                  <a:pos x="connsiteX0" y="connsiteY0"/>
                </a:cxn>
                <a:cxn ang="0">
                  <a:pos x="connsiteX1" y="connsiteY1"/>
                </a:cxn>
                <a:cxn ang="0">
                  <a:pos x="connsiteX2" y="connsiteY2"/>
                </a:cxn>
              </a:cxnLst>
              <a:rect l="l" t="t" r="r" b="b"/>
              <a:pathLst>
                <a:path w="1633537" h="365972">
                  <a:moveTo>
                    <a:pt x="1633537" y="204047"/>
                  </a:moveTo>
                  <a:cubicBezTo>
                    <a:pt x="1381521" y="90540"/>
                    <a:pt x="1129506" y="-22966"/>
                    <a:pt x="857250" y="4022"/>
                  </a:cubicBezTo>
                  <a:cubicBezTo>
                    <a:pt x="584994" y="31009"/>
                    <a:pt x="292497" y="198490"/>
                    <a:pt x="0" y="365972"/>
                  </a:cubicBezTo>
                </a:path>
              </a:pathLst>
            </a:custGeom>
            <a:noFill/>
            <a:ln w="2540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orma libre: forma 31">
              <a:extLst>
                <a:ext uri="{FF2B5EF4-FFF2-40B4-BE49-F238E27FC236}">
                  <a16:creationId xmlns:a16="http://schemas.microsoft.com/office/drawing/2014/main" xmlns="" id="{8FCD3A2F-2659-458F-86B7-BC238809CC22}"/>
                </a:ext>
              </a:extLst>
            </p:cNvPr>
            <p:cNvSpPr/>
            <p:nvPr/>
          </p:nvSpPr>
          <p:spPr>
            <a:xfrm>
              <a:off x="4876800" y="2079625"/>
              <a:ext cx="1222375" cy="1689100"/>
            </a:xfrm>
            <a:custGeom>
              <a:avLst/>
              <a:gdLst>
                <a:gd name="connsiteX0" fmla="*/ 1222375 w 1222375"/>
                <a:gd name="connsiteY0" fmla="*/ 1689100 h 1689100"/>
                <a:gd name="connsiteX1" fmla="*/ 927100 w 1222375"/>
                <a:gd name="connsiteY1" fmla="*/ 612775 h 1689100"/>
                <a:gd name="connsiteX2" fmla="*/ 0 w 1222375"/>
                <a:gd name="connsiteY2" fmla="*/ 0 h 1689100"/>
                <a:gd name="connsiteX3" fmla="*/ 0 w 1222375"/>
                <a:gd name="connsiteY3" fmla="*/ 0 h 1689100"/>
              </a:gdLst>
              <a:ahLst/>
              <a:cxnLst>
                <a:cxn ang="0">
                  <a:pos x="connsiteX0" y="connsiteY0"/>
                </a:cxn>
                <a:cxn ang="0">
                  <a:pos x="connsiteX1" y="connsiteY1"/>
                </a:cxn>
                <a:cxn ang="0">
                  <a:pos x="connsiteX2" y="connsiteY2"/>
                </a:cxn>
                <a:cxn ang="0">
                  <a:pos x="connsiteX3" y="connsiteY3"/>
                </a:cxn>
              </a:cxnLst>
              <a:rect l="l" t="t" r="r" b="b"/>
              <a:pathLst>
                <a:path w="1222375" h="1689100">
                  <a:moveTo>
                    <a:pt x="1222375" y="1689100"/>
                  </a:moveTo>
                  <a:cubicBezTo>
                    <a:pt x="1176602" y="1291696"/>
                    <a:pt x="1130829" y="894292"/>
                    <a:pt x="927100" y="612775"/>
                  </a:cubicBezTo>
                  <a:cubicBezTo>
                    <a:pt x="723371" y="331258"/>
                    <a:pt x="0" y="0"/>
                    <a:pt x="0" y="0"/>
                  </a:cubicBezTo>
                  <a:lnTo>
                    <a:pt x="0" y="0"/>
                  </a:lnTo>
                </a:path>
              </a:pathLst>
            </a:custGeom>
            <a:noFill/>
            <a:ln w="2540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orma libre: forma 32">
              <a:extLst>
                <a:ext uri="{FF2B5EF4-FFF2-40B4-BE49-F238E27FC236}">
                  <a16:creationId xmlns:a16="http://schemas.microsoft.com/office/drawing/2014/main" xmlns="" id="{5418C123-2777-4F1B-801B-18F7997C07AF}"/>
                </a:ext>
              </a:extLst>
            </p:cNvPr>
            <p:cNvSpPr/>
            <p:nvPr/>
          </p:nvSpPr>
          <p:spPr>
            <a:xfrm>
              <a:off x="4940300" y="2044700"/>
              <a:ext cx="2482850" cy="1892300"/>
            </a:xfrm>
            <a:custGeom>
              <a:avLst/>
              <a:gdLst>
                <a:gd name="connsiteX0" fmla="*/ 2482850 w 2482850"/>
                <a:gd name="connsiteY0" fmla="*/ 1892300 h 1892300"/>
                <a:gd name="connsiteX1" fmla="*/ 1466850 w 2482850"/>
                <a:gd name="connsiteY1" fmla="*/ 552450 h 1892300"/>
                <a:gd name="connsiteX2" fmla="*/ 0 w 2482850"/>
                <a:gd name="connsiteY2" fmla="*/ 0 h 1892300"/>
                <a:gd name="connsiteX3" fmla="*/ 0 w 2482850"/>
                <a:gd name="connsiteY3" fmla="*/ 0 h 1892300"/>
              </a:gdLst>
              <a:ahLst/>
              <a:cxnLst>
                <a:cxn ang="0">
                  <a:pos x="connsiteX0" y="connsiteY0"/>
                </a:cxn>
                <a:cxn ang="0">
                  <a:pos x="connsiteX1" y="connsiteY1"/>
                </a:cxn>
                <a:cxn ang="0">
                  <a:pos x="connsiteX2" y="connsiteY2"/>
                </a:cxn>
                <a:cxn ang="0">
                  <a:pos x="connsiteX3" y="connsiteY3"/>
                </a:cxn>
              </a:cxnLst>
              <a:rect l="l" t="t" r="r" b="b"/>
              <a:pathLst>
                <a:path w="2482850" h="1892300">
                  <a:moveTo>
                    <a:pt x="2482850" y="1892300"/>
                  </a:moveTo>
                  <a:cubicBezTo>
                    <a:pt x="2181754" y="1380066"/>
                    <a:pt x="1880658" y="867833"/>
                    <a:pt x="1466850" y="552450"/>
                  </a:cubicBezTo>
                  <a:cubicBezTo>
                    <a:pt x="1053042" y="237067"/>
                    <a:pt x="0" y="0"/>
                    <a:pt x="0" y="0"/>
                  </a:cubicBezTo>
                  <a:lnTo>
                    <a:pt x="0" y="0"/>
                  </a:lnTo>
                </a:path>
              </a:pathLst>
            </a:custGeom>
            <a:noFill/>
            <a:ln w="25400">
              <a:solidFill>
                <a:schemeClr val="accent4">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orma libre: forma 33">
              <a:extLst>
                <a:ext uri="{FF2B5EF4-FFF2-40B4-BE49-F238E27FC236}">
                  <a16:creationId xmlns:a16="http://schemas.microsoft.com/office/drawing/2014/main" xmlns="" id="{708FE865-DC84-4F5C-AA31-F3619133D31B}"/>
                </a:ext>
              </a:extLst>
            </p:cNvPr>
            <p:cNvSpPr/>
            <p:nvPr/>
          </p:nvSpPr>
          <p:spPr>
            <a:xfrm>
              <a:off x="6761480" y="4067810"/>
              <a:ext cx="652224" cy="1003300"/>
            </a:xfrm>
            <a:custGeom>
              <a:avLst/>
              <a:gdLst>
                <a:gd name="connsiteX0" fmla="*/ 641350 w 652224"/>
                <a:gd name="connsiteY0" fmla="*/ 0 h 1003300"/>
                <a:gd name="connsiteX1" fmla="*/ 565150 w 652224"/>
                <a:gd name="connsiteY1" fmla="*/ 742950 h 1003300"/>
                <a:gd name="connsiteX2" fmla="*/ 0 w 652224"/>
                <a:gd name="connsiteY2" fmla="*/ 1003300 h 1003300"/>
              </a:gdLst>
              <a:ahLst/>
              <a:cxnLst>
                <a:cxn ang="0">
                  <a:pos x="connsiteX0" y="connsiteY0"/>
                </a:cxn>
                <a:cxn ang="0">
                  <a:pos x="connsiteX1" y="connsiteY1"/>
                </a:cxn>
                <a:cxn ang="0">
                  <a:pos x="connsiteX2" y="connsiteY2"/>
                </a:cxn>
              </a:cxnLst>
              <a:rect l="l" t="t" r="r" b="b"/>
              <a:pathLst>
                <a:path w="652224" h="1003300">
                  <a:moveTo>
                    <a:pt x="641350" y="0"/>
                  </a:moveTo>
                  <a:cubicBezTo>
                    <a:pt x="656696" y="287866"/>
                    <a:pt x="672042" y="575733"/>
                    <a:pt x="565150" y="742950"/>
                  </a:cubicBezTo>
                  <a:cubicBezTo>
                    <a:pt x="458258" y="910167"/>
                    <a:pt x="229129" y="956733"/>
                    <a:pt x="0" y="1003300"/>
                  </a:cubicBezTo>
                </a:path>
              </a:pathLst>
            </a:custGeom>
            <a:noFill/>
            <a:ln w="25400">
              <a:solidFill>
                <a:schemeClr val="accent4">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orma libre: forma 34">
              <a:extLst>
                <a:ext uri="{FF2B5EF4-FFF2-40B4-BE49-F238E27FC236}">
                  <a16:creationId xmlns:a16="http://schemas.microsoft.com/office/drawing/2014/main" xmlns="" id="{3BBFC5B3-0EAF-40A3-9FFA-EE3182985E14}"/>
                </a:ext>
              </a:extLst>
            </p:cNvPr>
            <p:cNvSpPr/>
            <p:nvPr/>
          </p:nvSpPr>
          <p:spPr>
            <a:xfrm>
              <a:off x="7556500" y="3867150"/>
              <a:ext cx="2178050" cy="303958"/>
            </a:xfrm>
            <a:custGeom>
              <a:avLst/>
              <a:gdLst>
                <a:gd name="connsiteX0" fmla="*/ 0 w 2178050"/>
                <a:gd name="connsiteY0" fmla="*/ 165100 h 303958"/>
                <a:gd name="connsiteX1" fmla="*/ 1200150 w 2178050"/>
                <a:gd name="connsiteY1" fmla="*/ 298450 h 303958"/>
                <a:gd name="connsiteX2" fmla="*/ 2178050 w 2178050"/>
                <a:gd name="connsiteY2" fmla="*/ 0 h 303958"/>
              </a:gdLst>
              <a:ahLst/>
              <a:cxnLst>
                <a:cxn ang="0">
                  <a:pos x="connsiteX0" y="connsiteY0"/>
                </a:cxn>
                <a:cxn ang="0">
                  <a:pos x="connsiteX1" y="connsiteY1"/>
                </a:cxn>
                <a:cxn ang="0">
                  <a:pos x="connsiteX2" y="connsiteY2"/>
                </a:cxn>
              </a:cxnLst>
              <a:rect l="l" t="t" r="r" b="b"/>
              <a:pathLst>
                <a:path w="2178050" h="303958">
                  <a:moveTo>
                    <a:pt x="0" y="165100"/>
                  </a:moveTo>
                  <a:cubicBezTo>
                    <a:pt x="418571" y="245533"/>
                    <a:pt x="837142" y="325967"/>
                    <a:pt x="1200150" y="298450"/>
                  </a:cubicBezTo>
                  <a:cubicBezTo>
                    <a:pt x="1563158" y="270933"/>
                    <a:pt x="1870604" y="135466"/>
                    <a:pt x="2178050" y="0"/>
                  </a:cubicBezTo>
                </a:path>
              </a:pathLst>
            </a:custGeom>
            <a:noFill/>
            <a:ln w="25400">
              <a:solidFill>
                <a:schemeClr val="accent4">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orma libre: forma 35">
              <a:extLst>
                <a:ext uri="{FF2B5EF4-FFF2-40B4-BE49-F238E27FC236}">
                  <a16:creationId xmlns:a16="http://schemas.microsoft.com/office/drawing/2014/main" xmlns="" id="{A84F762B-A47A-40E3-9A92-9C19BB7A833E}"/>
                </a:ext>
              </a:extLst>
            </p:cNvPr>
            <p:cNvSpPr/>
            <p:nvPr/>
          </p:nvSpPr>
          <p:spPr>
            <a:xfrm>
              <a:off x="4838700" y="1504949"/>
              <a:ext cx="353237" cy="461259"/>
            </a:xfrm>
            <a:custGeom>
              <a:avLst/>
              <a:gdLst>
                <a:gd name="connsiteX0" fmla="*/ 359372 w 359372"/>
                <a:gd name="connsiteY0" fmla="*/ 0 h 403860"/>
                <a:gd name="connsiteX1" fmla="*/ 39332 w 359372"/>
                <a:gd name="connsiteY1" fmla="*/ 114300 h 403860"/>
                <a:gd name="connsiteX2" fmla="*/ 16472 w 359372"/>
                <a:gd name="connsiteY2" fmla="*/ 403860 h 403860"/>
              </a:gdLst>
              <a:ahLst/>
              <a:cxnLst>
                <a:cxn ang="0">
                  <a:pos x="connsiteX0" y="connsiteY0"/>
                </a:cxn>
                <a:cxn ang="0">
                  <a:pos x="connsiteX1" y="connsiteY1"/>
                </a:cxn>
                <a:cxn ang="0">
                  <a:pos x="connsiteX2" y="connsiteY2"/>
                </a:cxn>
              </a:cxnLst>
              <a:rect l="l" t="t" r="r" b="b"/>
              <a:pathLst>
                <a:path w="359372" h="403860">
                  <a:moveTo>
                    <a:pt x="359372" y="0"/>
                  </a:moveTo>
                  <a:cubicBezTo>
                    <a:pt x="227927" y="23495"/>
                    <a:pt x="96482" y="46990"/>
                    <a:pt x="39332" y="114300"/>
                  </a:cubicBezTo>
                  <a:cubicBezTo>
                    <a:pt x="-17818" y="181610"/>
                    <a:pt x="-673" y="292735"/>
                    <a:pt x="16472" y="403860"/>
                  </a:cubicBezTo>
                </a:path>
              </a:pathLst>
            </a:custGeom>
            <a:noFill/>
            <a:ln w="25400">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orma libre: forma 36">
              <a:extLst>
                <a:ext uri="{FF2B5EF4-FFF2-40B4-BE49-F238E27FC236}">
                  <a16:creationId xmlns:a16="http://schemas.microsoft.com/office/drawing/2014/main" xmlns="" id="{8508CAFE-89B4-4209-B902-E8FCAC051789}"/>
                </a:ext>
              </a:extLst>
            </p:cNvPr>
            <p:cNvSpPr/>
            <p:nvPr/>
          </p:nvSpPr>
          <p:spPr>
            <a:xfrm>
              <a:off x="5486400" y="1485900"/>
              <a:ext cx="2755088" cy="2514600"/>
            </a:xfrm>
            <a:custGeom>
              <a:avLst/>
              <a:gdLst>
                <a:gd name="connsiteX0" fmla="*/ 0 w 2898918"/>
                <a:gd name="connsiteY0" fmla="*/ 0 h 2514600"/>
                <a:gd name="connsiteX1" fmla="*/ 2773680 w 2898918"/>
                <a:gd name="connsiteY1" fmla="*/ 571500 h 2514600"/>
                <a:gd name="connsiteX2" fmla="*/ 2164080 w 2898918"/>
                <a:gd name="connsiteY2" fmla="*/ 2514600 h 2514600"/>
              </a:gdLst>
              <a:ahLst/>
              <a:cxnLst>
                <a:cxn ang="0">
                  <a:pos x="connsiteX0" y="connsiteY0"/>
                </a:cxn>
                <a:cxn ang="0">
                  <a:pos x="connsiteX1" y="connsiteY1"/>
                </a:cxn>
                <a:cxn ang="0">
                  <a:pos x="connsiteX2" y="connsiteY2"/>
                </a:cxn>
              </a:cxnLst>
              <a:rect l="l" t="t" r="r" b="b"/>
              <a:pathLst>
                <a:path w="2898918" h="2514600">
                  <a:moveTo>
                    <a:pt x="0" y="0"/>
                  </a:moveTo>
                  <a:cubicBezTo>
                    <a:pt x="1206500" y="76200"/>
                    <a:pt x="2413000" y="152400"/>
                    <a:pt x="2773680" y="571500"/>
                  </a:cubicBezTo>
                  <a:cubicBezTo>
                    <a:pt x="3134360" y="990600"/>
                    <a:pt x="2649220" y="1752600"/>
                    <a:pt x="2164080" y="2514600"/>
                  </a:cubicBezTo>
                </a:path>
              </a:pathLst>
            </a:custGeom>
            <a:noFill/>
            <a:ln w="25400">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orma libre: forma 37">
              <a:extLst>
                <a:ext uri="{FF2B5EF4-FFF2-40B4-BE49-F238E27FC236}">
                  <a16:creationId xmlns:a16="http://schemas.microsoft.com/office/drawing/2014/main" xmlns="" id="{43B9011E-FF04-4D0C-8081-3DDDD92E1ED3}"/>
                </a:ext>
              </a:extLst>
            </p:cNvPr>
            <p:cNvSpPr/>
            <p:nvPr/>
          </p:nvSpPr>
          <p:spPr>
            <a:xfrm>
              <a:off x="4484171" y="1432560"/>
              <a:ext cx="2190949" cy="3604260"/>
            </a:xfrm>
            <a:custGeom>
              <a:avLst/>
              <a:gdLst>
                <a:gd name="connsiteX0" fmla="*/ 644089 w 2190949"/>
                <a:gd name="connsiteY0" fmla="*/ 0 h 3604260"/>
                <a:gd name="connsiteX1" fmla="*/ 80209 w 2190949"/>
                <a:gd name="connsiteY1" fmla="*/ 731520 h 3604260"/>
                <a:gd name="connsiteX2" fmla="*/ 2190949 w 2190949"/>
                <a:gd name="connsiteY2" fmla="*/ 3604260 h 3604260"/>
              </a:gdLst>
              <a:ahLst/>
              <a:cxnLst>
                <a:cxn ang="0">
                  <a:pos x="connsiteX0" y="connsiteY0"/>
                </a:cxn>
                <a:cxn ang="0">
                  <a:pos x="connsiteX1" y="connsiteY1"/>
                </a:cxn>
                <a:cxn ang="0">
                  <a:pos x="connsiteX2" y="connsiteY2"/>
                </a:cxn>
              </a:cxnLst>
              <a:rect l="l" t="t" r="r" b="b"/>
              <a:pathLst>
                <a:path w="2190949" h="3604260">
                  <a:moveTo>
                    <a:pt x="644089" y="0"/>
                  </a:moveTo>
                  <a:cubicBezTo>
                    <a:pt x="233244" y="65405"/>
                    <a:pt x="-177601" y="130810"/>
                    <a:pt x="80209" y="731520"/>
                  </a:cubicBezTo>
                  <a:cubicBezTo>
                    <a:pt x="338019" y="1332230"/>
                    <a:pt x="1264484" y="2468245"/>
                    <a:pt x="2190949" y="3604260"/>
                  </a:cubicBezTo>
                </a:path>
              </a:pathLst>
            </a:custGeom>
            <a:noFill/>
            <a:ln w="25400">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orma libre: forma 38">
              <a:extLst>
                <a:ext uri="{FF2B5EF4-FFF2-40B4-BE49-F238E27FC236}">
                  <a16:creationId xmlns:a16="http://schemas.microsoft.com/office/drawing/2014/main" xmlns="" id="{8CA91666-32DC-4565-AB86-D3D4D93BBEA2}"/>
                </a:ext>
              </a:extLst>
            </p:cNvPr>
            <p:cNvSpPr/>
            <p:nvPr/>
          </p:nvSpPr>
          <p:spPr>
            <a:xfrm>
              <a:off x="4129907" y="1356360"/>
              <a:ext cx="2194693" cy="3642360"/>
            </a:xfrm>
            <a:custGeom>
              <a:avLst/>
              <a:gdLst>
                <a:gd name="connsiteX0" fmla="*/ 1021213 w 2194693"/>
                <a:gd name="connsiteY0" fmla="*/ 0 h 3642360"/>
                <a:gd name="connsiteX1" fmla="*/ 38233 w 2194693"/>
                <a:gd name="connsiteY1" fmla="*/ 640080 h 3642360"/>
                <a:gd name="connsiteX2" fmla="*/ 2194693 w 2194693"/>
                <a:gd name="connsiteY2" fmla="*/ 3642360 h 3642360"/>
              </a:gdLst>
              <a:ahLst/>
              <a:cxnLst>
                <a:cxn ang="0">
                  <a:pos x="connsiteX0" y="connsiteY0"/>
                </a:cxn>
                <a:cxn ang="0">
                  <a:pos x="connsiteX1" y="connsiteY1"/>
                </a:cxn>
                <a:cxn ang="0">
                  <a:pos x="connsiteX2" y="connsiteY2"/>
                </a:cxn>
              </a:cxnLst>
              <a:rect l="l" t="t" r="r" b="b"/>
              <a:pathLst>
                <a:path w="2194693" h="3642360">
                  <a:moveTo>
                    <a:pt x="1021213" y="0"/>
                  </a:moveTo>
                  <a:cubicBezTo>
                    <a:pt x="431933" y="16510"/>
                    <a:pt x="-157347" y="33020"/>
                    <a:pt x="38233" y="640080"/>
                  </a:cubicBezTo>
                  <a:cubicBezTo>
                    <a:pt x="233813" y="1247140"/>
                    <a:pt x="1214253" y="2444750"/>
                    <a:pt x="2194693" y="3642360"/>
                  </a:cubicBezTo>
                </a:path>
              </a:pathLst>
            </a:custGeom>
            <a:noFill/>
            <a:ln w="25400">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orma libre: forma 39">
              <a:extLst>
                <a:ext uri="{FF2B5EF4-FFF2-40B4-BE49-F238E27FC236}">
                  <a16:creationId xmlns:a16="http://schemas.microsoft.com/office/drawing/2014/main" xmlns="" id="{6CFCFEED-67FF-4ABA-A8B7-C100689ABE10}"/>
                </a:ext>
              </a:extLst>
            </p:cNvPr>
            <p:cNvSpPr/>
            <p:nvPr/>
          </p:nvSpPr>
          <p:spPr>
            <a:xfrm>
              <a:off x="5478780" y="1240471"/>
              <a:ext cx="3665220" cy="314009"/>
            </a:xfrm>
            <a:custGeom>
              <a:avLst/>
              <a:gdLst>
                <a:gd name="connsiteX0" fmla="*/ 0 w 3665220"/>
                <a:gd name="connsiteY0" fmla="*/ 214949 h 314009"/>
                <a:gd name="connsiteX1" fmla="*/ 1729740 w 3665220"/>
                <a:gd name="connsiteY1" fmla="*/ 1589 h 314009"/>
                <a:gd name="connsiteX2" fmla="*/ 3665220 w 3665220"/>
                <a:gd name="connsiteY2" fmla="*/ 314009 h 314009"/>
              </a:gdLst>
              <a:ahLst/>
              <a:cxnLst>
                <a:cxn ang="0">
                  <a:pos x="connsiteX0" y="connsiteY0"/>
                </a:cxn>
                <a:cxn ang="0">
                  <a:pos x="connsiteX1" y="connsiteY1"/>
                </a:cxn>
                <a:cxn ang="0">
                  <a:pos x="connsiteX2" y="connsiteY2"/>
                </a:cxn>
              </a:cxnLst>
              <a:rect l="l" t="t" r="r" b="b"/>
              <a:pathLst>
                <a:path w="3665220" h="314009">
                  <a:moveTo>
                    <a:pt x="0" y="214949"/>
                  </a:moveTo>
                  <a:cubicBezTo>
                    <a:pt x="559435" y="100014"/>
                    <a:pt x="1118870" y="-14921"/>
                    <a:pt x="1729740" y="1589"/>
                  </a:cubicBezTo>
                  <a:cubicBezTo>
                    <a:pt x="2340610" y="18099"/>
                    <a:pt x="3002915" y="166054"/>
                    <a:pt x="3665220" y="314009"/>
                  </a:cubicBezTo>
                </a:path>
              </a:pathLst>
            </a:custGeom>
            <a:noFill/>
            <a:ln w="25400">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orma libre: forma 40">
              <a:extLst>
                <a:ext uri="{FF2B5EF4-FFF2-40B4-BE49-F238E27FC236}">
                  <a16:creationId xmlns:a16="http://schemas.microsoft.com/office/drawing/2014/main" xmlns="" id="{C1BBAAF0-F4FE-4D69-91BF-73ECF4D98FC6}"/>
                </a:ext>
              </a:extLst>
            </p:cNvPr>
            <p:cNvSpPr/>
            <p:nvPr/>
          </p:nvSpPr>
          <p:spPr>
            <a:xfrm>
              <a:off x="7620000" y="2865120"/>
              <a:ext cx="1729740" cy="1135380"/>
            </a:xfrm>
            <a:custGeom>
              <a:avLst/>
              <a:gdLst>
                <a:gd name="connsiteX0" fmla="*/ 1729740 w 1729740"/>
                <a:gd name="connsiteY0" fmla="*/ 0 h 1135380"/>
                <a:gd name="connsiteX1" fmla="*/ 784860 w 1729740"/>
                <a:gd name="connsiteY1" fmla="*/ 289560 h 1135380"/>
                <a:gd name="connsiteX2" fmla="*/ 0 w 1729740"/>
                <a:gd name="connsiteY2" fmla="*/ 1135380 h 1135380"/>
              </a:gdLst>
              <a:ahLst/>
              <a:cxnLst>
                <a:cxn ang="0">
                  <a:pos x="connsiteX0" y="connsiteY0"/>
                </a:cxn>
                <a:cxn ang="0">
                  <a:pos x="connsiteX1" y="connsiteY1"/>
                </a:cxn>
                <a:cxn ang="0">
                  <a:pos x="connsiteX2" y="connsiteY2"/>
                </a:cxn>
              </a:cxnLst>
              <a:rect l="l" t="t" r="r" b="b"/>
              <a:pathLst>
                <a:path w="1729740" h="1135380">
                  <a:moveTo>
                    <a:pt x="1729740" y="0"/>
                  </a:moveTo>
                  <a:cubicBezTo>
                    <a:pt x="1401445" y="50165"/>
                    <a:pt x="1073150" y="100330"/>
                    <a:pt x="784860" y="289560"/>
                  </a:cubicBezTo>
                  <a:cubicBezTo>
                    <a:pt x="496570" y="478790"/>
                    <a:pt x="248285" y="807085"/>
                    <a:pt x="0" y="1135380"/>
                  </a:cubicBezTo>
                </a:path>
              </a:pathLst>
            </a:custGeom>
            <a:noFill/>
            <a:ln w="25400">
              <a:solidFill>
                <a:srgbClr val="FF7C8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orma libre: forma 41">
              <a:extLst>
                <a:ext uri="{FF2B5EF4-FFF2-40B4-BE49-F238E27FC236}">
                  <a16:creationId xmlns:a16="http://schemas.microsoft.com/office/drawing/2014/main" xmlns="" id="{703402BB-1C80-4F32-8B31-F9C6488A3B3A}"/>
                </a:ext>
              </a:extLst>
            </p:cNvPr>
            <p:cNvSpPr/>
            <p:nvPr/>
          </p:nvSpPr>
          <p:spPr>
            <a:xfrm>
              <a:off x="6842760" y="5120640"/>
              <a:ext cx="2468880" cy="483693"/>
            </a:xfrm>
            <a:custGeom>
              <a:avLst/>
              <a:gdLst>
                <a:gd name="connsiteX0" fmla="*/ 2468880 w 2468880"/>
                <a:gd name="connsiteY0" fmla="*/ 289560 h 483693"/>
                <a:gd name="connsiteX1" fmla="*/ 1135380 w 2468880"/>
                <a:gd name="connsiteY1" fmla="*/ 472440 h 483693"/>
                <a:gd name="connsiteX2" fmla="*/ 0 w 2468880"/>
                <a:gd name="connsiteY2" fmla="*/ 0 h 483693"/>
              </a:gdLst>
              <a:ahLst/>
              <a:cxnLst>
                <a:cxn ang="0">
                  <a:pos x="connsiteX0" y="connsiteY0"/>
                </a:cxn>
                <a:cxn ang="0">
                  <a:pos x="connsiteX1" y="connsiteY1"/>
                </a:cxn>
                <a:cxn ang="0">
                  <a:pos x="connsiteX2" y="connsiteY2"/>
                </a:cxn>
              </a:cxnLst>
              <a:rect l="l" t="t" r="r" b="b"/>
              <a:pathLst>
                <a:path w="2468880" h="483693">
                  <a:moveTo>
                    <a:pt x="2468880" y="289560"/>
                  </a:moveTo>
                  <a:cubicBezTo>
                    <a:pt x="2007870" y="405130"/>
                    <a:pt x="1546860" y="520700"/>
                    <a:pt x="1135380" y="472440"/>
                  </a:cubicBezTo>
                  <a:cubicBezTo>
                    <a:pt x="723900" y="424180"/>
                    <a:pt x="361950" y="212090"/>
                    <a:pt x="0" y="0"/>
                  </a:cubicBezTo>
                </a:path>
              </a:pathLst>
            </a:custGeom>
            <a:noFill/>
            <a:ln w="25400">
              <a:solidFill>
                <a:schemeClr val="accent2">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orma libre: forma 42">
              <a:extLst>
                <a:ext uri="{FF2B5EF4-FFF2-40B4-BE49-F238E27FC236}">
                  <a16:creationId xmlns:a16="http://schemas.microsoft.com/office/drawing/2014/main" xmlns="" id="{DA73C77E-DD45-4403-9D93-C65FB3CA2410}"/>
                </a:ext>
              </a:extLst>
            </p:cNvPr>
            <p:cNvSpPr/>
            <p:nvPr/>
          </p:nvSpPr>
          <p:spPr>
            <a:xfrm>
              <a:off x="4617720" y="5006340"/>
              <a:ext cx="1691640" cy="593231"/>
            </a:xfrm>
            <a:custGeom>
              <a:avLst/>
              <a:gdLst>
                <a:gd name="connsiteX0" fmla="*/ 0 w 1691640"/>
                <a:gd name="connsiteY0" fmla="*/ 358140 h 593231"/>
                <a:gd name="connsiteX1" fmla="*/ 1043940 w 1691640"/>
                <a:gd name="connsiteY1" fmla="*/ 579120 h 593231"/>
                <a:gd name="connsiteX2" fmla="*/ 1691640 w 1691640"/>
                <a:gd name="connsiteY2" fmla="*/ 0 h 593231"/>
              </a:gdLst>
              <a:ahLst/>
              <a:cxnLst>
                <a:cxn ang="0">
                  <a:pos x="connsiteX0" y="connsiteY0"/>
                </a:cxn>
                <a:cxn ang="0">
                  <a:pos x="connsiteX1" y="connsiteY1"/>
                </a:cxn>
                <a:cxn ang="0">
                  <a:pos x="connsiteX2" y="connsiteY2"/>
                </a:cxn>
              </a:cxnLst>
              <a:rect l="l" t="t" r="r" b="b"/>
              <a:pathLst>
                <a:path w="1691640" h="593231">
                  <a:moveTo>
                    <a:pt x="0" y="358140"/>
                  </a:moveTo>
                  <a:cubicBezTo>
                    <a:pt x="381000" y="498475"/>
                    <a:pt x="762000" y="638810"/>
                    <a:pt x="1043940" y="579120"/>
                  </a:cubicBezTo>
                  <a:cubicBezTo>
                    <a:pt x="1325880" y="519430"/>
                    <a:pt x="1588770" y="29210"/>
                    <a:pt x="1691640" y="0"/>
                  </a:cubicBezTo>
                </a:path>
              </a:pathLst>
            </a:custGeom>
            <a:noFill/>
            <a:ln w="25400">
              <a:solidFill>
                <a:schemeClr val="accent1">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CuadroTexto 43">
              <a:extLst>
                <a:ext uri="{FF2B5EF4-FFF2-40B4-BE49-F238E27FC236}">
                  <a16:creationId xmlns:a16="http://schemas.microsoft.com/office/drawing/2014/main" xmlns="" id="{ECBDBCB0-6B05-41D0-BBE4-337CE82BA663}"/>
                </a:ext>
              </a:extLst>
            </p:cNvPr>
            <p:cNvSpPr txBox="1"/>
            <p:nvPr/>
          </p:nvSpPr>
          <p:spPr>
            <a:xfrm>
              <a:off x="2378663" y="1835011"/>
              <a:ext cx="1101584"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Argelia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Guinea Ecuatorial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Nigeria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Australia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Indonesia</a:t>
              </a:r>
            </a:p>
          </p:txBody>
        </p:sp>
        <p:sp>
          <p:nvSpPr>
            <p:cNvPr id="45" name="Forma libre: forma 44">
              <a:extLst>
                <a:ext uri="{FF2B5EF4-FFF2-40B4-BE49-F238E27FC236}">
                  <a16:creationId xmlns:a16="http://schemas.microsoft.com/office/drawing/2014/main" xmlns="" id="{4A679BA6-CE2D-46C7-B4BE-C62D0C8A9A46}"/>
                </a:ext>
              </a:extLst>
            </p:cNvPr>
            <p:cNvSpPr/>
            <p:nvPr/>
          </p:nvSpPr>
          <p:spPr>
            <a:xfrm>
              <a:off x="3421380" y="2103120"/>
              <a:ext cx="1424940" cy="530746"/>
            </a:xfrm>
            <a:custGeom>
              <a:avLst/>
              <a:gdLst>
                <a:gd name="connsiteX0" fmla="*/ 0 w 1424940"/>
                <a:gd name="connsiteY0" fmla="*/ 320040 h 530746"/>
                <a:gd name="connsiteX1" fmla="*/ 906780 w 1424940"/>
                <a:gd name="connsiteY1" fmla="*/ 518160 h 530746"/>
                <a:gd name="connsiteX2" fmla="*/ 1424940 w 1424940"/>
                <a:gd name="connsiteY2" fmla="*/ 0 h 530746"/>
                <a:gd name="connsiteX3" fmla="*/ 1424940 w 1424940"/>
                <a:gd name="connsiteY3" fmla="*/ 0 h 530746"/>
              </a:gdLst>
              <a:ahLst/>
              <a:cxnLst>
                <a:cxn ang="0">
                  <a:pos x="connsiteX0" y="connsiteY0"/>
                </a:cxn>
                <a:cxn ang="0">
                  <a:pos x="connsiteX1" y="connsiteY1"/>
                </a:cxn>
                <a:cxn ang="0">
                  <a:pos x="connsiteX2" y="connsiteY2"/>
                </a:cxn>
                <a:cxn ang="0">
                  <a:pos x="connsiteX3" y="connsiteY3"/>
                </a:cxn>
              </a:cxnLst>
              <a:rect l="l" t="t" r="r" b="b"/>
              <a:pathLst>
                <a:path w="1424940" h="530746">
                  <a:moveTo>
                    <a:pt x="0" y="320040"/>
                  </a:moveTo>
                  <a:cubicBezTo>
                    <a:pt x="334645" y="445770"/>
                    <a:pt x="669290" y="571500"/>
                    <a:pt x="906780" y="518160"/>
                  </a:cubicBezTo>
                  <a:cubicBezTo>
                    <a:pt x="1144270" y="464820"/>
                    <a:pt x="1424940" y="0"/>
                    <a:pt x="1424940" y="0"/>
                  </a:cubicBezTo>
                  <a:lnTo>
                    <a:pt x="1424940" y="0"/>
                  </a:lnTo>
                </a:path>
              </a:pathLst>
            </a:custGeom>
            <a:noFill/>
            <a:ln w="25400">
              <a:solidFill>
                <a:schemeClr val="accent5">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08543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LNG Trade in LAC 2016</a:t>
            </a:r>
            <a:endParaRPr lang="es-EC" sz="2400" dirty="0">
              <a:latin typeface="Calibri  "/>
            </a:endParaRPr>
          </a:p>
        </p:txBody>
      </p:sp>
      <p:sp>
        <p:nvSpPr>
          <p:cNvPr id="8" name="CuadroTexto 7">
            <a:extLst>
              <a:ext uri="{FF2B5EF4-FFF2-40B4-BE49-F238E27FC236}">
                <a16:creationId xmlns:a16="http://schemas.microsoft.com/office/drawing/2014/main" xmlns="" id="{6FD277CC-8949-42F6-B9B7-7C837B4BDAEA}"/>
              </a:ext>
            </a:extLst>
          </p:cNvPr>
          <p:cNvSpPr txBox="1"/>
          <p:nvPr/>
        </p:nvSpPr>
        <p:spPr>
          <a:xfrm>
            <a:off x="143854" y="6369087"/>
            <a:ext cx="5865239" cy="274594"/>
          </a:xfrm>
          <a:prstGeom prst="rect">
            <a:avLst/>
          </a:prstGeom>
          <a:noFill/>
        </p:spPr>
        <p:txBody>
          <a:bodyPr wrap="square" rtlCol="0">
            <a:spAutoFit/>
          </a:bodyPr>
          <a:lstStyle/>
          <a:p>
            <a:r>
              <a:rPr lang="en" sz="1200" b="1" i="0" u="none" strike="noStrike" cap="none" baseline="0" dirty="0">
                <a:solidFill>
                  <a:schemeClr val="tx1">
                    <a:lumMod val="65000"/>
                    <a:lumOff val="35000"/>
                  </a:schemeClr>
                </a:solidFill>
                <a:uFillTx/>
                <a:latin typeface="Calibri"/>
              </a:rPr>
              <a:t>Source: </a:t>
            </a:r>
            <a:r>
              <a:rPr lang="en" sz="1200" b="0" i="0" u="none" strike="noStrike" cap="none" baseline="0" dirty="0">
                <a:solidFill>
                  <a:schemeClr val="tx1">
                    <a:lumMod val="65000"/>
                    <a:lumOff val="35000"/>
                  </a:schemeClr>
                </a:solidFill>
                <a:uFillTx/>
                <a:latin typeface="Calibri"/>
              </a:rPr>
              <a:t>BP, Statistical Review of World Energy, </a:t>
            </a:r>
            <a:r>
              <a:rPr lang="en" sz="1200" dirty="0">
                <a:solidFill>
                  <a:schemeClr val="tx1">
                    <a:lumMod val="65000"/>
                    <a:lumOff val="35000"/>
                  </a:schemeClr>
                </a:solidFill>
                <a:latin typeface="Calibri"/>
              </a:rPr>
              <a:t>2017.</a:t>
            </a:r>
            <a:endParaRPr lang="en" sz="1200" b="0" i="0" u="none" strike="noStrike" cap="none" baseline="0" dirty="0">
              <a:solidFill>
                <a:schemeClr val="tx1">
                  <a:lumMod val="65000"/>
                  <a:lumOff val="35000"/>
                </a:schemeClr>
              </a:solidFill>
              <a:uFillTx/>
              <a:latin typeface="Calibri"/>
            </a:endParaRPr>
          </a:p>
        </p:txBody>
      </p:sp>
    </p:spTree>
    <p:extLst>
      <p:ext uri="{BB962C8B-B14F-4D97-AF65-F5344CB8AC3E}">
        <p14:creationId xmlns:p14="http://schemas.microsoft.com/office/powerpoint/2010/main" val="9136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135131"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LNG Trade Volumes 1990 – 2016</a:t>
            </a:r>
            <a:endParaRPr lang="es-EC" sz="2400" dirty="0">
              <a:latin typeface="Calibri  "/>
            </a:endParaRPr>
          </a:p>
        </p:txBody>
      </p:sp>
      <p:pic>
        <p:nvPicPr>
          <p:cNvPr id="2" name="Imagen 1">
            <a:extLst>
              <a:ext uri="{FF2B5EF4-FFF2-40B4-BE49-F238E27FC236}">
                <a16:creationId xmlns:a16="http://schemas.microsoft.com/office/drawing/2014/main" xmlns="" id="{CD119028-2BFE-4C2C-AE7A-2272B68D4D25}"/>
              </a:ext>
            </a:extLst>
          </p:cNvPr>
          <p:cNvPicPr>
            <a:picLocks noChangeAspect="1"/>
          </p:cNvPicPr>
          <p:nvPr/>
        </p:nvPicPr>
        <p:blipFill>
          <a:blip r:embed="rId3"/>
          <a:stretch>
            <a:fillRect/>
          </a:stretch>
        </p:blipFill>
        <p:spPr>
          <a:xfrm>
            <a:off x="180975" y="1533525"/>
            <a:ext cx="11830050" cy="3790950"/>
          </a:xfrm>
          <a:prstGeom prst="rect">
            <a:avLst/>
          </a:prstGeom>
        </p:spPr>
      </p:pic>
      <p:sp>
        <p:nvSpPr>
          <p:cNvPr id="3" name="Rectángulo 2">
            <a:extLst>
              <a:ext uri="{FF2B5EF4-FFF2-40B4-BE49-F238E27FC236}">
                <a16:creationId xmlns:a16="http://schemas.microsoft.com/office/drawing/2014/main" xmlns="" id="{1F3848EF-A523-4916-9ACE-2714FCEE3D21}"/>
              </a:ext>
            </a:extLst>
          </p:cNvPr>
          <p:cNvSpPr/>
          <p:nvPr/>
        </p:nvSpPr>
        <p:spPr>
          <a:xfrm>
            <a:off x="180975" y="4919870"/>
            <a:ext cx="2361660" cy="404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46">
            <a:extLst>
              <a:ext uri="{FF2B5EF4-FFF2-40B4-BE49-F238E27FC236}">
                <a16:creationId xmlns:a16="http://schemas.microsoft.com/office/drawing/2014/main" xmlns="" id="{A9A406F8-1316-4ABB-82AB-63337D923F88}"/>
              </a:ext>
            </a:extLst>
          </p:cNvPr>
          <p:cNvSpPr txBox="1"/>
          <p:nvPr/>
        </p:nvSpPr>
        <p:spPr>
          <a:xfrm>
            <a:off x="180975" y="6388966"/>
            <a:ext cx="5865239" cy="274594"/>
          </a:xfrm>
          <a:prstGeom prst="rect">
            <a:avLst/>
          </a:prstGeom>
          <a:noFill/>
        </p:spPr>
        <p:txBody>
          <a:bodyPr wrap="square" rtlCol="0">
            <a:spAutoFit/>
          </a:bodyPr>
          <a:lstStyle/>
          <a:p>
            <a:r>
              <a:rPr lang="en" sz="1200" b="1" i="0" u="none" strike="noStrike" cap="none" baseline="0" dirty="0">
                <a:solidFill>
                  <a:schemeClr val="tx1">
                    <a:lumMod val="65000"/>
                    <a:lumOff val="35000"/>
                  </a:schemeClr>
                </a:solidFill>
                <a:uFillTx/>
                <a:latin typeface="Calibri"/>
              </a:rPr>
              <a:t>Source: </a:t>
            </a:r>
            <a:r>
              <a:rPr lang="en-US" sz="1200" b="1" dirty="0">
                <a:solidFill>
                  <a:schemeClr val="tx1">
                    <a:lumMod val="65000"/>
                    <a:lumOff val="35000"/>
                  </a:schemeClr>
                </a:solidFill>
              </a:rPr>
              <a:t>IGU World LNG Report — 2017 Edition</a:t>
            </a:r>
            <a:endParaRPr lang="en" sz="1200" b="0" i="0" u="none" strike="noStrike" cap="none" baseline="0" dirty="0">
              <a:solidFill>
                <a:schemeClr val="tx1">
                  <a:lumMod val="65000"/>
                  <a:lumOff val="35000"/>
                </a:schemeClr>
              </a:solidFill>
              <a:uFillTx/>
              <a:latin typeface="Calibri"/>
            </a:endParaRPr>
          </a:p>
        </p:txBody>
      </p:sp>
    </p:spTree>
    <p:extLst>
      <p:ext uri="{BB962C8B-B14F-4D97-AF65-F5344CB8AC3E}">
        <p14:creationId xmlns:p14="http://schemas.microsoft.com/office/powerpoint/2010/main" val="16573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39">
            <a:extLst>
              <a:ext uri="{FF2B5EF4-FFF2-40B4-BE49-F238E27FC236}">
                <a16:creationId xmlns:a16="http://schemas.microsoft.com/office/drawing/2014/main" xmlns="" id="{E8DB60F9-E805-4ED2-8CB6-724EF67B0B9D}"/>
              </a:ext>
            </a:extLst>
          </p:cNvPr>
          <p:cNvGrpSpPr/>
          <p:nvPr/>
        </p:nvGrpSpPr>
        <p:grpSpPr>
          <a:xfrm rot="1072219">
            <a:off x="10432470" y="-1568010"/>
            <a:ext cx="7076802" cy="7038188"/>
            <a:chOff x="4343400" y="369888"/>
            <a:chExt cx="9601200" cy="9548812"/>
          </a:xfrm>
          <a:solidFill>
            <a:schemeClr val="bg1">
              <a:lumMod val="95000"/>
            </a:schemeClr>
          </a:solidFill>
        </p:grpSpPr>
        <p:sp>
          <p:nvSpPr>
            <p:cNvPr id="32" name="Freeform 5">
              <a:extLst>
                <a:ext uri="{FF2B5EF4-FFF2-40B4-BE49-F238E27FC236}">
                  <a16:creationId xmlns:a16="http://schemas.microsoft.com/office/drawing/2014/main" xmlns="" id="{1EFF5BCA-49D8-41A0-9D78-0E721E390BA2}"/>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6">
              <a:extLst>
                <a:ext uri="{FF2B5EF4-FFF2-40B4-BE49-F238E27FC236}">
                  <a16:creationId xmlns:a16="http://schemas.microsoft.com/office/drawing/2014/main" xmlns="" id="{4BD75578-B73A-4287-BD28-72F27B08B6F6}"/>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7">
              <a:extLst>
                <a:ext uri="{FF2B5EF4-FFF2-40B4-BE49-F238E27FC236}">
                  <a16:creationId xmlns:a16="http://schemas.microsoft.com/office/drawing/2014/main" xmlns="" id="{91688E7D-5DA0-4D70-BE63-91E2633270FC}"/>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8">
              <a:extLst>
                <a:ext uri="{FF2B5EF4-FFF2-40B4-BE49-F238E27FC236}">
                  <a16:creationId xmlns:a16="http://schemas.microsoft.com/office/drawing/2014/main" xmlns="" id="{DC0CC79D-8321-4C1F-8189-A631163DE6F0}"/>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9">
              <a:extLst>
                <a:ext uri="{FF2B5EF4-FFF2-40B4-BE49-F238E27FC236}">
                  <a16:creationId xmlns:a16="http://schemas.microsoft.com/office/drawing/2014/main" xmlns="" id="{8706D3C6-92A2-4BC9-9AD4-8FCEDAD78998}"/>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0">
              <a:extLst>
                <a:ext uri="{FF2B5EF4-FFF2-40B4-BE49-F238E27FC236}">
                  <a16:creationId xmlns:a16="http://schemas.microsoft.com/office/drawing/2014/main" xmlns="" id="{3E75C969-61F3-4A73-A609-27216B3DBB37}"/>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1">
              <a:extLst>
                <a:ext uri="{FF2B5EF4-FFF2-40B4-BE49-F238E27FC236}">
                  <a16:creationId xmlns:a16="http://schemas.microsoft.com/office/drawing/2014/main" xmlns="" id="{431FBC21-6009-4F56-BCB9-E9B23236D389}"/>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2">
              <a:extLst>
                <a:ext uri="{FF2B5EF4-FFF2-40B4-BE49-F238E27FC236}">
                  <a16:creationId xmlns:a16="http://schemas.microsoft.com/office/drawing/2014/main" xmlns="" id="{94A423FB-17D6-48CB-AA91-3C6046AF503E}"/>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3">
              <a:extLst>
                <a:ext uri="{FF2B5EF4-FFF2-40B4-BE49-F238E27FC236}">
                  <a16:creationId xmlns:a16="http://schemas.microsoft.com/office/drawing/2014/main" xmlns="" id="{ED36B2F9-0995-48B6-9370-CDB50F85C36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4">
              <a:extLst>
                <a:ext uri="{FF2B5EF4-FFF2-40B4-BE49-F238E27FC236}">
                  <a16:creationId xmlns:a16="http://schemas.microsoft.com/office/drawing/2014/main" xmlns="" id="{B8B43F24-179D-488A-8A56-E398DA9E28C2}"/>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15">
              <a:extLst>
                <a:ext uri="{FF2B5EF4-FFF2-40B4-BE49-F238E27FC236}">
                  <a16:creationId xmlns:a16="http://schemas.microsoft.com/office/drawing/2014/main" xmlns="" id="{56D416CA-30F3-47E8-B8AE-0DA18BFC1A6A}"/>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3" name="Freeform 16">
              <a:extLst>
                <a:ext uri="{FF2B5EF4-FFF2-40B4-BE49-F238E27FC236}">
                  <a16:creationId xmlns:a16="http://schemas.microsoft.com/office/drawing/2014/main" xmlns="" id="{FBB638BF-B512-4660-86E4-02AC7EF1C5BC}"/>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4" name="Freeform 17">
              <a:extLst>
                <a:ext uri="{FF2B5EF4-FFF2-40B4-BE49-F238E27FC236}">
                  <a16:creationId xmlns:a16="http://schemas.microsoft.com/office/drawing/2014/main" xmlns="" id="{036B4ACB-E950-4311-819B-828BDE9EA022}"/>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5" name="Freeform 18">
              <a:extLst>
                <a:ext uri="{FF2B5EF4-FFF2-40B4-BE49-F238E27FC236}">
                  <a16:creationId xmlns:a16="http://schemas.microsoft.com/office/drawing/2014/main" xmlns="" id="{42A3FDEC-DFE1-4A02-876E-101FF2B60CAB}"/>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6" name="Freeform 19">
              <a:extLst>
                <a:ext uri="{FF2B5EF4-FFF2-40B4-BE49-F238E27FC236}">
                  <a16:creationId xmlns:a16="http://schemas.microsoft.com/office/drawing/2014/main" xmlns="" id="{F8C2F171-5EEF-40AD-B8A7-7C1E90041F0C}"/>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7" name="Freeform 20">
              <a:extLst>
                <a:ext uri="{FF2B5EF4-FFF2-40B4-BE49-F238E27FC236}">
                  <a16:creationId xmlns:a16="http://schemas.microsoft.com/office/drawing/2014/main" xmlns="" id="{F3FF1B65-2149-4DCB-9E0C-D60B10A64438}"/>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13" name="Группа 39">
            <a:extLst>
              <a:ext uri="{FF2B5EF4-FFF2-40B4-BE49-F238E27FC236}">
                <a16:creationId xmlns:a16="http://schemas.microsoft.com/office/drawing/2014/main" xmlns="" id="{A961EC3A-5F03-4CD5-A4DE-67F25ADA0877}"/>
              </a:ext>
            </a:extLst>
          </p:cNvPr>
          <p:cNvGrpSpPr/>
          <p:nvPr/>
        </p:nvGrpSpPr>
        <p:grpSpPr>
          <a:xfrm rot="465741">
            <a:off x="-4766695" y="336799"/>
            <a:ext cx="7076802" cy="7038188"/>
            <a:chOff x="4343400" y="369888"/>
            <a:chExt cx="9601200" cy="9548812"/>
          </a:xfrm>
          <a:solidFill>
            <a:schemeClr val="bg1">
              <a:lumMod val="95000"/>
            </a:schemeClr>
          </a:solidFill>
        </p:grpSpPr>
        <p:sp>
          <p:nvSpPr>
            <p:cNvPr id="14" name="Freeform 5">
              <a:extLst>
                <a:ext uri="{FF2B5EF4-FFF2-40B4-BE49-F238E27FC236}">
                  <a16:creationId xmlns:a16="http://schemas.microsoft.com/office/drawing/2014/main" xmlns="" id="{D0E055FD-CD52-40BD-90BB-27656CCEFF56}"/>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6">
              <a:extLst>
                <a:ext uri="{FF2B5EF4-FFF2-40B4-BE49-F238E27FC236}">
                  <a16:creationId xmlns:a16="http://schemas.microsoft.com/office/drawing/2014/main" xmlns="" id="{19E02BDD-DA43-4528-BC1D-0D878D0A63D5}"/>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7">
              <a:extLst>
                <a:ext uri="{FF2B5EF4-FFF2-40B4-BE49-F238E27FC236}">
                  <a16:creationId xmlns:a16="http://schemas.microsoft.com/office/drawing/2014/main" xmlns="" id="{E22A7AD3-8498-488E-A51B-DCA39B3F6F05}"/>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8">
              <a:extLst>
                <a:ext uri="{FF2B5EF4-FFF2-40B4-BE49-F238E27FC236}">
                  <a16:creationId xmlns:a16="http://schemas.microsoft.com/office/drawing/2014/main" xmlns="" id="{4B190A4B-D42B-4DBA-9124-701CBD3C9D7F}"/>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9">
              <a:extLst>
                <a:ext uri="{FF2B5EF4-FFF2-40B4-BE49-F238E27FC236}">
                  <a16:creationId xmlns:a16="http://schemas.microsoft.com/office/drawing/2014/main" xmlns="" id="{7FECE91D-7A50-4B27-97FD-B4BCCB098EE0}"/>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0">
              <a:extLst>
                <a:ext uri="{FF2B5EF4-FFF2-40B4-BE49-F238E27FC236}">
                  <a16:creationId xmlns:a16="http://schemas.microsoft.com/office/drawing/2014/main" xmlns="" id="{B3C1400F-5135-4F18-92AE-E0998AE408C2}"/>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1">
              <a:extLst>
                <a:ext uri="{FF2B5EF4-FFF2-40B4-BE49-F238E27FC236}">
                  <a16:creationId xmlns:a16="http://schemas.microsoft.com/office/drawing/2014/main" xmlns="" id="{14A2017A-5A97-4935-936E-18896B881A6E}"/>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2">
              <a:extLst>
                <a:ext uri="{FF2B5EF4-FFF2-40B4-BE49-F238E27FC236}">
                  <a16:creationId xmlns:a16="http://schemas.microsoft.com/office/drawing/2014/main" xmlns="" id="{FEE2B9A9-C06E-4787-92E8-7F29AB58CCCD}"/>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3">
              <a:extLst>
                <a:ext uri="{FF2B5EF4-FFF2-40B4-BE49-F238E27FC236}">
                  <a16:creationId xmlns:a16="http://schemas.microsoft.com/office/drawing/2014/main" xmlns="" id="{40BA8905-5C93-43EF-A9A2-FBFDB7F7A656}"/>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14">
              <a:extLst>
                <a:ext uri="{FF2B5EF4-FFF2-40B4-BE49-F238E27FC236}">
                  <a16:creationId xmlns:a16="http://schemas.microsoft.com/office/drawing/2014/main" xmlns="" id="{2D634D11-87F5-41F8-9A48-50B178F18684}"/>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15">
              <a:extLst>
                <a:ext uri="{FF2B5EF4-FFF2-40B4-BE49-F238E27FC236}">
                  <a16:creationId xmlns:a16="http://schemas.microsoft.com/office/drawing/2014/main" xmlns="" id="{C6AD730C-0BAA-4897-856A-78E21BAEF104}"/>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16">
              <a:extLst>
                <a:ext uri="{FF2B5EF4-FFF2-40B4-BE49-F238E27FC236}">
                  <a16:creationId xmlns:a16="http://schemas.microsoft.com/office/drawing/2014/main" xmlns="" id="{FE11BE8F-7501-424C-9AB4-BB41641C88CD}"/>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17">
              <a:extLst>
                <a:ext uri="{FF2B5EF4-FFF2-40B4-BE49-F238E27FC236}">
                  <a16:creationId xmlns:a16="http://schemas.microsoft.com/office/drawing/2014/main" xmlns="" id="{62B7DEB3-2E9C-4ED8-8782-C5257743913D}"/>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18">
              <a:extLst>
                <a:ext uri="{FF2B5EF4-FFF2-40B4-BE49-F238E27FC236}">
                  <a16:creationId xmlns:a16="http://schemas.microsoft.com/office/drawing/2014/main" xmlns="" id="{15001F4E-5436-4DB5-801A-28301DBE053C}"/>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9">
              <a:extLst>
                <a:ext uri="{FF2B5EF4-FFF2-40B4-BE49-F238E27FC236}">
                  <a16:creationId xmlns:a16="http://schemas.microsoft.com/office/drawing/2014/main" xmlns="" id="{F91B9E83-28B5-420D-829C-560BD88956E9}"/>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20">
              <a:extLst>
                <a:ext uri="{FF2B5EF4-FFF2-40B4-BE49-F238E27FC236}">
                  <a16:creationId xmlns:a16="http://schemas.microsoft.com/office/drawing/2014/main" xmlns="" id="{9BB23EC7-0A82-4560-A534-7560F3D04BE0}"/>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pic>
        <p:nvPicPr>
          <p:cNvPr id="49" name="Picture 4" descr="Resultado de imagen para ol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891" y="1907108"/>
            <a:ext cx="2732707" cy="273270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412" t="1590" r="50112" b="1603"/>
          <a:stretch/>
        </p:blipFill>
        <p:spPr bwMode="auto">
          <a:xfrm>
            <a:off x="658816" y="1516564"/>
            <a:ext cx="3113492" cy="348195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EDFD1F6C-78BD-46CE-84D6-8AA66B462554}"/>
              </a:ext>
            </a:extLst>
          </p:cNvPr>
          <p:cNvSpPr txBox="1"/>
          <p:nvPr/>
        </p:nvSpPr>
        <p:spPr>
          <a:xfrm>
            <a:off x="639329" y="5990871"/>
            <a:ext cx="4978526" cy="584775"/>
          </a:xfrm>
          <a:prstGeom prst="rect">
            <a:avLst/>
          </a:prstGeom>
          <a:noFill/>
        </p:spPr>
        <p:txBody>
          <a:bodyPr wrap="square" rtlCol="0">
            <a:spAutoFit/>
          </a:bodyPr>
          <a:lstStyle/>
          <a:p>
            <a:r>
              <a:rPr lang="en-US" sz="3200" dirty="0">
                <a:solidFill>
                  <a:srgbClr val="092C74"/>
                </a:solidFill>
                <a:latin typeface="Calibri  "/>
                <a:hlinkClick r:id="rId4">
                  <a:extLst>
                    <a:ext uri="{A12FA001-AC4F-418D-AE19-62706E023703}">
                      <ahyp:hlinkClr xmlns:ahyp="http://schemas.microsoft.com/office/drawing/2018/hyperlinkcolor" xmlns="" val="tx"/>
                    </a:ext>
                  </a:extLst>
                </a:hlinkClick>
              </a:rPr>
              <a:t>http://www.olade.org/</a:t>
            </a:r>
            <a:r>
              <a:rPr lang="en-US" sz="3200" dirty="0">
                <a:solidFill>
                  <a:srgbClr val="092C74"/>
                </a:solidFill>
                <a:latin typeface="Calibri  "/>
              </a:rPr>
              <a:t> </a:t>
            </a:r>
          </a:p>
        </p:txBody>
      </p:sp>
      <p:sp>
        <p:nvSpPr>
          <p:cNvPr id="48" name="CuadroTexto 47">
            <a:extLst>
              <a:ext uri="{FF2B5EF4-FFF2-40B4-BE49-F238E27FC236}">
                <a16:creationId xmlns:a16="http://schemas.microsoft.com/office/drawing/2014/main" xmlns="" id="{972F8C91-62B3-473F-8D91-51D04E9BC197}"/>
              </a:ext>
            </a:extLst>
          </p:cNvPr>
          <p:cNvSpPr txBox="1"/>
          <p:nvPr/>
        </p:nvSpPr>
        <p:spPr>
          <a:xfrm>
            <a:off x="2230192" y="342019"/>
            <a:ext cx="9209968" cy="523220"/>
          </a:xfrm>
          <a:prstGeom prst="rect">
            <a:avLst/>
          </a:prstGeom>
          <a:noFill/>
        </p:spPr>
        <p:txBody>
          <a:bodyPr wrap="square" rtlCol="0">
            <a:spAutoFit/>
          </a:bodyPr>
          <a:lstStyle/>
          <a:p>
            <a:pPr algn="r"/>
            <a:r>
              <a:rPr lang="es-ES" sz="2800" b="1" dirty="0" err="1">
                <a:solidFill>
                  <a:srgbClr val="002060"/>
                </a:solidFill>
                <a:latin typeface="Calibri  "/>
                <a:ea typeface="Verdana" panose="020B0604030504040204" pitchFamily="34" charset="0"/>
                <a:cs typeface="Verdana" panose="020B0604030504040204" pitchFamily="34" charset="0"/>
              </a:rPr>
              <a:t>About</a:t>
            </a:r>
            <a:r>
              <a:rPr lang="es-ES" sz="2800" b="1" dirty="0">
                <a:solidFill>
                  <a:srgbClr val="002060"/>
                </a:solidFill>
                <a:latin typeface="Calibri  "/>
                <a:ea typeface="Verdana" panose="020B0604030504040204" pitchFamily="34" charset="0"/>
                <a:cs typeface="Verdana" panose="020B0604030504040204" pitchFamily="34" charset="0"/>
              </a:rPr>
              <a:t> OLADE</a:t>
            </a:r>
            <a:endParaRPr lang="es-ES" sz="2000" b="1" dirty="0">
              <a:solidFill>
                <a:srgbClr val="002060"/>
              </a:solidFill>
              <a:latin typeface="Calibri  "/>
              <a:ea typeface="Verdana" panose="020B0604030504040204" pitchFamily="34" charset="0"/>
              <a:cs typeface="Verdana" panose="020B0604030504040204" pitchFamily="34" charset="0"/>
            </a:endParaRPr>
          </a:p>
        </p:txBody>
      </p:sp>
      <p:sp>
        <p:nvSpPr>
          <p:cNvPr id="55" name="Rectángulo 54">
            <a:extLst>
              <a:ext uri="{FF2B5EF4-FFF2-40B4-BE49-F238E27FC236}">
                <a16:creationId xmlns:a16="http://schemas.microsoft.com/office/drawing/2014/main" xmlns="" id="{A7B9B03A-D039-4D4F-ABC9-6D9FE499EF17}"/>
              </a:ext>
            </a:extLst>
          </p:cNvPr>
          <p:cNvSpPr/>
          <p:nvPr/>
        </p:nvSpPr>
        <p:spPr>
          <a:xfrm>
            <a:off x="6925078" y="1242211"/>
            <a:ext cx="4753744" cy="130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2000" dirty="0" err="1">
                <a:solidFill>
                  <a:srgbClr val="003670"/>
                </a:solidFill>
                <a:latin typeface="Calibri  "/>
                <a:cs typeface="HelveticaNeueLT Std Med Cn"/>
              </a:rPr>
              <a:t>Intergovernmental</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public</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entity</a:t>
            </a:r>
            <a:r>
              <a:rPr lang="es-EC" sz="2000" dirty="0">
                <a:solidFill>
                  <a:srgbClr val="003670"/>
                </a:solidFill>
                <a:latin typeface="Calibri  "/>
                <a:cs typeface="HelveticaNeueLT Std Med Cn"/>
              </a:rPr>
              <a:t> </a:t>
            </a:r>
          </a:p>
          <a:p>
            <a:pPr marL="285750" indent="-285750">
              <a:buFont typeface="Arial" panose="020B0604020202020204" pitchFamily="34" charset="0"/>
              <a:buChar char="•"/>
            </a:pPr>
            <a:r>
              <a:rPr lang="es-EC" sz="2000" dirty="0" err="1">
                <a:solidFill>
                  <a:srgbClr val="003670"/>
                </a:solidFill>
                <a:latin typeface="Calibri  "/>
                <a:cs typeface="HelveticaNeueLT Std Med Cn"/>
              </a:rPr>
              <a:t>Established</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on</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November</a:t>
            </a:r>
            <a:r>
              <a:rPr lang="es-EC" sz="2000" dirty="0">
                <a:solidFill>
                  <a:srgbClr val="003670"/>
                </a:solidFill>
                <a:latin typeface="Calibri  "/>
                <a:cs typeface="HelveticaNeueLT Std Med Cn"/>
              </a:rPr>
              <a:t> 2, 1973</a:t>
            </a:r>
          </a:p>
          <a:p>
            <a:pPr marL="285750" indent="-285750">
              <a:buFont typeface="Arial" panose="020B0604020202020204" pitchFamily="34" charset="0"/>
              <a:buChar char="•"/>
            </a:pPr>
            <a:r>
              <a:rPr lang="es-EC" sz="2000" dirty="0">
                <a:solidFill>
                  <a:srgbClr val="003670"/>
                </a:solidFill>
                <a:latin typeface="Calibri  "/>
                <a:cs typeface="HelveticaNeueLT Std Med Cn"/>
              </a:rPr>
              <a:t>27 </a:t>
            </a:r>
            <a:r>
              <a:rPr lang="es-EC" sz="2000" dirty="0" err="1">
                <a:solidFill>
                  <a:srgbClr val="003670"/>
                </a:solidFill>
                <a:latin typeface="Calibri  "/>
                <a:cs typeface="HelveticaNeueLT Std Med Cn"/>
              </a:rPr>
              <a:t>countries</a:t>
            </a:r>
            <a:r>
              <a:rPr lang="es-EC" sz="2000" dirty="0">
                <a:solidFill>
                  <a:srgbClr val="003670"/>
                </a:solidFill>
                <a:latin typeface="Calibri  "/>
                <a:cs typeface="HelveticaNeueLT Std Med Cn"/>
              </a:rPr>
              <a:t> of </a:t>
            </a:r>
            <a:r>
              <a:rPr lang="es-EC" sz="2000" dirty="0" err="1">
                <a:solidFill>
                  <a:srgbClr val="003670"/>
                </a:solidFill>
                <a:latin typeface="Calibri  "/>
                <a:cs typeface="HelveticaNeueLT Std Med Cn"/>
              </a:rPr>
              <a:t>the</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Latin</a:t>
            </a:r>
            <a:r>
              <a:rPr lang="es-EC" sz="2000" dirty="0">
                <a:solidFill>
                  <a:srgbClr val="003670"/>
                </a:solidFill>
                <a:latin typeface="Calibri  "/>
                <a:cs typeface="HelveticaNeueLT Std Med Cn"/>
              </a:rPr>
              <a:t> American and </a:t>
            </a:r>
            <a:r>
              <a:rPr lang="es-EC" sz="2000" dirty="0" err="1">
                <a:solidFill>
                  <a:srgbClr val="003670"/>
                </a:solidFill>
                <a:latin typeface="Calibri  "/>
                <a:cs typeface="HelveticaNeueLT Std Med Cn"/>
              </a:rPr>
              <a:t>Caribbean</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Region</a:t>
            </a:r>
            <a:endParaRPr lang="es-EC" sz="2000" dirty="0">
              <a:solidFill>
                <a:srgbClr val="003670"/>
              </a:solidFill>
              <a:latin typeface="Calibri  "/>
              <a:cs typeface="HelveticaNeueLT Std Med Cn"/>
            </a:endParaRPr>
          </a:p>
        </p:txBody>
      </p:sp>
      <p:sp>
        <p:nvSpPr>
          <p:cNvPr id="56" name="Rectángulo 55">
            <a:extLst>
              <a:ext uri="{FF2B5EF4-FFF2-40B4-BE49-F238E27FC236}">
                <a16:creationId xmlns:a16="http://schemas.microsoft.com/office/drawing/2014/main" xmlns="" id="{A39942DF-B9F3-4809-ADFE-97B168E776A6}"/>
              </a:ext>
            </a:extLst>
          </p:cNvPr>
          <p:cNvSpPr/>
          <p:nvPr/>
        </p:nvSpPr>
        <p:spPr>
          <a:xfrm>
            <a:off x="6924555" y="2883327"/>
            <a:ext cx="4752157" cy="243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dirty="0" err="1">
                <a:solidFill>
                  <a:srgbClr val="003670"/>
                </a:solidFill>
                <a:latin typeface="Calibri  "/>
                <a:cs typeface="HelveticaNeueLT Std Med Cn"/>
              </a:rPr>
              <a:t>Purpose</a:t>
            </a:r>
            <a:endParaRPr lang="es-EC" sz="3200" dirty="0">
              <a:solidFill>
                <a:srgbClr val="003670"/>
              </a:solidFill>
              <a:latin typeface="Calibri  "/>
              <a:cs typeface="HelveticaNeueLT Std Med Cn"/>
            </a:endParaRPr>
          </a:p>
          <a:p>
            <a:pPr marL="285750" indent="-285750">
              <a:buFont typeface="Arial" panose="020B0604020202020204" pitchFamily="34" charset="0"/>
              <a:buChar char="•"/>
            </a:pPr>
            <a:r>
              <a:rPr lang="es-EC" sz="2000" dirty="0" err="1">
                <a:solidFill>
                  <a:srgbClr val="003670"/>
                </a:solidFill>
                <a:latin typeface="Calibri  "/>
                <a:cs typeface="HelveticaNeueLT Std Med Cn"/>
              </a:rPr>
              <a:t>Contribute</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to</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the</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economic</a:t>
            </a:r>
            <a:r>
              <a:rPr lang="es-EC" sz="2000" dirty="0">
                <a:solidFill>
                  <a:srgbClr val="003670"/>
                </a:solidFill>
                <a:latin typeface="Calibri  "/>
                <a:cs typeface="HelveticaNeueLT Std Med Cn"/>
              </a:rPr>
              <a:t> and social </a:t>
            </a:r>
            <a:r>
              <a:rPr lang="es-EC" sz="2000" dirty="0" err="1">
                <a:solidFill>
                  <a:srgbClr val="003670"/>
                </a:solidFill>
                <a:latin typeface="Calibri  "/>
                <a:cs typeface="HelveticaNeueLT Std Med Cn"/>
              </a:rPr>
              <a:t>development</a:t>
            </a:r>
            <a:r>
              <a:rPr lang="es-EC" sz="2000" dirty="0">
                <a:solidFill>
                  <a:srgbClr val="003670"/>
                </a:solidFill>
                <a:latin typeface="Calibri  "/>
                <a:cs typeface="HelveticaNeueLT Std Med Cn"/>
              </a:rPr>
              <a:t> of </a:t>
            </a:r>
            <a:r>
              <a:rPr lang="es-EC" sz="2000" dirty="0" err="1">
                <a:solidFill>
                  <a:srgbClr val="003670"/>
                </a:solidFill>
                <a:latin typeface="Calibri  "/>
                <a:cs typeface="HelveticaNeueLT Std Med Cn"/>
              </a:rPr>
              <a:t>the</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Latin</a:t>
            </a:r>
            <a:r>
              <a:rPr lang="es-EC" sz="2000" dirty="0">
                <a:solidFill>
                  <a:srgbClr val="003670"/>
                </a:solidFill>
                <a:latin typeface="Calibri  "/>
                <a:cs typeface="HelveticaNeueLT Std Med Cn"/>
              </a:rPr>
              <a:t> American and </a:t>
            </a:r>
            <a:r>
              <a:rPr lang="es-EC" sz="2000" dirty="0" err="1">
                <a:solidFill>
                  <a:srgbClr val="003670"/>
                </a:solidFill>
                <a:latin typeface="Calibri  "/>
                <a:cs typeface="HelveticaNeueLT Std Med Cn"/>
              </a:rPr>
              <a:t>Caribbean</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countries</a:t>
            </a:r>
            <a:r>
              <a:rPr lang="es-EC" sz="2000" dirty="0">
                <a:solidFill>
                  <a:srgbClr val="003670"/>
                </a:solidFill>
                <a:latin typeface="Calibri  "/>
                <a:cs typeface="HelveticaNeueLT Std Med Cn"/>
              </a:rPr>
              <a:t> </a:t>
            </a:r>
            <a:r>
              <a:rPr lang="es-EC" sz="2000" dirty="0" err="1">
                <a:solidFill>
                  <a:srgbClr val="003670"/>
                </a:solidFill>
                <a:latin typeface="Calibri  "/>
                <a:cs typeface="HelveticaNeueLT Std Med Cn"/>
              </a:rPr>
              <a:t>supporting</a:t>
            </a:r>
            <a:r>
              <a:rPr lang="es-EC" sz="2000" dirty="0">
                <a:solidFill>
                  <a:srgbClr val="003670"/>
                </a:solidFill>
                <a:latin typeface="Calibri  "/>
                <a:cs typeface="HelveticaNeueLT Std Med Cn"/>
              </a:rPr>
              <a:t>:</a:t>
            </a:r>
          </a:p>
          <a:p>
            <a:pPr marL="285750" lvl="1" indent="-285750">
              <a:buFont typeface="Arial" panose="020B0604020202020204" pitchFamily="34" charset="0"/>
              <a:buChar char="•"/>
            </a:pPr>
            <a:r>
              <a:rPr lang="es-EC" sz="2000" dirty="0">
                <a:solidFill>
                  <a:srgbClr val="003670"/>
                </a:solidFill>
                <a:latin typeface="Calibri  "/>
                <a:cs typeface="HelveticaNeueLT Std Med Cn"/>
              </a:rPr>
              <a:t>Regional Energy </a:t>
            </a:r>
            <a:r>
              <a:rPr lang="es-EC" sz="2000" dirty="0" err="1">
                <a:solidFill>
                  <a:srgbClr val="003670"/>
                </a:solidFill>
                <a:latin typeface="Calibri  "/>
                <a:cs typeface="HelveticaNeueLT Std Med Cn"/>
              </a:rPr>
              <a:t>Integration</a:t>
            </a:r>
            <a:endParaRPr lang="es-EC" sz="2000" dirty="0">
              <a:solidFill>
                <a:srgbClr val="003670"/>
              </a:solidFill>
              <a:latin typeface="Calibri  "/>
              <a:cs typeface="HelveticaNeueLT Std Med Cn"/>
            </a:endParaRPr>
          </a:p>
          <a:p>
            <a:pPr marL="285750" lvl="1" indent="-285750">
              <a:buFont typeface="Arial" panose="020B0604020202020204" pitchFamily="34" charset="0"/>
              <a:buChar char="•"/>
            </a:pPr>
            <a:r>
              <a:rPr lang="en-US" sz="2000" dirty="0">
                <a:solidFill>
                  <a:srgbClr val="003670"/>
                </a:solidFill>
                <a:latin typeface="Calibri  "/>
                <a:cs typeface="HelveticaNeueLT Std Med Cn"/>
              </a:rPr>
              <a:t>Protection and conservation of energy resources</a:t>
            </a:r>
          </a:p>
          <a:p>
            <a:pPr marL="285750" lvl="1" indent="-285750">
              <a:buFont typeface="Arial" panose="020B0604020202020204" pitchFamily="34" charset="0"/>
              <a:buChar char="•"/>
            </a:pPr>
            <a:r>
              <a:rPr lang="en-US" sz="2000" dirty="0">
                <a:solidFill>
                  <a:srgbClr val="003670"/>
                </a:solidFill>
                <a:latin typeface="Calibri  "/>
                <a:cs typeface="HelveticaNeueLT Std Med Cn"/>
              </a:rPr>
              <a:t>Rational use of energy</a:t>
            </a:r>
            <a:endParaRPr lang="es-EC" sz="2000" dirty="0">
              <a:solidFill>
                <a:srgbClr val="003670"/>
              </a:solidFill>
              <a:latin typeface="Calibri  "/>
              <a:cs typeface="HelveticaNeueLT Std Med Cn"/>
            </a:endParaRPr>
          </a:p>
        </p:txBody>
      </p:sp>
    </p:spTree>
    <p:extLst>
      <p:ext uri="{BB962C8B-B14F-4D97-AF65-F5344CB8AC3E}">
        <p14:creationId xmlns:p14="http://schemas.microsoft.com/office/powerpoint/2010/main" val="35362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39">
            <a:extLst>
              <a:ext uri="{FF2B5EF4-FFF2-40B4-BE49-F238E27FC236}">
                <a16:creationId xmlns:a16="http://schemas.microsoft.com/office/drawing/2014/main" xmlns="" id="{262EFE1E-D066-4125-A971-1A03B8A32AEF}"/>
              </a:ext>
            </a:extLst>
          </p:cNvPr>
          <p:cNvGrpSpPr/>
          <p:nvPr/>
        </p:nvGrpSpPr>
        <p:grpSpPr>
          <a:xfrm>
            <a:off x="9218442" y="-607906"/>
            <a:ext cx="7076802" cy="7038188"/>
            <a:chOff x="4343400" y="369888"/>
            <a:chExt cx="9601200" cy="9548812"/>
          </a:xfrm>
          <a:solidFill>
            <a:schemeClr val="bg1">
              <a:lumMod val="95000"/>
            </a:schemeClr>
          </a:solidFill>
        </p:grpSpPr>
        <p:sp>
          <p:nvSpPr>
            <p:cNvPr id="23" name="Freeform 5">
              <a:extLst>
                <a:ext uri="{FF2B5EF4-FFF2-40B4-BE49-F238E27FC236}">
                  <a16:creationId xmlns:a16="http://schemas.microsoft.com/office/drawing/2014/main" xmlns="" id="{05E05EAC-3E5B-4735-A201-3F30D2C63427}"/>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6">
              <a:extLst>
                <a:ext uri="{FF2B5EF4-FFF2-40B4-BE49-F238E27FC236}">
                  <a16:creationId xmlns:a16="http://schemas.microsoft.com/office/drawing/2014/main" xmlns="" id="{64118D1D-4F09-4C19-A699-15A7C0F35F2A}"/>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7">
              <a:extLst>
                <a:ext uri="{FF2B5EF4-FFF2-40B4-BE49-F238E27FC236}">
                  <a16:creationId xmlns:a16="http://schemas.microsoft.com/office/drawing/2014/main" xmlns="" id="{9C7F3DAC-CA6E-4CD6-96DD-9DDAA62F4E92}"/>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8">
              <a:extLst>
                <a:ext uri="{FF2B5EF4-FFF2-40B4-BE49-F238E27FC236}">
                  <a16:creationId xmlns:a16="http://schemas.microsoft.com/office/drawing/2014/main" xmlns="" id="{87B8B73D-FABA-4964-848F-3B77FDB85539}"/>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9">
              <a:extLst>
                <a:ext uri="{FF2B5EF4-FFF2-40B4-BE49-F238E27FC236}">
                  <a16:creationId xmlns:a16="http://schemas.microsoft.com/office/drawing/2014/main" xmlns="" id="{1B7FF803-50F2-4F3A-8713-CB10D9355F47}"/>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10">
              <a:extLst>
                <a:ext uri="{FF2B5EF4-FFF2-40B4-BE49-F238E27FC236}">
                  <a16:creationId xmlns:a16="http://schemas.microsoft.com/office/drawing/2014/main" xmlns="" id="{FE73ACC9-7E16-4BFC-9857-8BB70A71C8E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1">
              <a:extLst>
                <a:ext uri="{FF2B5EF4-FFF2-40B4-BE49-F238E27FC236}">
                  <a16:creationId xmlns:a16="http://schemas.microsoft.com/office/drawing/2014/main" xmlns="" id="{B3F426F9-46AC-4299-A113-562FD9893813}"/>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2">
              <a:extLst>
                <a:ext uri="{FF2B5EF4-FFF2-40B4-BE49-F238E27FC236}">
                  <a16:creationId xmlns:a16="http://schemas.microsoft.com/office/drawing/2014/main" xmlns="" id="{88F8727C-A9EB-4C3F-90FB-9C84C77F6B8D}"/>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3">
              <a:extLst>
                <a:ext uri="{FF2B5EF4-FFF2-40B4-BE49-F238E27FC236}">
                  <a16:creationId xmlns:a16="http://schemas.microsoft.com/office/drawing/2014/main" xmlns="" id="{34B82F91-6A53-4DCA-8269-1D1EF3FD4C1D}"/>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4">
              <a:extLst>
                <a:ext uri="{FF2B5EF4-FFF2-40B4-BE49-F238E27FC236}">
                  <a16:creationId xmlns:a16="http://schemas.microsoft.com/office/drawing/2014/main" xmlns="" id="{A62AF11C-7F81-430E-ADE9-0503DACA1D57}"/>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5">
              <a:extLst>
                <a:ext uri="{FF2B5EF4-FFF2-40B4-BE49-F238E27FC236}">
                  <a16:creationId xmlns:a16="http://schemas.microsoft.com/office/drawing/2014/main" xmlns="" id="{5E5BA305-5764-4E6D-92AA-8325A4380545}"/>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6">
              <a:extLst>
                <a:ext uri="{FF2B5EF4-FFF2-40B4-BE49-F238E27FC236}">
                  <a16:creationId xmlns:a16="http://schemas.microsoft.com/office/drawing/2014/main" xmlns="" id="{E12EACD2-D6ED-4DDD-8BDD-239B5FDCC46C}"/>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7">
              <a:extLst>
                <a:ext uri="{FF2B5EF4-FFF2-40B4-BE49-F238E27FC236}">
                  <a16:creationId xmlns:a16="http://schemas.microsoft.com/office/drawing/2014/main" xmlns="" id="{455AEB25-A451-4655-A125-2B5D62F5066B}"/>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8">
              <a:extLst>
                <a:ext uri="{FF2B5EF4-FFF2-40B4-BE49-F238E27FC236}">
                  <a16:creationId xmlns:a16="http://schemas.microsoft.com/office/drawing/2014/main" xmlns="" id="{3FE885F4-8453-4990-9D5D-7AB9E7D0F241}"/>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9">
              <a:extLst>
                <a:ext uri="{FF2B5EF4-FFF2-40B4-BE49-F238E27FC236}">
                  <a16:creationId xmlns:a16="http://schemas.microsoft.com/office/drawing/2014/main" xmlns="" id="{B6D6C808-4196-43A1-A2DE-BD3B6B319A69}"/>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20">
              <a:extLst>
                <a:ext uri="{FF2B5EF4-FFF2-40B4-BE49-F238E27FC236}">
                  <a16:creationId xmlns:a16="http://schemas.microsoft.com/office/drawing/2014/main" xmlns="" id="{3AAD4276-B3B7-481D-A8F3-0200A7636426}"/>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254403"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Natural Gas Interconnections</a:t>
            </a:r>
            <a:endParaRPr lang="es-EC" sz="2400" dirty="0">
              <a:latin typeface="Calibri  "/>
            </a:endParaRPr>
          </a:p>
        </p:txBody>
      </p:sp>
      <p:sp>
        <p:nvSpPr>
          <p:cNvPr id="3" name="Rectángulo 2">
            <a:extLst>
              <a:ext uri="{FF2B5EF4-FFF2-40B4-BE49-F238E27FC236}">
                <a16:creationId xmlns:a16="http://schemas.microsoft.com/office/drawing/2014/main" xmlns="" id="{1F3848EF-A523-4916-9ACE-2714FCEE3D21}"/>
              </a:ext>
            </a:extLst>
          </p:cNvPr>
          <p:cNvSpPr/>
          <p:nvPr/>
        </p:nvSpPr>
        <p:spPr>
          <a:xfrm>
            <a:off x="180975" y="4919870"/>
            <a:ext cx="2361660" cy="404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
            <a:extLst>
              <a:ext uri="{FF2B5EF4-FFF2-40B4-BE49-F238E27FC236}">
                <a16:creationId xmlns:a16="http://schemas.microsoft.com/office/drawing/2014/main" xmlns="" id="{5A7CB3D3-DC7D-47A8-BD83-651AB06566CC}"/>
              </a:ext>
            </a:extLst>
          </p:cNvPr>
          <p:cNvSpPr txBox="1"/>
          <p:nvPr/>
        </p:nvSpPr>
        <p:spPr>
          <a:xfrm>
            <a:off x="-1" y="6430282"/>
            <a:ext cx="10227077" cy="276999"/>
          </a:xfrm>
          <a:prstGeom prst="rect">
            <a:avLst/>
          </a:prstGeom>
          <a:noFill/>
        </p:spPr>
        <p:txBody>
          <a:bodyPr wrap="square" rtlCol="0">
            <a:spAutoFit/>
          </a:bodyPr>
          <a:lstStyle/>
          <a:p>
            <a:pPr lvl="0">
              <a:defRPr/>
            </a:pPr>
            <a:r>
              <a:rPr lang="en-US" sz="1200" b="1" dirty="0">
                <a:solidFill>
                  <a:schemeClr val="tx1">
                    <a:lumMod val="65000"/>
                    <a:lumOff val="35000"/>
                  </a:schemeClr>
                </a:solidFill>
                <a:latin typeface="Abel regular" panose="02000506030000020004" pitchFamily="2" charset="0"/>
                <a:ea typeface="AA Typewriter" pitchFamily="2" charset="0"/>
              </a:rPr>
              <a:t>Source: </a:t>
            </a:r>
            <a:r>
              <a:rPr lang="en-US" sz="1200" dirty="0">
                <a:solidFill>
                  <a:schemeClr val="tx1">
                    <a:lumMod val="65000"/>
                    <a:lumOff val="35000"/>
                  </a:schemeClr>
                </a:solidFill>
                <a:latin typeface="Abel regular" panose="02000506030000020004" pitchFamily="2" charset="0"/>
                <a:ea typeface="AA Typewriter" pitchFamily="2" charset="0"/>
              </a:rPr>
              <a:t>Bilateral agreements supporting energy interconnections in South America, Griselda </a:t>
            </a:r>
            <a:r>
              <a:rPr lang="en-US" sz="1200" dirty="0" err="1">
                <a:solidFill>
                  <a:schemeClr val="tx1">
                    <a:lumMod val="65000"/>
                    <a:lumOff val="35000"/>
                  </a:schemeClr>
                </a:solidFill>
                <a:latin typeface="Abel regular" panose="02000506030000020004" pitchFamily="2" charset="0"/>
                <a:ea typeface="AA Typewriter" pitchFamily="2" charset="0"/>
              </a:rPr>
              <a:t>Lambertini</a:t>
            </a:r>
            <a:r>
              <a:rPr lang="en-US" sz="1200" dirty="0">
                <a:solidFill>
                  <a:schemeClr val="tx1">
                    <a:lumMod val="65000"/>
                    <a:lumOff val="35000"/>
                  </a:schemeClr>
                </a:solidFill>
                <a:latin typeface="Abel regular" panose="02000506030000020004" pitchFamily="2" charset="0"/>
                <a:ea typeface="AA Typewriter" pitchFamily="2" charset="0"/>
              </a:rPr>
              <a:t>, ENERLAC, Vol. 1, No. 1. 1,2017, OLADE.</a:t>
            </a:r>
          </a:p>
        </p:txBody>
      </p:sp>
      <p:grpSp>
        <p:nvGrpSpPr>
          <p:cNvPr id="15" name="Grupo 14">
            <a:extLst>
              <a:ext uri="{FF2B5EF4-FFF2-40B4-BE49-F238E27FC236}">
                <a16:creationId xmlns:a16="http://schemas.microsoft.com/office/drawing/2014/main" xmlns="" id="{99C6D204-E4AD-4AD1-B6F2-459563C3FEEA}"/>
              </a:ext>
            </a:extLst>
          </p:cNvPr>
          <p:cNvGrpSpPr/>
          <p:nvPr/>
        </p:nvGrpSpPr>
        <p:grpSpPr>
          <a:xfrm>
            <a:off x="1341002" y="492037"/>
            <a:ext cx="7476843" cy="5861423"/>
            <a:chOff x="1045720" y="568859"/>
            <a:chExt cx="7087195" cy="6001966"/>
          </a:xfrm>
        </p:grpSpPr>
        <p:pic>
          <p:nvPicPr>
            <p:cNvPr id="16" name="Picture 2">
              <a:extLst>
                <a:ext uri="{FF2B5EF4-FFF2-40B4-BE49-F238E27FC236}">
                  <a16:creationId xmlns:a16="http://schemas.microsoft.com/office/drawing/2014/main" xmlns="" id="{600650E3-A3BF-4112-8A04-4852BD321E13}"/>
                </a:ext>
              </a:extLst>
            </p:cNvPr>
            <p:cNvPicPr>
              <a:picLocks noChangeAspect="1"/>
            </p:cNvPicPr>
            <p:nvPr/>
          </p:nvPicPr>
          <p:blipFill>
            <a:blip r:embed="rId3"/>
            <a:stretch>
              <a:fillRect/>
            </a:stretch>
          </p:blipFill>
          <p:spPr>
            <a:xfrm>
              <a:off x="3983277" y="568859"/>
              <a:ext cx="4149638" cy="6001966"/>
            </a:xfrm>
            <a:prstGeom prst="rect">
              <a:avLst/>
            </a:prstGeom>
          </p:spPr>
        </p:pic>
        <p:pic>
          <p:nvPicPr>
            <p:cNvPr id="17" name="Picture 7">
              <a:extLst>
                <a:ext uri="{FF2B5EF4-FFF2-40B4-BE49-F238E27FC236}">
                  <a16:creationId xmlns:a16="http://schemas.microsoft.com/office/drawing/2014/main" xmlns="" id="{CC163635-6D00-4F54-927A-09B8BB47FB0B}"/>
                </a:ext>
              </a:extLst>
            </p:cNvPr>
            <p:cNvPicPr>
              <a:picLocks noChangeAspect="1"/>
            </p:cNvPicPr>
            <p:nvPr/>
          </p:nvPicPr>
          <p:blipFill>
            <a:blip r:embed="rId4"/>
            <a:stretch>
              <a:fillRect/>
            </a:stretch>
          </p:blipFill>
          <p:spPr>
            <a:xfrm>
              <a:off x="1045720" y="3912265"/>
              <a:ext cx="3230520" cy="1833732"/>
            </a:xfrm>
            <a:prstGeom prst="rect">
              <a:avLst/>
            </a:prstGeom>
          </p:spPr>
        </p:pic>
        <p:sp>
          <p:nvSpPr>
            <p:cNvPr id="18" name="CuadroTexto 17">
              <a:extLst>
                <a:ext uri="{FF2B5EF4-FFF2-40B4-BE49-F238E27FC236}">
                  <a16:creationId xmlns:a16="http://schemas.microsoft.com/office/drawing/2014/main" xmlns="" id="{5D7E3F08-0B3B-4357-97EC-A057189DA425}"/>
                </a:ext>
              </a:extLst>
            </p:cNvPr>
            <p:cNvSpPr txBox="1"/>
            <p:nvPr/>
          </p:nvSpPr>
          <p:spPr>
            <a:xfrm>
              <a:off x="1883551" y="3912265"/>
              <a:ext cx="2340166" cy="378188"/>
            </a:xfrm>
            <a:prstGeom prst="rect">
              <a:avLst/>
            </a:prstGeom>
            <a:solidFill>
              <a:schemeClr val="bg1"/>
            </a:solidFill>
          </p:spPr>
          <p:txBody>
            <a:bodyPr wrap="square" rtlCol="0">
              <a:spAutoFit/>
            </a:bodyPr>
            <a:lstStyle/>
            <a:p>
              <a:r>
                <a:rPr lang="es-ES" dirty="0" err="1">
                  <a:solidFill>
                    <a:srgbClr val="003670"/>
                  </a:solidFill>
                </a:rPr>
                <a:t>Operative</a:t>
              </a:r>
              <a:r>
                <a:rPr lang="es-ES" dirty="0">
                  <a:solidFill>
                    <a:srgbClr val="003670"/>
                  </a:solidFill>
                </a:rPr>
                <a:t>/</a:t>
              </a:r>
              <a:r>
                <a:rPr lang="es-ES" dirty="0" err="1">
                  <a:solidFill>
                    <a:srgbClr val="003670"/>
                  </a:solidFill>
                </a:rPr>
                <a:t>Existent</a:t>
              </a:r>
              <a:endParaRPr lang="en-US" dirty="0">
                <a:solidFill>
                  <a:srgbClr val="003670"/>
                </a:solidFill>
              </a:endParaRPr>
            </a:p>
          </p:txBody>
        </p:sp>
        <p:sp>
          <p:nvSpPr>
            <p:cNvPr id="19" name="CuadroTexto 18">
              <a:extLst>
                <a:ext uri="{FF2B5EF4-FFF2-40B4-BE49-F238E27FC236}">
                  <a16:creationId xmlns:a16="http://schemas.microsoft.com/office/drawing/2014/main" xmlns="" id="{163F3DCE-7AD4-4BDF-8EE8-DD7B53EC031C}"/>
                </a:ext>
              </a:extLst>
            </p:cNvPr>
            <p:cNvSpPr txBox="1"/>
            <p:nvPr/>
          </p:nvSpPr>
          <p:spPr>
            <a:xfrm>
              <a:off x="1883551" y="4376824"/>
              <a:ext cx="2340166" cy="378188"/>
            </a:xfrm>
            <a:prstGeom prst="rect">
              <a:avLst/>
            </a:prstGeom>
            <a:solidFill>
              <a:schemeClr val="bg1"/>
            </a:solidFill>
          </p:spPr>
          <p:txBody>
            <a:bodyPr wrap="square" rtlCol="0">
              <a:spAutoFit/>
            </a:bodyPr>
            <a:lstStyle/>
            <a:p>
              <a:r>
                <a:rPr lang="es-ES" dirty="0" err="1">
                  <a:solidFill>
                    <a:srgbClr val="003670"/>
                  </a:solidFill>
                </a:rPr>
                <a:t>Under</a:t>
              </a:r>
              <a:r>
                <a:rPr lang="es-ES" dirty="0">
                  <a:solidFill>
                    <a:srgbClr val="003670"/>
                  </a:solidFill>
                </a:rPr>
                <a:t> </a:t>
              </a:r>
              <a:r>
                <a:rPr lang="es-ES" dirty="0" err="1">
                  <a:solidFill>
                    <a:srgbClr val="003670"/>
                  </a:solidFill>
                </a:rPr>
                <a:t>construction</a:t>
              </a:r>
              <a:endParaRPr lang="en-US" dirty="0">
                <a:solidFill>
                  <a:srgbClr val="003670"/>
                </a:solidFill>
              </a:endParaRPr>
            </a:p>
          </p:txBody>
        </p:sp>
        <p:sp>
          <p:nvSpPr>
            <p:cNvPr id="20" name="CuadroTexto 19">
              <a:extLst>
                <a:ext uri="{FF2B5EF4-FFF2-40B4-BE49-F238E27FC236}">
                  <a16:creationId xmlns:a16="http://schemas.microsoft.com/office/drawing/2014/main" xmlns="" id="{7C51D4B2-A819-405C-A8EC-9CD9B0C7FC46}"/>
                </a:ext>
              </a:extLst>
            </p:cNvPr>
            <p:cNvSpPr txBox="1"/>
            <p:nvPr/>
          </p:nvSpPr>
          <p:spPr>
            <a:xfrm>
              <a:off x="1909813" y="4783977"/>
              <a:ext cx="2340166" cy="378188"/>
            </a:xfrm>
            <a:prstGeom prst="rect">
              <a:avLst/>
            </a:prstGeom>
            <a:solidFill>
              <a:schemeClr val="bg1"/>
            </a:solidFill>
          </p:spPr>
          <p:txBody>
            <a:bodyPr wrap="square" rtlCol="0">
              <a:spAutoFit/>
            </a:bodyPr>
            <a:lstStyle/>
            <a:p>
              <a:r>
                <a:rPr lang="es-ES" dirty="0" err="1">
                  <a:solidFill>
                    <a:srgbClr val="003670"/>
                  </a:solidFill>
                </a:rPr>
                <a:t>Under</a:t>
              </a:r>
              <a:r>
                <a:rPr lang="es-ES" dirty="0">
                  <a:solidFill>
                    <a:srgbClr val="003670"/>
                  </a:solidFill>
                </a:rPr>
                <a:t> Project</a:t>
              </a:r>
              <a:endParaRPr lang="en-US" dirty="0">
                <a:solidFill>
                  <a:srgbClr val="003670"/>
                </a:solidFill>
              </a:endParaRPr>
            </a:p>
          </p:txBody>
        </p:sp>
        <p:sp>
          <p:nvSpPr>
            <p:cNvPr id="21" name="CuadroTexto 20">
              <a:extLst>
                <a:ext uri="{FF2B5EF4-FFF2-40B4-BE49-F238E27FC236}">
                  <a16:creationId xmlns:a16="http://schemas.microsoft.com/office/drawing/2014/main" xmlns="" id="{F296FCBF-9F32-4E2D-9954-235485E36FA2}"/>
                </a:ext>
              </a:extLst>
            </p:cNvPr>
            <p:cNvSpPr txBox="1"/>
            <p:nvPr/>
          </p:nvSpPr>
          <p:spPr>
            <a:xfrm>
              <a:off x="1883551" y="5338137"/>
              <a:ext cx="2392689" cy="378188"/>
            </a:xfrm>
            <a:prstGeom prst="rect">
              <a:avLst/>
            </a:prstGeom>
            <a:solidFill>
              <a:schemeClr val="bg1"/>
            </a:solidFill>
          </p:spPr>
          <p:txBody>
            <a:bodyPr wrap="square" rtlCol="0">
              <a:spAutoFit/>
            </a:bodyPr>
            <a:lstStyle/>
            <a:p>
              <a:r>
                <a:rPr lang="es-ES" dirty="0">
                  <a:solidFill>
                    <a:srgbClr val="003670"/>
                  </a:solidFill>
                </a:rPr>
                <a:t>Gas </a:t>
              </a:r>
              <a:r>
                <a:rPr lang="es-ES" dirty="0" err="1">
                  <a:solidFill>
                    <a:srgbClr val="003670"/>
                  </a:solidFill>
                </a:rPr>
                <a:t>basin</a:t>
              </a:r>
              <a:endParaRPr lang="en-US" dirty="0">
                <a:solidFill>
                  <a:srgbClr val="003670"/>
                </a:solidFill>
              </a:endParaRPr>
            </a:p>
          </p:txBody>
        </p:sp>
      </p:grpSp>
    </p:spTree>
    <p:extLst>
      <p:ext uri="{BB962C8B-B14F-4D97-AF65-F5344CB8AC3E}">
        <p14:creationId xmlns:p14="http://schemas.microsoft.com/office/powerpoint/2010/main" val="12355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39">
            <a:extLst>
              <a:ext uri="{FF2B5EF4-FFF2-40B4-BE49-F238E27FC236}">
                <a16:creationId xmlns:a16="http://schemas.microsoft.com/office/drawing/2014/main" xmlns="" id="{262EFE1E-D066-4125-A971-1A03B8A32AEF}"/>
              </a:ext>
            </a:extLst>
          </p:cNvPr>
          <p:cNvGrpSpPr/>
          <p:nvPr/>
        </p:nvGrpSpPr>
        <p:grpSpPr>
          <a:xfrm>
            <a:off x="9218442" y="-607906"/>
            <a:ext cx="7076802" cy="7038188"/>
            <a:chOff x="4343400" y="369888"/>
            <a:chExt cx="9601200" cy="9548812"/>
          </a:xfrm>
          <a:solidFill>
            <a:schemeClr val="bg1">
              <a:lumMod val="95000"/>
            </a:schemeClr>
          </a:solidFill>
        </p:grpSpPr>
        <p:sp>
          <p:nvSpPr>
            <p:cNvPr id="23" name="Freeform 5">
              <a:extLst>
                <a:ext uri="{FF2B5EF4-FFF2-40B4-BE49-F238E27FC236}">
                  <a16:creationId xmlns:a16="http://schemas.microsoft.com/office/drawing/2014/main" xmlns="" id="{05E05EAC-3E5B-4735-A201-3F30D2C63427}"/>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6">
              <a:extLst>
                <a:ext uri="{FF2B5EF4-FFF2-40B4-BE49-F238E27FC236}">
                  <a16:creationId xmlns:a16="http://schemas.microsoft.com/office/drawing/2014/main" xmlns="" id="{64118D1D-4F09-4C19-A699-15A7C0F35F2A}"/>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7">
              <a:extLst>
                <a:ext uri="{FF2B5EF4-FFF2-40B4-BE49-F238E27FC236}">
                  <a16:creationId xmlns:a16="http://schemas.microsoft.com/office/drawing/2014/main" xmlns="" id="{9C7F3DAC-CA6E-4CD6-96DD-9DDAA62F4E92}"/>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8">
              <a:extLst>
                <a:ext uri="{FF2B5EF4-FFF2-40B4-BE49-F238E27FC236}">
                  <a16:creationId xmlns:a16="http://schemas.microsoft.com/office/drawing/2014/main" xmlns="" id="{87B8B73D-FABA-4964-848F-3B77FDB85539}"/>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9">
              <a:extLst>
                <a:ext uri="{FF2B5EF4-FFF2-40B4-BE49-F238E27FC236}">
                  <a16:creationId xmlns:a16="http://schemas.microsoft.com/office/drawing/2014/main" xmlns="" id="{1B7FF803-50F2-4F3A-8713-CB10D9355F47}"/>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10">
              <a:extLst>
                <a:ext uri="{FF2B5EF4-FFF2-40B4-BE49-F238E27FC236}">
                  <a16:creationId xmlns:a16="http://schemas.microsoft.com/office/drawing/2014/main" xmlns="" id="{FE73ACC9-7E16-4BFC-9857-8BB70A71C8E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1">
              <a:extLst>
                <a:ext uri="{FF2B5EF4-FFF2-40B4-BE49-F238E27FC236}">
                  <a16:creationId xmlns:a16="http://schemas.microsoft.com/office/drawing/2014/main" xmlns="" id="{B3F426F9-46AC-4299-A113-562FD9893813}"/>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2">
              <a:extLst>
                <a:ext uri="{FF2B5EF4-FFF2-40B4-BE49-F238E27FC236}">
                  <a16:creationId xmlns:a16="http://schemas.microsoft.com/office/drawing/2014/main" xmlns="" id="{88F8727C-A9EB-4C3F-90FB-9C84C77F6B8D}"/>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3">
              <a:extLst>
                <a:ext uri="{FF2B5EF4-FFF2-40B4-BE49-F238E27FC236}">
                  <a16:creationId xmlns:a16="http://schemas.microsoft.com/office/drawing/2014/main" xmlns="" id="{34B82F91-6A53-4DCA-8269-1D1EF3FD4C1D}"/>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4">
              <a:extLst>
                <a:ext uri="{FF2B5EF4-FFF2-40B4-BE49-F238E27FC236}">
                  <a16:creationId xmlns:a16="http://schemas.microsoft.com/office/drawing/2014/main" xmlns="" id="{A62AF11C-7F81-430E-ADE9-0503DACA1D57}"/>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5">
              <a:extLst>
                <a:ext uri="{FF2B5EF4-FFF2-40B4-BE49-F238E27FC236}">
                  <a16:creationId xmlns:a16="http://schemas.microsoft.com/office/drawing/2014/main" xmlns="" id="{5E5BA305-5764-4E6D-92AA-8325A4380545}"/>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6">
              <a:extLst>
                <a:ext uri="{FF2B5EF4-FFF2-40B4-BE49-F238E27FC236}">
                  <a16:creationId xmlns:a16="http://schemas.microsoft.com/office/drawing/2014/main" xmlns="" id="{E12EACD2-D6ED-4DDD-8BDD-239B5FDCC46C}"/>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7">
              <a:extLst>
                <a:ext uri="{FF2B5EF4-FFF2-40B4-BE49-F238E27FC236}">
                  <a16:creationId xmlns:a16="http://schemas.microsoft.com/office/drawing/2014/main" xmlns="" id="{455AEB25-A451-4655-A125-2B5D62F5066B}"/>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8">
              <a:extLst>
                <a:ext uri="{FF2B5EF4-FFF2-40B4-BE49-F238E27FC236}">
                  <a16:creationId xmlns:a16="http://schemas.microsoft.com/office/drawing/2014/main" xmlns="" id="{3FE885F4-8453-4990-9D5D-7AB9E7D0F241}"/>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9">
              <a:extLst>
                <a:ext uri="{FF2B5EF4-FFF2-40B4-BE49-F238E27FC236}">
                  <a16:creationId xmlns:a16="http://schemas.microsoft.com/office/drawing/2014/main" xmlns="" id="{B6D6C808-4196-43A1-A2DE-BD3B6B319A69}"/>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20">
              <a:extLst>
                <a:ext uri="{FF2B5EF4-FFF2-40B4-BE49-F238E27FC236}">
                  <a16:creationId xmlns:a16="http://schemas.microsoft.com/office/drawing/2014/main" xmlns="" id="{3AAD4276-B3B7-481D-A8F3-0200A7636426}"/>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254403"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The Role of Natural Gas in Energy Policies of LAC </a:t>
            </a:r>
            <a:endParaRPr lang="es-EC" sz="2400" dirty="0">
              <a:latin typeface="Calibri  "/>
            </a:endParaRPr>
          </a:p>
        </p:txBody>
      </p:sp>
      <p:sp>
        <p:nvSpPr>
          <p:cNvPr id="2" name="CuadroTexto 1">
            <a:extLst>
              <a:ext uri="{FF2B5EF4-FFF2-40B4-BE49-F238E27FC236}">
                <a16:creationId xmlns:a16="http://schemas.microsoft.com/office/drawing/2014/main" xmlns="" id="{40B4B6A8-2378-46CC-A115-EFA21B16B320}"/>
              </a:ext>
            </a:extLst>
          </p:cNvPr>
          <p:cNvSpPr txBox="1"/>
          <p:nvPr/>
        </p:nvSpPr>
        <p:spPr>
          <a:xfrm>
            <a:off x="575905" y="1549394"/>
            <a:ext cx="10384221"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Natural Gas  (NG) in the past has had an important participation in the energy matrix of some countries of LAC (Argentina, Colombia and Mexico)</a:t>
            </a:r>
          </a:p>
          <a:p>
            <a:pPr marL="342900" indent="-342900">
              <a:buFont typeface="Arial" panose="020B0604020202020204" pitchFamily="34" charset="0"/>
              <a:buChar char="•"/>
            </a:pPr>
            <a:r>
              <a:rPr lang="en-US" sz="2000" dirty="0"/>
              <a:t>The participation of the NG will increase in the future replacing the power generation from liquid fuels.</a:t>
            </a:r>
          </a:p>
          <a:p>
            <a:pPr marL="342900" indent="-342900">
              <a:buFont typeface="Arial" panose="020B0604020202020204" pitchFamily="34" charset="0"/>
              <a:buChar char="•"/>
            </a:pPr>
            <a:r>
              <a:rPr lang="en-US" sz="2000" dirty="0"/>
              <a:t>The LNG is presented as a valid alternative for the substitution of source in power generation.</a:t>
            </a:r>
          </a:p>
          <a:p>
            <a:pPr marL="342900" indent="-342900">
              <a:buFont typeface="Arial" panose="020B0604020202020204" pitchFamily="34" charset="0"/>
              <a:buChar char="•"/>
            </a:pPr>
            <a:r>
              <a:rPr lang="en-US" sz="2000" dirty="0"/>
              <a:t>While there are multiple initiatives aimed at increasing the capacity of LNG in the region, there are few regional interconnection projects through gas pipelines.</a:t>
            </a:r>
          </a:p>
          <a:p>
            <a:pPr marL="342900" indent="-342900">
              <a:buFont typeface="Arial" panose="020B0604020202020204" pitchFamily="34" charset="0"/>
              <a:buChar char="•"/>
            </a:pPr>
            <a:r>
              <a:rPr lang="en-US" sz="2000" dirty="0"/>
              <a:t>Lack of regional markets for GN. The exchanges are made under bilateral agreements.</a:t>
            </a:r>
          </a:p>
          <a:p>
            <a:pPr marL="342900" indent="-342900">
              <a:buFont typeface="Arial" panose="020B0604020202020204" pitchFamily="34" charset="0"/>
              <a:buChar char="•"/>
            </a:pPr>
            <a:r>
              <a:rPr lang="en-US" sz="2000" dirty="0"/>
              <a:t>NG is an alternative to reduce the GHG emissions in the region.</a:t>
            </a:r>
          </a:p>
          <a:p>
            <a:pPr marL="342900" indent="-342900">
              <a:buFont typeface="Arial" panose="020B0604020202020204" pitchFamily="34" charset="0"/>
              <a:buChar char="•"/>
            </a:pPr>
            <a:r>
              <a:rPr lang="en-US" sz="2000" dirty="0"/>
              <a:t>There are important opportunities for the substitution of liquid fuels in transport sector by NG.</a:t>
            </a:r>
          </a:p>
          <a:p>
            <a:pPr marL="342900" indent="-342900">
              <a:buFont typeface="Arial" panose="020B0604020202020204" pitchFamily="34" charset="0"/>
              <a:buChar char="•"/>
            </a:pPr>
            <a:r>
              <a:rPr lang="en-US" sz="2000" dirty="0"/>
              <a:t>The NG is a valid, efficient and competitive alternative for the thermal backup required by renewable energies. Renewable energies can be complementary to the development of natural gas in the region.</a:t>
            </a:r>
          </a:p>
          <a:p>
            <a:pPr marL="342900" indent="-342900">
              <a:buFont typeface="Arial" panose="020B0604020202020204" pitchFamily="34" charset="0"/>
              <a:buChar char="•"/>
            </a:pPr>
            <a:r>
              <a:rPr lang="en-US" sz="2000" dirty="0"/>
              <a:t>Central America and the Caribbean have important potential for the substitution of liquid fuels by NG, the small-scale LNG is seen as the feasible alternative.</a:t>
            </a:r>
          </a:p>
          <a:p>
            <a:pPr marL="342900" indent="-342900">
              <a:buFont typeface="Arial" panose="020B0604020202020204" pitchFamily="34" charset="0"/>
              <a:buChar char="•"/>
            </a:pPr>
            <a:r>
              <a:rPr lang="en-US" sz="2000" dirty="0"/>
              <a:t>Argentina and Chile will start exchanges of GN based on recent political agreements.</a:t>
            </a:r>
          </a:p>
        </p:txBody>
      </p:sp>
    </p:spTree>
    <p:extLst>
      <p:ext uri="{BB962C8B-B14F-4D97-AF65-F5344CB8AC3E}">
        <p14:creationId xmlns:p14="http://schemas.microsoft.com/office/powerpoint/2010/main" val="13806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39">
            <a:extLst>
              <a:ext uri="{FF2B5EF4-FFF2-40B4-BE49-F238E27FC236}">
                <a16:creationId xmlns:a16="http://schemas.microsoft.com/office/drawing/2014/main" xmlns="" id="{262EFE1E-D066-4125-A971-1A03B8A32AEF}"/>
              </a:ext>
            </a:extLst>
          </p:cNvPr>
          <p:cNvGrpSpPr/>
          <p:nvPr/>
        </p:nvGrpSpPr>
        <p:grpSpPr>
          <a:xfrm>
            <a:off x="9218442" y="-607906"/>
            <a:ext cx="7076802" cy="7038188"/>
            <a:chOff x="4343400" y="369888"/>
            <a:chExt cx="9601200" cy="9548812"/>
          </a:xfrm>
          <a:solidFill>
            <a:schemeClr val="bg1">
              <a:lumMod val="95000"/>
            </a:schemeClr>
          </a:solidFill>
        </p:grpSpPr>
        <p:sp>
          <p:nvSpPr>
            <p:cNvPr id="23" name="Freeform 5">
              <a:extLst>
                <a:ext uri="{FF2B5EF4-FFF2-40B4-BE49-F238E27FC236}">
                  <a16:creationId xmlns:a16="http://schemas.microsoft.com/office/drawing/2014/main" xmlns="" id="{05E05EAC-3E5B-4735-A201-3F30D2C63427}"/>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6">
              <a:extLst>
                <a:ext uri="{FF2B5EF4-FFF2-40B4-BE49-F238E27FC236}">
                  <a16:creationId xmlns:a16="http://schemas.microsoft.com/office/drawing/2014/main" xmlns="" id="{64118D1D-4F09-4C19-A699-15A7C0F35F2A}"/>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7">
              <a:extLst>
                <a:ext uri="{FF2B5EF4-FFF2-40B4-BE49-F238E27FC236}">
                  <a16:creationId xmlns:a16="http://schemas.microsoft.com/office/drawing/2014/main" xmlns="" id="{9C7F3DAC-CA6E-4CD6-96DD-9DDAA62F4E92}"/>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8">
              <a:extLst>
                <a:ext uri="{FF2B5EF4-FFF2-40B4-BE49-F238E27FC236}">
                  <a16:creationId xmlns:a16="http://schemas.microsoft.com/office/drawing/2014/main" xmlns="" id="{87B8B73D-FABA-4964-848F-3B77FDB85539}"/>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9">
              <a:extLst>
                <a:ext uri="{FF2B5EF4-FFF2-40B4-BE49-F238E27FC236}">
                  <a16:creationId xmlns:a16="http://schemas.microsoft.com/office/drawing/2014/main" xmlns="" id="{1B7FF803-50F2-4F3A-8713-CB10D9355F47}"/>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10">
              <a:extLst>
                <a:ext uri="{FF2B5EF4-FFF2-40B4-BE49-F238E27FC236}">
                  <a16:creationId xmlns:a16="http://schemas.microsoft.com/office/drawing/2014/main" xmlns="" id="{FE73ACC9-7E16-4BFC-9857-8BB70A71C8E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1">
              <a:extLst>
                <a:ext uri="{FF2B5EF4-FFF2-40B4-BE49-F238E27FC236}">
                  <a16:creationId xmlns:a16="http://schemas.microsoft.com/office/drawing/2014/main" xmlns="" id="{B3F426F9-46AC-4299-A113-562FD9893813}"/>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2">
              <a:extLst>
                <a:ext uri="{FF2B5EF4-FFF2-40B4-BE49-F238E27FC236}">
                  <a16:creationId xmlns:a16="http://schemas.microsoft.com/office/drawing/2014/main" xmlns="" id="{88F8727C-A9EB-4C3F-90FB-9C84C77F6B8D}"/>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3">
              <a:extLst>
                <a:ext uri="{FF2B5EF4-FFF2-40B4-BE49-F238E27FC236}">
                  <a16:creationId xmlns:a16="http://schemas.microsoft.com/office/drawing/2014/main" xmlns="" id="{34B82F91-6A53-4DCA-8269-1D1EF3FD4C1D}"/>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4">
              <a:extLst>
                <a:ext uri="{FF2B5EF4-FFF2-40B4-BE49-F238E27FC236}">
                  <a16:creationId xmlns:a16="http://schemas.microsoft.com/office/drawing/2014/main" xmlns="" id="{A62AF11C-7F81-430E-ADE9-0503DACA1D57}"/>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5">
              <a:extLst>
                <a:ext uri="{FF2B5EF4-FFF2-40B4-BE49-F238E27FC236}">
                  <a16:creationId xmlns:a16="http://schemas.microsoft.com/office/drawing/2014/main" xmlns="" id="{5E5BA305-5764-4E6D-92AA-8325A4380545}"/>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6">
              <a:extLst>
                <a:ext uri="{FF2B5EF4-FFF2-40B4-BE49-F238E27FC236}">
                  <a16:creationId xmlns:a16="http://schemas.microsoft.com/office/drawing/2014/main" xmlns="" id="{E12EACD2-D6ED-4DDD-8BDD-239B5FDCC46C}"/>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7">
              <a:extLst>
                <a:ext uri="{FF2B5EF4-FFF2-40B4-BE49-F238E27FC236}">
                  <a16:creationId xmlns:a16="http://schemas.microsoft.com/office/drawing/2014/main" xmlns="" id="{455AEB25-A451-4655-A125-2B5D62F5066B}"/>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8">
              <a:extLst>
                <a:ext uri="{FF2B5EF4-FFF2-40B4-BE49-F238E27FC236}">
                  <a16:creationId xmlns:a16="http://schemas.microsoft.com/office/drawing/2014/main" xmlns="" id="{3FE885F4-8453-4990-9D5D-7AB9E7D0F241}"/>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9">
              <a:extLst>
                <a:ext uri="{FF2B5EF4-FFF2-40B4-BE49-F238E27FC236}">
                  <a16:creationId xmlns:a16="http://schemas.microsoft.com/office/drawing/2014/main" xmlns="" id="{B6D6C808-4196-43A1-A2DE-BD3B6B319A69}"/>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20">
              <a:extLst>
                <a:ext uri="{FF2B5EF4-FFF2-40B4-BE49-F238E27FC236}">
                  <a16:creationId xmlns:a16="http://schemas.microsoft.com/office/drawing/2014/main" xmlns="" id="{3AAD4276-B3B7-481D-A8F3-0200A7636426}"/>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254403"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The Role of Natural Gas in Energy Policies of LAC </a:t>
            </a:r>
            <a:endParaRPr lang="es-EC" sz="2400" dirty="0">
              <a:latin typeface="Calibri  "/>
            </a:endParaRPr>
          </a:p>
        </p:txBody>
      </p:sp>
      <p:sp>
        <p:nvSpPr>
          <p:cNvPr id="2" name="CuadroTexto 1">
            <a:extLst>
              <a:ext uri="{FF2B5EF4-FFF2-40B4-BE49-F238E27FC236}">
                <a16:creationId xmlns:a16="http://schemas.microsoft.com/office/drawing/2014/main" xmlns="" id="{40B4B6A8-2378-46CC-A115-EFA21B16B320}"/>
              </a:ext>
            </a:extLst>
          </p:cNvPr>
          <p:cNvSpPr txBox="1"/>
          <p:nvPr/>
        </p:nvSpPr>
        <p:spPr>
          <a:xfrm>
            <a:off x="851338" y="1692166"/>
            <a:ext cx="10384221"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North America and Mexico have developed dynamic and integrated NG markets in last five years. The sectoral reform in Mexico has had important impact.</a:t>
            </a:r>
          </a:p>
          <a:p>
            <a:pPr marL="342900" indent="-342900">
              <a:buFont typeface="Arial" panose="020B0604020202020204" pitchFamily="34" charset="0"/>
              <a:buChar char="•"/>
            </a:pPr>
            <a:r>
              <a:rPr lang="en-US" sz="2000" dirty="0"/>
              <a:t>The reserves of shale gas in Argentina will modify the regional market in the medium term and would turn Argentina into a potential NG exporter, however the potential problems associated with the seasonality of the demand in the Argentinean market result in a barrier to be solved to make feasible the non-conventional projects in </a:t>
            </a:r>
            <a:r>
              <a:rPr lang="en-US" sz="2000" dirty="0" err="1"/>
              <a:t>Vaca</a:t>
            </a:r>
            <a:r>
              <a:rPr lang="en-US" sz="2000" dirty="0"/>
              <a:t> </a:t>
            </a:r>
            <a:r>
              <a:rPr lang="en-US" sz="2000" dirty="0" err="1"/>
              <a:t>Muerta</a:t>
            </a:r>
            <a:r>
              <a:rPr lang="en-US" sz="2000" dirty="0"/>
              <a:t>.</a:t>
            </a:r>
          </a:p>
          <a:p>
            <a:pPr marL="342900" indent="-342900">
              <a:buFont typeface="Arial" panose="020B0604020202020204" pitchFamily="34" charset="0"/>
              <a:buChar char="•"/>
            </a:pPr>
            <a:r>
              <a:rPr lang="en-US" sz="2000" dirty="0"/>
              <a:t>Colombia, Brazil and Mexico are the other countries of the region with important unconventional reserves, however the stage of development is still primary.</a:t>
            </a:r>
          </a:p>
          <a:p>
            <a:pPr marL="342900" indent="-342900">
              <a:buFont typeface="Arial" panose="020B0604020202020204" pitchFamily="34" charset="0"/>
              <a:buChar char="•"/>
            </a:pPr>
            <a:r>
              <a:rPr lang="en-US" sz="2000" dirty="0"/>
              <a:t>Market and geography restrictions of some producers constitute significant problems in the medium term. The absence of regional markets for GN limits development. The need of regional reference prices for the NG markets.</a:t>
            </a:r>
          </a:p>
          <a:p>
            <a:pPr marL="342900" indent="-342900">
              <a:buFont typeface="Arial" panose="020B0604020202020204" pitchFamily="34" charset="0"/>
              <a:buChar char="•"/>
            </a:pPr>
            <a:r>
              <a:rPr lang="en-US" sz="2000" dirty="0"/>
              <a:t>Even when there are projects of incorporation of GN into the matrix of the countries, progress in policies and regulations for the subsector is reduced in most of the LAC countries.</a:t>
            </a:r>
          </a:p>
          <a:p>
            <a:pPr marL="342900" indent="-342900">
              <a:buFont typeface="Arial" panose="020B0604020202020204" pitchFamily="34" charset="0"/>
              <a:buChar char="•"/>
            </a:pPr>
            <a:r>
              <a:rPr lang="en-US" sz="2000" dirty="0"/>
              <a:t>Producers are those that have mature regulatory frameworks. But there is a lack of harmonized policies and regulatory frameworks for NG in the region. </a:t>
            </a:r>
          </a:p>
        </p:txBody>
      </p:sp>
    </p:spTree>
    <p:extLst>
      <p:ext uri="{BB962C8B-B14F-4D97-AF65-F5344CB8AC3E}">
        <p14:creationId xmlns:p14="http://schemas.microsoft.com/office/powerpoint/2010/main" val="423944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4055399" y="1573970"/>
            <a:ext cx="2918646" cy="1647861"/>
          </a:xfrm>
          <a:custGeom>
            <a:avLst/>
            <a:gdLst>
              <a:gd name="T0" fmla="*/ 1248 w 1248"/>
              <a:gd name="T1" fmla="*/ 705 h 705"/>
              <a:gd name="T2" fmla="*/ 1233 w 1248"/>
              <a:gd name="T3" fmla="*/ 519 h 705"/>
              <a:gd name="T4" fmla="*/ 1192 w 1248"/>
              <a:gd name="T5" fmla="*/ 567 h 705"/>
              <a:gd name="T6" fmla="*/ 1182 w 1248"/>
              <a:gd name="T7" fmla="*/ 542 h 705"/>
              <a:gd name="T8" fmla="*/ 623 w 1248"/>
              <a:gd name="T9" fmla="*/ 281 h 705"/>
              <a:gd name="T10" fmla="*/ 312 w 1248"/>
              <a:gd name="T11" fmla="*/ 0 h 705"/>
              <a:gd name="T12" fmla="*/ 0 w 1248"/>
              <a:gd name="T13" fmla="*/ 312 h 705"/>
              <a:gd name="T14" fmla="*/ 226 w 1248"/>
              <a:gd name="T15" fmla="*/ 612 h 705"/>
              <a:gd name="T16" fmla="*/ 226 w 1248"/>
              <a:gd name="T17" fmla="*/ 612 h 705"/>
              <a:gd name="T18" fmla="*/ 250 w 1248"/>
              <a:gd name="T19" fmla="*/ 618 h 705"/>
              <a:gd name="T20" fmla="*/ 251 w 1248"/>
              <a:gd name="T21" fmla="*/ 618 h 705"/>
              <a:gd name="T22" fmla="*/ 251 w 1248"/>
              <a:gd name="T23" fmla="*/ 618 h 705"/>
              <a:gd name="T24" fmla="*/ 511 w 1248"/>
              <a:gd name="T25" fmla="*/ 368 h 705"/>
              <a:gd name="T26" fmla="*/ 627 w 1248"/>
              <a:gd name="T27" fmla="*/ 328 h 705"/>
              <a:gd name="T28" fmla="*/ 1181 w 1248"/>
              <a:gd name="T29" fmla="*/ 571 h 705"/>
              <a:gd name="T30" fmla="*/ 1117 w 1248"/>
              <a:gd name="T31" fmla="*/ 572 h 705"/>
              <a:gd name="T32" fmla="*/ 1248 w 1248"/>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5">
                <a:moveTo>
                  <a:pt x="1248" y="705"/>
                </a:moveTo>
                <a:cubicBezTo>
                  <a:pt x="1233" y="519"/>
                  <a:pt x="1233" y="519"/>
                  <a:pt x="1233" y="519"/>
                </a:cubicBezTo>
                <a:cubicBezTo>
                  <a:pt x="1192" y="567"/>
                  <a:pt x="1192" y="567"/>
                  <a:pt x="1192" y="567"/>
                </a:cubicBezTo>
                <a:cubicBezTo>
                  <a:pt x="1188" y="556"/>
                  <a:pt x="1187" y="553"/>
                  <a:pt x="1182" y="542"/>
                </a:cubicBezTo>
                <a:cubicBezTo>
                  <a:pt x="1087" y="335"/>
                  <a:pt x="851" y="233"/>
                  <a:pt x="623" y="281"/>
                </a:cubicBezTo>
                <a:cubicBezTo>
                  <a:pt x="607" y="123"/>
                  <a:pt x="474" y="0"/>
                  <a:pt x="312" y="0"/>
                </a:cubicBezTo>
                <a:cubicBezTo>
                  <a:pt x="140" y="0"/>
                  <a:pt x="0" y="139"/>
                  <a:pt x="0" y="312"/>
                </a:cubicBezTo>
                <a:cubicBezTo>
                  <a:pt x="0" y="454"/>
                  <a:pt x="96" y="574"/>
                  <a:pt x="226" y="612"/>
                </a:cubicBezTo>
                <a:cubicBezTo>
                  <a:pt x="226" y="612"/>
                  <a:pt x="226" y="612"/>
                  <a:pt x="226" y="612"/>
                </a:cubicBezTo>
                <a:cubicBezTo>
                  <a:pt x="234" y="614"/>
                  <a:pt x="242" y="616"/>
                  <a:pt x="250" y="618"/>
                </a:cubicBezTo>
                <a:cubicBezTo>
                  <a:pt x="251" y="618"/>
                  <a:pt x="251" y="618"/>
                  <a:pt x="251" y="618"/>
                </a:cubicBezTo>
                <a:cubicBezTo>
                  <a:pt x="251" y="618"/>
                  <a:pt x="251" y="618"/>
                  <a:pt x="251" y="618"/>
                </a:cubicBezTo>
                <a:cubicBezTo>
                  <a:pt x="303" y="513"/>
                  <a:pt x="393" y="423"/>
                  <a:pt x="511" y="368"/>
                </a:cubicBezTo>
                <a:cubicBezTo>
                  <a:pt x="580" y="336"/>
                  <a:pt x="626" y="328"/>
                  <a:pt x="627" y="328"/>
                </a:cubicBezTo>
                <a:cubicBezTo>
                  <a:pt x="853" y="278"/>
                  <a:pt x="1082" y="370"/>
                  <a:pt x="1181" y="571"/>
                </a:cubicBezTo>
                <a:cubicBezTo>
                  <a:pt x="1117" y="572"/>
                  <a:pt x="1117" y="572"/>
                  <a:pt x="1117" y="572"/>
                </a:cubicBezTo>
                <a:lnTo>
                  <a:pt x="1248" y="705"/>
                </a:lnTo>
                <a:close/>
              </a:path>
            </a:pathLst>
          </a:custGeom>
          <a:solidFill>
            <a:schemeClr val="accent1"/>
          </a:solidFill>
          <a:ln>
            <a:noFill/>
          </a:ln>
        </p:spPr>
        <p:txBody>
          <a:bodyPr vert="horz" wrap="square" lIns="365704" tIns="45713" rIns="91426" bIns="365704" numCol="1" anchor="ctr" anchorCtr="0" compatLnSpc="1">
            <a:prstTxWarp prst="textNoShape">
              <a:avLst/>
            </a:prstTxWarp>
          </a:bodyPr>
          <a:lstStyle/>
          <a:p>
            <a:endParaRPr lang="en-US" sz="2666" b="1" dirty="0">
              <a:solidFill>
                <a:srgbClr val="FFFFFF"/>
              </a:solidFill>
              <a:latin typeface="Arial" panose="020B0604020202020204" pitchFamily="34" charset="0"/>
              <a:cs typeface="Arial" panose="020B0604020202020204" pitchFamily="34" charset="0"/>
            </a:endParaRPr>
          </a:p>
        </p:txBody>
      </p:sp>
      <p:sp>
        <p:nvSpPr>
          <p:cNvPr id="9" name="Freeform 7"/>
          <p:cNvSpPr>
            <a:spLocks/>
          </p:cNvSpPr>
          <p:nvPr/>
        </p:nvSpPr>
        <p:spPr bwMode="auto">
          <a:xfrm>
            <a:off x="6437109" y="1573970"/>
            <a:ext cx="1648595" cy="2921073"/>
          </a:xfrm>
          <a:custGeom>
            <a:avLst/>
            <a:gdLst>
              <a:gd name="T0" fmla="*/ 0 w 705"/>
              <a:gd name="T1" fmla="*/ 1249 h 1249"/>
              <a:gd name="T2" fmla="*/ 186 w 705"/>
              <a:gd name="T3" fmla="*/ 1234 h 1249"/>
              <a:gd name="T4" fmla="*/ 139 w 705"/>
              <a:gd name="T5" fmla="*/ 1192 h 1249"/>
              <a:gd name="T6" fmla="*/ 164 w 705"/>
              <a:gd name="T7" fmla="*/ 1182 h 1249"/>
              <a:gd name="T8" fmla="*/ 424 w 705"/>
              <a:gd name="T9" fmla="*/ 623 h 1249"/>
              <a:gd name="T10" fmla="*/ 705 w 705"/>
              <a:gd name="T11" fmla="*/ 312 h 1249"/>
              <a:gd name="T12" fmla="*/ 393 w 705"/>
              <a:gd name="T13" fmla="*/ 0 h 1249"/>
              <a:gd name="T14" fmla="*/ 93 w 705"/>
              <a:gd name="T15" fmla="*/ 227 h 1249"/>
              <a:gd name="T16" fmla="*/ 93 w 705"/>
              <a:gd name="T17" fmla="*/ 227 h 1249"/>
              <a:gd name="T18" fmla="*/ 87 w 705"/>
              <a:gd name="T19" fmla="*/ 251 h 1249"/>
              <a:gd name="T20" fmla="*/ 87 w 705"/>
              <a:gd name="T21" fmla="*/ 251 h 1249"/>
              <a:gd name="T22" fmla="*/ 87 w 705"/>
              <a:gd name="T23" fmla="*/ 252 h 1249"/>
              <a:gd name="T24" fmla="*/ 337 w 705"/>
              <a:gd name="T25" fmla="*/ 512 h 1249"/>
              <a:gd name="T26" fmla="*/ 377 w 705"/>
              <a:gd name="T27" fmla="*/ 627 h 1249"/>
              <a:gd name="T28" fmla="*/ 135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9" y="1192"/>
                  <a:pt x="139" y="1192"/>
                  <a:pt x="139" y="1192"/>
                </a:cubicBezTo>
                <a:cubicBezTo>
                  <a:pt x="150" y="1188"/>
                  <a:pt x="153" y="1187"/>
                  <a:pt x="164" y="1182"/>
                </a:cubicBezTo>
                <a:cubicBezTo>
                  <a:pt x="370" y="1087"/>
                  <a:pt x="473" y="851"/>
                  <a:pt x="424" y="623"/>
                </a:cubicBezTo>
                <a:cubicBezTo>
                  <a:pt x="582" y="608"/>
                  <a:pt x="705" y="474"/>
                  <a:pt x="705" y="312"/>
                </a:cubicBezTo>
                <a:cubicBezTo>
                  <a:pt x="705" y="140"/>
                  <a:pt x="565" y="0"/>
                  <a:pt x="393" y="0"/>
                </a:cubicBezTo>
                <a:cubicBezTo>
                  <a:pt x="250" y="1"/>
                  <a:pt x="130" y="96"/>
                  <a:pt x="93" y="227"/>
                </a:cubicBezTo>
                <a:cubicBezTo>
                  <a:pt x="93" y="227"/>
                  <a:pt x="93" y="227"/>
                  <a:pt x="93" y="227"/>
                </a:cubicBezTo>
                <a:cubicBezTo>
                  <a:pt x="90" y="235"/>
                  <a:pt x="88" y="243"/>
                  <a:pt x="87" y="251"/>
                </a:cubicBezTo>
                <a:cubicBezTo>
                  <a:pt x="87" y="251"/>
                  <a:pt x="87" y="251"/>
                  <a:pt x="87" y="251"/>
                </a:cubicBezTo>
                <a:cubicBezTo>
                  <a:pt x="87" y="252"/>
                  <a:pt x="87" y="252"/>
                  <a:pt x="87" y="252"/>
                </a:cubicBezTo>
                <a:cubicBezTo>
                  <a:pt x="192" y="304"/>
                  <a:pt x="282" y="394"/>
                  <a:pt x="337" y="512"/>
                </a:cubicBezTo>
                <a:cubicBezTo>
                  <a:pt x="369" y="580"/>
                  <a:pt x="377" y="626"/>
                  <a:pt x="377" y="627"/>
                </a:cubicBezTo>
                <a:cubicBezTo>
                  <a:pt x="428" y="854"/>
                  <a:pt x="336" y="1083"/>
                  <a:pt x="135" y="1182"/>
                </a:cubicBezTo>
                <a:cubicBezTo>
                  <a:pt x="133" y="1118"/>
                  <a:pt x="133" y="1118"/>
                  <a:pt x="133" y="1118"/>
                </a:cubicBezTo>
                <a:lnTo>
                  <a:pt x="0" y="1249"/>
                </a:lnTo>
                <a:close/>
              </a:path>
            </a:pathLst>
          </a:custGeom>
          <a:solidFill>
            <a:schemeClr val="accent2"/>
          </a:solidFill>
          <a:ln>
            <a:noFill/>
          </a:ln>
        </p:spPr>
        <p:txBody>
          <a:bodyPr vert="horz" wrap="square" lIns="365704" tIns="0" rIns="91426" bIns="1554240" numCol="1" anchor="ctr" anchorCtr="0" compatLnSpc="1">
            <a:prstTxWarp prst="textNoShape">
              <a:avLst/>
            </a:prstTxWarp>
          </a:bodyPr>
          <a:lstStyle/>
          <a:p>
            <a:pPr algn="ctr"/>
            <a:endParaRPr lang="en-US" sz="4000" dirty="0">
              <a:solidFill>
                <a:srgbClr val="FFFFFF"/>
              </a:solidFill>
              <a:latin typeface="Arial" panose="020B0604020202020204" pitchFamily="34" charset="0"/>
              <a:cs typeface="Arial" panose="020B0604020202020204" pitchFamily="34" charset="0"/>
            </a:endParaRPr>
          </a:p>
        </p:txBody>
      </p:sp>
      <p:sp>
        <p:nvSpPr>
          <p:cNvPr id="10" name="Freeform 8"/>
          <p:cNvSpPr>
            <a:spLocks/>
          </p:cNvSpPr>
          <p:nvPr/>
        </p:nvSpPr>
        <p:spPr bwMode="auto">
          <a:xfrm>
            <a:off x="5115663" y="4059750"/>
            <a:ext cx="2970041" cy="1573722"/>
          </a:xfrm>
          <a:custGeom>
            <a:avLst/>
            <a:gdLst>
              <a:gd name="T0" fmla="*/ 0 w 1270"/>
              <a:gd name="T1" fmla="*/ 0 h 673"/>
              <a:gd name="T2" fmla="*/ 22 w 1270"/>
              <a:gd name="T3" fmla="*/ 185 h 673"/>
              <a:gd name="T4" fmla="*/ 62 w 1270"/>
              <a:gd name="T5" fmla="*/ 136 h 673"/>
              <a:gd name="T6" fmla="*/ 73 w 1270"/>
              <a:gd name="T7" fmla="*/ 161 h 673"/>
              <a:gd name="T8" fmla="*/ 642 w 1270"/>
              <a:gd name="T9" fmla="*/ 398 h 673"/>
              <a:gd name="T10" fmla="*/ 964 w 1270"/>
              <a:gd name="T11" fmla="*/ 666 h 673"/>
              <a:gd name="T12" fmla="*/ 1263 w 1270"/>
              <a:gd name="T13" fmla="*/ 342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2" y="185"/>
                  <a:pt x="22" y="185"/>
                  <a:pt x="22" y="185"/>
                </a:cubicBezTo>
                <a:cubicBezTo>
                  <a:pt x="62" y="136"/>
                  <a:pt x="62" y="136"/>
                  <a:pt x="62" y="136"/>
                </a:cubicBezTo>
                <a:cubicBezTo>
                  <a:pt x="66" y="147"/>
                  <a:pt x="67" y="150"/>
                  <a:pt x="73" y="161"/>
                </a:cubicBezTo>
                <a:cubicBezTo>
                  <a:pt x="176" y="363"/>
                  <a:pt x="416" y="456"/>
                  <a:pt x="642" y="398"/>
                </a:cubicBezTo>
                <a:cubicBezTo>
                  <a:pt x="664" y="555"/>
                  <a:pt x="802" y="673"/>
                  <a:pt x="964" y="666"/>
                </a:cubicBezTo>
                <a:cubicBezTo>
                  <a:pt x="1136" y="659"/>
                  <a:pt x="1270" y="514"/>
                  <a:pt x="1263" y="342"/>
                </a:cubicBezTo>
                <a:cubicBezTo>
                  <a:pt x="1257" y="199"/>
                  <a:pt x="1156" y="83"/>
                  <a:pt x="1025" y="51"/>
                </a:cubicBezTo>
                <a:cubicBezTo>
                  <a:pt x="1025" y="51"/>
                  <a:pt x="1025" y="51"/>
                  <a:pt x="1025" y="51"/>
                </a:cubicBezTo>
                <a:cubicBezTo>
                  <a:pt x="1017" y="49"/>
                  <a:pt x="1008" y="47"/>
                  <a:pt x="1000" y="46"/>
                </a:cubicBezTo>
                <a:cubicBezTo>
                  <a:pt x="1000" y="46"/>
                  <a:pt x="1000" y="46"/>
                  <a:pt x="1000" y="46"/>
                </a:cubicBezTo>
                <a:cubicBezTo>
                  <a:pt x="1000" y="46"/>
                  <a:pt x="999" y="46"/>
                  <a:pt x="999" y="46"/>
                </a:cubicBezTo>
                <a:cubicBezTo>
                  <a:pt x="951" y="153"/>
                  <a:pt x="865" y="247"/>
                  <a:pt x="750" y="306"/>
                </a:cubicBezTo>
                <a:cubicBezTo>
                  <a:pt x="682" y="341"/>
                  <a:pt x="637" y="351"/>
                  <a:pt x="636" y="351"/>
                </a:cubicBezTo>
                <a:cubicBezTo>
                  <a:pt x="412" y="411"/>
                  <a:pt x="179" y="328"/>
                  <a:pt x="72" y="131"/>
                </a:cubicBezTo>
                <a:cubicBezTo>
                  <a:pt x="136" y="127"/>
                  <a:pt x="136" y="127"/>
                  <a:pt x="136" y="127"/>
                </a:cubicBezTo>
                <a:lnTo>
                  <a:pt x="0" y="0"/>
                </a:lnTo>
                <a:close/>
              </a:path>
            </a:pathLst>
          </a:custGeom>
          <a:solidFill>
            <a:schemeClr val="accent3"/>
          </a:solidFill>
          <a:ln>
            <a:noFill/>
          </a:ln>
        </p:spPr>
        <p:txBody>
          <a:bodyPr vert="horz" wrap="square" lIns="1645666" tIns="274278" rIns="91426" bIns="0" numCol="1" anchor="ctr" anchorCtr="0" compatLnSpc="1">
            <a:prstTxWarp prst="textNoShape">
              <a:avLst/>
            </a:prstTxWarp>
          </a:bodyPr>
          <a:lstStyle/>
          <a:p>
            <a:pPr algn="ctr"/>
            <a:endParaRPr lang="en-US" sz="4000" dirty="0">
              <a:solidFill>
                <a:srgbClr val="FFFFFF"/>
              </a:solidFill>
              <a:latin typeface="Arial" panose="020B0604020202020204" pitchFamily="34" charset="0"/>
              <a:cs typeface="Arial" panose="020B0604020202020204" pitchFamily="34" charset="0"/>
            </a:endParaRPr>
          </a:p>
        </p:txBody>
      </p:sp>
      <p:sp>
        <p:nvSpPr>
          <p:cNvPr id="11" name="Freeform 9"/>
          <p:cNvSpPr>
            <a:spLocks/>
          </p:cNvSpPr>
          <p:nvPr/>
        </p:nvSpPr>
        <p:spPr bwMode="auto">
          <a:xfrm>
            <a:off x="4055399" y="2660995"/>
            <a:ext cx="1571503" cy="2972476"/>
          </a:xfrm>
          <a:custGeom>
            <a:avLst/>
            <a:gdLst>
              <a:gd name="T0" fmla="*/ 672 w 672"/>
              <a:gd name="T1" fmla="*/ 0 h 1271"/>
              <a:gd name="T2" fmla="*/ 487 w 672"/>
              <a:gd name="T3" fmla="*/ 23 h 1271"/>
              <a:gd name="T4" fmla="*/ 536 w 672"/>
              <a:gd name="T5" fmla="*/ 62 h 1271"/>
              <a:gd name="T6" fmla="*/ 511 w 672"/>
              <a:gd name="T7" fmla="*/ 73 h 1271"/>
              <a:gd name="T8" fmla="*/ 274 w 672"/>
              <a:gd name="T9" fmla="*/ 643 h 1271"/>
              <a:gd name="T10" fmla="*/ 6 w 672"/>
              <a:gd name="T11" fmla="*/ 965 h 1271"/>
              <a:gd name="T12" fmla="*/ 331 w 672"/>
              <a:gd name="T13" fmla="*/ 1264 h 1271"/>
              <a:gd name="T14" fmla="*/ 622 w 672"/>
              <a:gd name="T15" fmla="*/ 1025 h 1271"/>
              <a:gd name="T16" fmla="*/ 622 w 672"/>
              <a:gd name="T17" fmla="*/ 1025 h 1271"/>
              <a:gd name="T18" fmla="*/ 627 w 672"/>
              <a:gd name="T19" fmla="*/ 1000 h 1271"/>
              <a:gd name="T20" fmla="*/ 627 w 672"/>
              <a:gd name="T21" fmla="*/ 1000 h 1271"/>
              <a:gd name="T22" fmla="*/ 627 w 672"/>
              <a:gd name="T23" fmla="*/ 1000 h 1271"/>
              <a:gd name="T24" fmla="*/ 366 w 672"/>
              <a:gd name="T25" fmla="*/ 750 h 1271"/>
              <a:gd name="T26" fmla="*/ 321 w 672"/>
              <a:gd name="T27" fmla="*/ 637 h 1271"/>
              <a:gd name="T28" fmla="*/ 540 w 672"/>
              <a:gd name="T29" fmla="*/ 73 h 1271"/>
              <a:gd name="T30" fmla="*/ 545 w 672"/>
              <a:gd name="T31" fmla="*/ 137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6" y="417"/>
                  <a:pt x="274" y="643"/>
                </a:cubicBezTo>
                <a:cubicBezTo>
                  <a:pt x="117" y="665"/>
                  <a:pt x="0" y="803"/>
                  <a:pt x="6" y="965"/>
                </a:cubicBezTo>
                <a:cubicBezTo>
                  <a:pt x="14" y="1137"/>
                  <a:pt x="159" y="1271"/>
                  <a:pt x="331" y="1264"/>
                </a:cubicBezTo>
                <a:cubicBezTo>
                  <a:pt x="474" y="1258"/>
                  <a:pt x="590" y="1157"/>
                  <a:pt x="622" y="1025"/>
                </a:cubicBezTo>
                <a:cubicBezTo>
                  <a:pt x="622" y="1025"/>
                  <a:pt x="622" y="1025"/>
                  <a:pt x="622" y="1025"/>
                </a:cubicBezTo>
                <a:cubicBezTo>
                  <a:pt x="624" y="1017"/>
                  <a:pt x="625" y="1009"/>
                  <a:pt x="627" y="1000"/>
                </a:cubicBezTo>
                <a:cubicBezTo>
                  <a:pt x="627" y="1000"/>
                  <a:pt x="627" y="1000"/>
                  <a:pt x="627" y="1000"/>
                </a:cubicBezTo>
                <a:cubicBezTo>
                  <a:pt x="627" y="1000"/>
                  <a:pt x="627" y="1000"/>
                  <a:pt x="627" y="1000"/>
                </a:cubicBezTo>
                <a:cubicBezTo>
                  <a:pt x="520" y="952"/>
                  <a:pt x="426" y="866"/>
                  <a:pt x="366" y="750"/>
                </a:cubicBezTo>
                <a:cubicBezTo>
                  <a:pt x="331" y="683"/>
                  <a:pt x="322" y="638"/>
                  <a:pt x="321" y="637"/>
                </a:cubicBezTo>
                <a:cubicBezTo>
                  <a:pt x="261" y="413"/>
                  <a:pt x="344" y="180"/>
                  <a:pt x="540" y="73"/>
                </a:cubicBezTo>
                <a:cubicBezTo>
                  <a:pt x="545" y="137"/>
                  <a:pt x="545" y="137"/>
                  <a:pt x="545" y="137"/>
                </a:cubicBezTo>
                <a:lnTo>
                  <a:pt x="672" y="0"/>
                </a:lnTo>
                <a:close/>
              </a:path>
            </a:pathLst>
          </a:custGeom>
          <a:solidFill>
            <a:schemeClr val="accent4"/>
          </a:solidFill>
          <a:ln>
            <a:noFill/>
          </a:ln>
        </p:spPr>
        <p:txBody>
          <a:bodyPr vert="horz" wrap="square" lIns="91426" tIns="45713" rIns="274278" bIns="365704" numCol="1" anchor="b" anchorCtr="0" compatLnSpc="1">
            <a:prstTxWarp prst="textNoShape">
              <a:avLst/>
            </a:prstTxWarp>
          </a:bodyPr>
          <a:lstStyle/>
          <a:p>
            <a:pPr algn="ctr"/>
            <a:endParaRPr lang="en-US" sz="4000" dirty="0">
              <a:solidFill>
                <a:srgbClr val="FFFFFF"/>
              </a:solidFill>
              <a:latin typeface="Arial" panose="020B0604020202020204" pitchFamily="34" charset="0"/>
              <a:cs typeface="Arial" panose="020B0604020202020204" pitchFamily="34" charset="0"/>
            </a:endParaRPr>
          </a:p>
        </p:txBody>
      </p:sp>
      <p:sp>
        <p:nvSpPr>
          <p:cNvPr id="35" name="TextBox 34"/>
          <p:cNvSpPr txBox="1"/>
          <p:nvPr/>
        </p:nvSpPr>
        <p:spPr>
          <a:xfrm>
            <a:off x="757549" y="1833389"/>
            <a:ext cx="2014097" cy="830997"/>
          </a:xfrm>
          <a:prstGeom prst="rect">
            <a:avLst/>
          </a:prstGeom>
          <a:solidFill>
            <a:schemeClr val="bg1"/>
          </a:solidFill>
        </p:spPr>
        <p:txBody>
          <a:bodyPr wrap="square" rtlCol="0">
            <a:spAutoFit/>
          </a:bodyPr>
          <a:lstStyle/>
          <a:p>
            <a:r>
              <a:rPr lang="en-US" sz="1600" b="1" dirty="0">
                <a:solidFill>
                  <a:schemeClr val="tx1">
                    <a:lumMod val="75000"/>
                    <a:lumOff val="25000"/>
                  </a:schemeClr>
                </a:solidFill>
                <a:latin typeface="Arial" panose="020B0604020202020204" pitchFamily="34" charset="0"/>
                <a:cs typeface="Arial" panose="020B0604020202020204" pitchFamily="34" charset="0"/>
              </a:rPr>
              <a:t>INTEGRATION AND REGIONAL MARKETS</a:t>
            </a:r>
          </a:p>
        </p:txBody>
      </p:sp>
      <p:sp>
        <p:nvSpPr>
          <p:cNvPr id="37" name="TextBox 36"/>
          <p:cNvSpPr txBox="1"/>
          <p:nvPr/>
        </p:nvSpPr>
        <p:spPr>
          <a:xfrm>
            <a:off x="784308" y="3995922"/>
            <a:ext cx="2014097" cy="584775"/>
          </a:xfrm>
          <a:prstGeom prst="rect">
            <a:avLst/>
          </a:prstGeom>
          <a:solidFill>
            <a:schemeClr val="bg1"/>
          </a:solidFill>
        </p:spPr>
        <p:txBody>
          <a:bodyPr wrap="square" rtlCol="0">
            <a:spAutoFit/>
          </a:bodyPr>
          <a:lstStyle/>
          <a:p>
            <a:r>
              <a:rPr lang="en-US" sz="1600" b="1" dirty="0">
                <a:solidFill>
                  <a:schemeClr val="tx1">
                    <a:lumMod val="75000"/>
                    <a:lumOff val="25000"/>
                  </a:schemeClr>
                </a:solidFill>
                <a:latin typeface="Arial" panose="020B0604020202020204" pitchFamily="34" charset="0"/>
                <a:cs typeface="Arial" panose="020B0604020202020204" pitchFamily="34" charset="0"/>
              </a:rPr>
              <a:t>LONG TERM POLICIES</a:t>
            </a:r>
          </a:p>
        </p:txBody>
      </p:sp>
      <p:sp>
        <p:nvSpPr>
          <p:cNvPr id="38" name="TextBox 37"/>
          <p:cNvSpPr txBox="1"/>
          <p:nvPr/>
        </p:nvSpPr>
        <p:spPr>
          <a:xfrm>
            <a:off x="9129989" y="2132395"/>
            <a:ext cx="2654342" cy="335156"/>
          </a:xfrm>
          <a:prstGeom prst="rect">
            <a:avLst/>
          </a:prstGeom>
          <a:noFill/>
        </p:spPr>
        <p:txBody>
          <a:bodyPr wrap="square" rtlCol="0">
            <a:spAutoFit/>
          </a:bodyPr>
          <a:lstStyle/>
          <a:p>
            <a:pPr algn="just">
              <a:lnSpc>
                <a:spcPct val="150000"/>
              </a:lnSpc>
            </a:pPr>
            <a:r>
              <a:rPr lang="ru-RU" sz="1200" dirty="0">
                <a:solidFill>
                  <a:schemeClr val="tx1">
                    <a:lumMod val="75000"/>
                    <a:lumOff val="25000"/>
                  </a:schemeClr>
                </a:solidFill>
                <a:latin typeface="Arial" panose="020B0604020202020204" pitchFamily="34" charset="0"/>
                <a:cs typeface="Arial" panose="020B0604020202020204" pitchFamily="34" charset="0"/>
              </a:rPr>
              <a:t>…</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p:cNvSpPr txBox="1"/>
          <p:nvPr/>
        </p:nvSpPr>
        <p:spPr>
          <a:xfrm>
            <a:off x="9770234" y="1804156"/>
            <a:ext cx="2014097" cy="584775"/>
          </a:xfrm>
          <a:prstGeom prst="rect">
            <a:avLst/>
          </a:prstGeom>
          <a:solidFill>
            <a:schemeClr val="bg1"/>
          </a:solidFill>
        </p:spPr>
        <p:txBody>
          <a:bodyPr wrap="square" rtlCol="0">
            <a:spAutoFit/>
          </a:bodyPr>
          <a:lstStyle/>
          <a:p>
            <a:pPr algn="r"/>
            <a:r>
              <a:rPr lang="en-US" sz="1600" b="1" dirty="0">
                <a:solidFill>
                  <a:schemeClr val="tx1">
                    <a:lumMod val="75000"/>
                    <a:lumOff val="25000"/>
                  </a:schemeClr>
                </a:solidFill>
                <a:latin typeface="Arial" panose="020B0604020202020204" pitchFamily="34" charset="0"/>
                <a:cs typeface="Arial" panose="020B0604020202020204" pitchFamily="34" charset="0"/>
              </a:rPr>
              <a:t>SUB REGIONAL STRATEGIES</a:t>
            </a:r>
          </a:p>
        </p:txBody>
      </p:sp>
      <p:sp>
        <p:nvSpPr>
          <p:cNvPr id="41" name="TextBox 40"/>
          <p:cNvSpPr txBox="1"/>
          <p:nvPr/>
        </p:nvSpPr>
        <p:spPr>
          <a:xfrm>
            <a:off x="9770234" y="4011092"/>
            <a:ext cx="2014097" cy="830997"/>
          </a:xfrm>
          <a:prstGeom prst="rect">
            <a:avLst/>
          </a:prstGeom>
          <a:solidFill>
            <a:schemeClr val="bg1"/>
          </a:solidFill>
        </p:spPr>
        <p:txBody>
          <a:bodyPr wrap="square" rtlCol="0">
            <a:spAutoFit/>
          </a:bodyPr>
          <a:lstStyle/>
          <a:p>
            <a:pPr algn="r"/>
            <a:r>
              <a:rPr lang="en-US" sz="1600" b="1" dirty="0">
                <a:solidFill>
                  <a:schemeClr val="tx1">
                    <a:lumMod val="75000"/>
                    <a:lumOff val="25000"/>
                  </a:schemeClr>
                </a:solidFill>
                <a:latin typeface="Arial" panose="020B0604020202020204" pitchFamily="34" charset="0"/>
                <a:cs typeface="Arial" panose="020B0604020202020204" pitchFamily="34" charset="0"/>
              </a:rPr>
              <a:t>INSTITUTIONAL AND LEGAL FRAMEWORKS</a:t>
            </a:r>
          </a:p>
        </p:txBody>
      </p:sp>
      <p:cxnSp>
        <p:nvCxnSpPr>
          <p:cNvPr id="42" name="Прямая соединительная линия 41"/>
          <p:cNvCxnSpPr/>
          <p:nvPr/>
        </p:nvCxnSpPr>
        <p:spPr>
          <a:xfrm flipH="1">
            <a:off x="2280493" y="1980894"/>
            <a:ext cx="21901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0800000">
            <a:off x="2280495" y="4164958"/>
            <a:ext cx="2335276" cy="246705"/>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7779398" y="1980894"/>
            <a:ext cx="23727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rot="10800000" flipV="1">
            <a:off x="7566027" y="4173422"/>
            <a:ext cx="2586154" cy="238241"/>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8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125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12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2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2000">
                                          <p:cBhvr additive="base">
                                            <p:cTn id="11" dur="1250" fill="hold"/>
                                            <p:tgtEl>
                                              <p:spTgt spid="9"/>
                                            </p:tgtEl>
                                            <p:attrNameLst>
                                              <p:attrName>ppt_x</p:attrName>
                                            </p:attrNameLst>
                                          </p:cBhvr>
                                          <p:tavLst>
                                            <p:tav tm="0">
                                              <p:val>
                                                <p:strVal val="1+#ppt_w/2"/>
                                              </p:val>
                                            </p:tav>
                                            <p:tav tm="100000">
                                              <p:val>
                                                <p:strVal val="#ppt_x"/>
                                              </p:val>
                                            </p:tav>
                                          </p:tavLst>
                                        </p:anim>
                                        <p:anim calcmode="lin" valueType="num" p14:bounceEnd="52000">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14:presetBounceEnd="52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52000">
                                          <p:cBhvr additive="base">
                                            <p:cTn id="15" dur="1250" fill="hold"/>
                                            <p:tgtEl>
                                              <p:spTgt spid="11"/>
                                            </p:tgtEl>
                                            <p:attrNameLst>
                                              <p:attrName>ppt_x</p:attrName>
                                            </p:attrNameLst>
                                          </p:cBhvr>
                                          <p:tavLst>
                                            <p:tav tm="0">
                                              <p:val>
                                                <p:strVal val="0-#ppt_w/2"/>
                                              </p:val>
                                            </p:tav>
                                            <p:tav tm="100000">
                                              <p:val>
                                                <p:strVal val="#ppt_x"/>
                                              </p:val>
                                            </p:tav>
                                          </p:tavLst>
                                        </p:anim>
                                        <p:anim calcmode="lin" valueType="num" p14:bounceEnd="52000">
                                          <p:cBhvr additive="base">
                                            <p:cTn id="16" dur="12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52000">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14:bounceEnd="52000">
                                          <p:cBhvr additive="base">
                                            <p:cTn id="19" dur="1250" fill="hold"/>
                                            <p:tgtEl>
                                              <p:spTgt spid="10"/>
                                            </p:tgtEl>
                                            <p:attrNameLst>
                                              <p:attrName>ppt_x</p:attrName>
                                            </p:attrNameLst>
                                          </p:cBhvr>
                                          <p:tavLst>
                                            <p:tav tm="0">
                                              <p:val>
                                                <p:strVal val="1+#ppt_w/2"/>
                                              </p:val>
                                            </p:tav>
                                            <p:tav tm="100000">
                                              <p:val>
                                                <p:strVal val="#ppt_x"/>
                                              </p:val>
                                            </p:tav>
                                          </p:tavLst>
                                        </p:anim>
                                        <p:anim calcmode="lin" valueType="num" p14:bounceEnd="52000">
                                          <p:cBhvr additive="base">
                                            <p:cTn id="20"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1+#ppt_w/2"/>
                                              </p:val>
                                            </p:tav>
                                            <p:tav tm="100000">
                                              <p:val>
                                                <p:strVal val="#ppt_x"/>
                                              </p:val>
                                            </p:tav>
                                          </p:tavLst>
                                        </p:anim>
                                        <p:anim calcmode="lin" valueType="num">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250" fill="hold"/>
                                            <p:tgtEl>
                                              <p:spTgt spid="11"/>
                                            </p:tgtEl>
                                            <p:attrNameLst>
                                              <p:attrName>ppt_x</p:attrName>
                                            </p:attrNameLst>
                                          </p:cBhvr>
                                          <p:tavLst>
                                            <p:tav tm="0">
                                              <p:val>
                                                <p:strVal val="0-#ppt_w/2"/>
                                              </p:val>
                                            </p:tav>
                                            <p:tav tm="100000">
                                              <p:val>
                                                <p:strVal val="#ppt_x"/>
                                              </p:val>
                                            </p:tav>
                                          </p:tavLst>
                                        </p:anim>
                                        <p:anim calcmode="lin" valueType="num">
                                          <p:cBhvr additive="base">
                                            <p:cTn id="16" dur="12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1+#ppt_w/2"/>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Группа 39"/>
          <p:cNvGrpSpPr/>
          <p:nvPr/>
        </p:nvGrpSpPr>
        <p:grpSpPr>
          <a:xfrm>
            <a:off x="9250034" y="-1990046"/>
            <a:ext cx="7076802" cy="7038188"/>
            <a:chOff x="4343400" y="369888"/>
            <a:chExt cx="9601200" cy="9548812"/>
          </a:xfrm>
          <a:solidFill>
            <a:schemeClr val="bg1">
              <a:lumMod val="95000"/>
            </a:schemeClr>
          </a:solidFill>
        </p:grpSpPr>
        <p:sp>
          <p:nvSpPr>
            <p:cNvPr id="24" name="Freeform 5"/>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6"/>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7"/>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8"/>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9"/>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10"/>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1"/>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2"/>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3"/>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4"/>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5"/>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6"/>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7"/>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8"/>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9"/>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20"/>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6" name="Группа 39"/>
          <p:cNvGrpSpPr/>
          <p:nvPr/>
        </p:nvGrpSpPr>
        <p:grpSpPr>
          <a:xfrm>
            <a:off x="-3463331" y="1258478"/>
            <a:ext cx="7076802" cy="7038188"/>
            <a:chOff x="4343400" y="369888"/>
            <a:chExt cx="9601200" cy="9548812"/>
          </a:xfrm>
          <a:solidFill>
            <a:schemeClr val="bg1">
              <a:lumMod val="95000"/>
            </a:schemeClr>
          </a:solidFill>
        </p:grpSpPr>
        <p:sp>
          <p:nvSpPr>
            <p:cNvPr id="7" name="Freeform 5"/>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8" name="Freeform 6"/>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9" name="Freeform 7"/>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8"/>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9"/>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10"/>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11"/>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2"/>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3"/>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4"/>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5"/>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6"/>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7"/>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8"/>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9"/>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20"/>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4" name="Título 3"/>
          <p:cNvSpPr>
            <a:spLocks noGrp="1"/>
          </p:cNvSpPr>
          <p:nvPr>
            <p:ph type="ctrTitle"/>
          </p:nvPr>
        </p:nvSpPr>
        <p:spPr>
          <a:xfrm>
            <a:off x="1524000" y="1707159"/>
            <a:ext cx="9144000" cy="1838325"/>
          </a:xfrm>
        </p:spPr>
        <p:txBody>
          <a:bodyPr>
            <a:noAutofit/>
          </a:bodyPr>
          <a:lstStyle/>
          <a:p>
            <a:r>
              <a:rPr lang="es-CL" sz="4800" dirty="0" err="1">
                <a:solidFill>
                  <a:srgbClr val="092C74"/>
                </a:solidFill>
                <a:latin typeface="Hero" panose="02000506000000020004" pitchFamily="50" charset="0"/>
              </a:rPr>
              <a:t>Thank</a:t>
            </a:r>
            <a:r>
              <a:rPr lang="es-CL" sz="4800" dirty="0">
                <a:solidFill>
                  <a:srgbClr val="092C74"/>
                </a:solidFill>
                <a:latin typeface="Hero" panose="02000506000000020004" pitchFamily="50" charset="0"/>
              </a:rPr>
              <a:t> </a:t>
            </a:r>
            <a:r>
              <a:rPr lang="es-CL" sz="4800" dirty="0" err="1">
                <a:solidFill>
                  <a:srgbClr val="092C74"/>
                </a:solidFill>
                <a:latin typeface="Hero" panose="02000506000000020004" pitchFamily="50" charset="0"/>
              </a:rPr>
              <a:t>you</a:t>
            </a:r>
            <a:endParaRPr lang="es-ES_tradnl" sz="4800" dirty="0">
              <a:solidFill>
                <a:srgbClr val="092C74"/>
              </a:solidFill>
              <a:latin typeface="Hero" panose="02000506000000020004" pitchFamily="50" charset="0"/>
            </a:endParaRPr>
          </a:p>
        </p:txBody>
      </p:sp>
      <p:sp>
        <p:nvSpPr>
          <p:cNvPr id="2" name="Rectángulo 1"/>
          <p:cNvSpPr/>
          <p:nvPr/>
        </p:nvSpPr>
        <p:spPr>
          <a:xfrm>
            <a:off x="3048000" y="3936346"/>
            <a:ext cx="6096000" cy="800219"/>
          </a:xfrm>
          <a:prstGeom prst="rect">
            <a:avLst/>
          </a:prstGeom>
        </p:spPr>
        <p:txBody>
          <a:bodyPr>
            <a:spAutoFit/>
          </a:bodyPr>
          <a:lstStyle/>
          <a:p>
            <a:pPr algn="ctr"/>
            <a:r>
              <a:rPr lang="es-ES" sz="2800" dirty="0">
                <a:solidFill>
                  <a:srgbClr val="206EA8"/>
                </a:solidFill>
                <a:latin typeface="Corbel" panose="020B0503020204020204" pitchFamily="34" charset="0"/>
                <a:cs typeface="Arial"/>
              </a:rPr>
              <a:t>Alfonso Blanco</a:t>
            </a:r>
          </a:p>
          <a:p>
            <a:pPr algn="ctr"/>
            <a:r>
              <a:rPr lang="es-ES" dirty="0" err="1">
                <a:solidFill>
                  <a:srgbClr val="206EA8"/>
                </a:solidFill>
                <a:latin typeface="Corbel" panose="020B0503020204020204" pitchFamily="34" charset="0"/>
                <a:cs typeface="Arial Black"/>
              </a:rPr>
              <a:t>Executive</a:t>
            </a:r>
            <a:r>
              <a:rPr lang="es-ES" dirty="0">
                <a:solidFill>
                  <a:srgbClr val="206EA8"/>
                </a:solidFill>
                <a:latin typeface="Corbel" panose="020B0503020204020204" pitchFamily="34" charset="0"/>
                <a:cs typeface="Arial Black"/>
              </a:rPr>
              <a:t> </a:t>
            </a:r>
            <a:r>
              <a:rPr lang="es-ES" dirty="0" err="1">
                <a:solidFill>
                  <a:srgbClr val="206EA8"/>
                </a:solidFill>
                <a:latin typeface="Corbel" panose="020B0503020204020204" pitchFamily="34" charset="0"/>
                <a:cs typeface="Arial Black"/>
              </a:rPr>
              <a:t>Secretary</a:t>
            </a:r>
            <a:endParaRPr lang="es-ES" dirty="0">
              <a:solidFill>
                <a:srgbClr val="206EA8"/>
              </a:solidFill>
              <a:latin typeface="Corbel" panose="020B0503020204020204" pitchFamily="34" charset="0"/>
              <a:cs typeface="Arial Black"/>
            </a:endParaRPr>
          </a:p>
        </p:txBody>
      </p:sp>
    </p:spTree>
    <p:extLst>
      <p:ext uri="{BB962C8B-B14F-4D97-AF65-F5344CB8AC3E}">
        <p14:creationId xmlns:p14="http://schemas.microsoft.com/office/powerpoint/2010/main" val="26211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39">
            <a:extLst>
              <a:ext uri="{FF2B5EF4-FFF2-40B4-BE49-F238E27FC236}">
                <a16:creationId xmlns:a16="http://schemas.microsoft.com/office/drawing/2014/main" xmlns="" id="{37481E87-1BE7-445E-BB30-676D903D0FE6}"/>
              </a:ext>
            </a:extLst>
          </p:cNvPr>
          <p:cNvGrpSpPr/>
          <p:nvPr/>
        </p:nvGrpSpPr>
        <p:grpSpPr>
          <a:xfrm rot="376660">
            <a:off x="10140370" y="-71950"/>
            <a:ext cx="7076802" cy="7038188"/>
            <a:chOff x="4343400" y="369888"/>
            <a:chExt cx="9601200" cy="9548812"/>
          </a:xfrm>
          <a:solidFill>
            <a:schemeClr val="bg1">
              <a:lumMod val="95000"/>
            </a:schemeClr>
          </a:solidFill>
        </p:grpSpPr>
        <p:sp>
          <p:nvSpPr>
            <p:cNvPr id="27" name="Freeform 5">
              <a:extLst>
                <a:ext uri="{FF2B5EF4-FFF2-40B4-BE49-F238E27FC236}">
                  <a16:creationId xmlns:a16="http://schemas.microsoft.com/office/drawing/2014/main" xmlns="" id="{FC23569A-222E-4811-AD05-5B6F577703B2}"/>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6">
              <a:extLst>
                <a:ext uri="{FF2B5EF4-FFF2-40B4-BE49-F238E27FC236}">
                  <a16:creationId xmlns:a16="http://schemas.microsoft.com/office/drawing/2014/main" xmlns="" id="{44BC3AD2-AA07-49BC-893B-DE4D216A2466}"/>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7">
              <a:extLst>
                <a:ext uri="{FF2B5EF4-FFF2-40B4-BE49-F238E27FC236}">
                  <a16:creationId xmlns:a16="http://schemas.microsoft.com/office/drawing/2014/main" xmlns="" id="{0080227E-712A-411B-BF11-76A55F55E12E}"/>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8">
              <a:extLst>
                <a:ext uri="{FF2B5EF4-FFF2-40B4-BE49-F238E27FC236}">
                  <a16:creationId xmlns:a16="http://schemas.microsoft.com/office/drawing/2014/main" xmlns="" id="{39B70478-9618-43FD-947D-434CC627640A}"/>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9">
              <a:extLst>
                <a:ext uri="{FF2B5EF4-FFF2-40B4-BE49-F238E27FC236}">
                  <a16:creationId xmlns:a16="http://schemas.microsoft.com/office/drawing/2014/main" xmlns="" id="{F9D1C1BC-A53D-4E54-80C6-E8DFEA795379}"/>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0">
              <a:extLst>
                <a:ext uri="{FF2B5EF4-FFF2-40B4-BE49-F238E27FC236}">
                  <a16:creationId xmlns:a16="http://schemas.microsoft.com/office/drawing/2014/main" xmlns="" id="{67DCEC42-1B52-434B-94E6-0CF69703039D}"/>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1">
              <a:extLst>
                <a:ext uri="{FF2B5EF4-FFF2-40B4-BE49-F238E27FC236}">
                  <a16:creationId xmlns:a16="http://schemas.microsoft.com/office/drawing/2014/main" xmlns="" id="{ABBDCA46-BA89-4AE0-AA62-B95FDA87BF94}"/>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2">
              <a:extLst>
                <a:ext uri="{FF2B5EF4-FFF2-40B4-BE49-F238E27FC236}">
                  <a16:creationId xmlns:a16="http://schemas.microsoft.com/office/drawing/2014/main" xmlns="" id="{FD3B8224-316B-47C1-BCD7-6E986DD781C9}"/>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3">
              <a:extLst>
                <a:ext uri="{FF2B5EF4-FFF2-40B4-BE49-F238E27FC236}">
                  <a16:creationId xmlns:a16="http://schemas.microsoft.com/office/drawing/2014/main" xmlns="" id="{7D0FC2C1-2AD5-4D0D-B829-9DF482CF5ECF}"/>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4">
              <a:extLst>
                <a:ext uri="{FF2B5EF4-FFF2-40B4-BE49-F238E27FC236}">
                  <a16:creationId xmlns:a16="http://schemas.microsoft.com/office/drawing/2014/main" xmlns="" id="{519C27B6-9DA3-430F-B943-6AADB931B8D9}"/>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5">
              <a:extLst>
                <a:ext uri="{FF2B5EF4-FFF2-40B4-BE49-F238E27FC236}">
                  <a16:creationId xmlns:a16="http://schemas.microsoft.com/office/drawing/2014/main" xmlns="" id="{0A3CA20F-919E-436A-B218-6B147FD524C0}"/>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6">
              <a:extLst>
                <a:ext uri="{FF2B5EF4-FFF2-40B4-BE49-F238E27FC236}">
                  <a16:creationId xmlns:a16="http://schemas.microsoft.com/office/drawing/2014/main" xmlns="" id="{D5273911-0FCD-4BE4-8A45-4C32667CFAAA}"/>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7">
              <a:extLst>
                <a:ext uri="{FF2B5EF4-FFF2-40B4-BE49-F238E27FC236}">
                  <a16:creationId xmlns:a16="http://schemas.microsoft.com/office/drawing/2014/main" xmlns="" id="{43B56171-A8F2-40EF-8AE4-4BADADFD8394}"/>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8">
              <a:extLst>
                <a:ext uri="{FF2B5EF4-FFF2-40B4-BE49-F238E27FC236}">
                  <a16:creationId xmlns:a16="http://schemas.microsoft.com/office/drawing/2014/main" xmlns="" id="{3503CA9E-F0D1-44E1-AA0F-CAFF4251E2C6}"/>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9">
              <a:extLst>
                <a:ext uri="{FF2B5EF4-FFF2-40B4-BE49-F238E27FC236}">
                  <a16:creationId xmlns:a16="http://schemas.microsoft.com/office/drawing/2014/main" xmlns="" id="{FC36D146-F2FF-469F-A516-DFB789C3E81A}"/>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20">
              <a:extLst>
                <a:ext uri="{FF2B5EF4-FFF2-40B4-BE49-F238E27FC236}">
                  <a16:creationId xmlns:a16="http://schemas.microsoft.com/office/drawing/2014/main" xmlns="" id="{4F5BF6E9-FA24-4A2D-92D1-CFA8FE080183}"/>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7" name="Группа 39">
            <a:extLst>
              <a:ext uri="{FF2B5EF4-FFF2-40B4-BE49-F238E27FC236}">
                <a16:creationId xmlns:a16="http://schemas.microsoft.com/office/drawing/2014/main" xmlns="" id="{B2ACDAA5-5574-4362-A3E5-A05B191266D0}"/>
              </a:ext>
            </a:extLst>
          </p:cNvPr>
          <p:cNvGrpSpPr/>
          <p:nvPr/>
        </p:nvGrpSpPr>
        <p:grpSpPr>
          <a:xfrm rot="767730">
            <a:off x="-5092261" y="718177"/>
            <a:ext cx="7076802" cy="7038188"/>
            <a:chOff x="4343400" y="369888"/>
            <a:chExt cx="9601200" cy="9548812"/>
          </a:xfrm>
          <a:solidFill>
            <a:schemeClr val="bg1">
              <a:lumMod val="95000"/>
            </a:schemeClr>
          </a:solidFill>
        </p:grpSpPr>
        <p:sp>
          <p:nvSpPr>
            <p:cNvPr id="8" name="Freeform 5">
              <a:extLst>
                <a:ext uri="{FF2B5EF4-FFF2-40B4-BE49-F238E27FC236}">
                  <a16:creationId xmlns:a16="http://schemas.microsoft.com/office/drawing/2014/main" xmlns="" id="{51AB6964-C1F4-46B2-98CC-C840FAC01DDC}"/>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9" name="Freeform 6">
              <a:extLst>
                <a:ext uri="{FF2B5EF4-FFF2-40B4-BE49-F238E27FC236}">
                  <a16:creationId xmlns:a16="http://schemas.microsoft.com/office/drawing/2014/main" xmlns="" id="{740FE4F5-4606-4742-B015-B9A3C99645E1}"/>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7">
              <a:extLst>
                <a:ext uri="{FF2B5EF4-FFF2-40B4-BE49-F238E27FC236}">
                  <a16:creationId xmlns:a16="http://schemas.microsoft.com/office/drawing/2014/main" xmlns="" id="{C02F902C-B708-4747-A8AC-200416354B9A}"/>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8">
              <a:extLst>
                <a:ext uri="{FF2B5EF4-FFF2-40B4-BE49-F238E27FC236}">
                  <a16:creationId xmlns:a16="http://schemas.microsoft.com/office/drawing/2014/main" xmlns="" id="{35865BC0-94FF-4510-AF46-9362DEA3D230}"/>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9">
              <a:extLst>
                <a:ext uri="{FF2B5EF4-FFF2-40B4-BE49-F238E27FC236}">
                  <a16:creationId xmlns:a16="http://schemas.microsoft.com/office/drawing/2014/main" xmlns="" id="{89BAA83C-1940-425A-80D7-7E99B43DA101}"/>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0">
              <a:extLst>
                <a:ext uri="{FF2B5EF4-FFF2-40B4-BE49-F238E27FC236}">
                  <a16:creationId xmlns:a16="http://schemas.microsoft.com/office/drawing/2014/main" xmlns="" id="{2EE388FE-093B-4943-9772-9DA80461C5CE}"/>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1">
              <a:extLst>
                <a:ext uri="{FF2B5EF4-FFF2-40B4-BE49-F238E27FC236}">
                  <a16:creationId xmlns:a16="http://schemas.microsoft.com/office/drawing/2014/main" xmlns="" id="{59B3A481-AB46-4983-A9DA-C95095F1B47E}"/>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2">
              <a:extLst>
                <a:ext uri="{FF2B5EF4-FFF2-40B4-BE49-F238E27FC236}">
                  <a16:creationId xmlns:a16="http://schemas.microsoft.com/office/drawing/2014/main" xmlns="" id="{C6F7365A-819E-4DE5-B4D8-B448F33E682E}"/>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3">
              <a:extLst>
                <a:ext uri="{FF2B5EF4-FFF2-40B4-BE49-F238E27FC236}">
                  <a16:creationId xmlns:a16="http://schemas.microsoft.com/office/drawing/2014/main" xmlns="" id="{B0E0EE85-3513-4D57-BB21-43D445AC51C4}"/>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4">
              <a:extLst>
                <a:ext uri="{FF2B5EF4-FFF2-40B4-BE49-F238E27FC236}">
                  <a16:creationId xmlns:a16="http://schemas.microsoft.com/office/drawing/2014/main" xmlns="" id="{6ECB36C5-C551-4080-A6F6-9391A183C40A}"/>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5">
              <a:extLst>
                <a:ext uri="{FF2B5EF4-FFF2-40B4-BE49-F238E27FC236}">
                  <a16:creationId xmlns:a16="http://schemas.microsoft.com/office/drawing/2014/main" xmlns="" id="{73B1BF76-0835-49EC-A55E-B0EEC4838869}"/>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6">
              <a:extLst>
                <a:ext uri="{FF2B5EF4-FFF2-40B4-BE49-F238E27FC236}">
                  <a16:creationId xmlns:a16="http://schemas.microsoft.com/office/drawing/2014/main" xmlns="" id="{0CF6703F-747F-4D63-AF2C-708B64BA489C}"/>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7">
              <a:extLst>
                <a:ext uri="{FF2B5EF4-FFF2-40B4-BE49-F238E27FC236}">
                  <a16:creationId xmlns:a16="http://schemas.microsoft.com/office/drawing/2014/main" xmlns="" id="{414773A8-7931-45F5-B45B-0852778B3036}"/>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8">
              <a:extLst>
                <a:ext uri="{FF2B5EF4-FFF2-40B4-BE49-F238E27FC236}">
                  <a16:creationId xmlns:a16="http://schemas.microsoft.com/office/drawing/2014/main" xmlns="" id="{A248E525-69FE-41A8-A928-BD24FA3D9275}"/>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19">
              <a:extLst>
                <a:ext uri="{FF2B5EF4-FFF2-40B4-BE49-F238E27FC236}">
                  <a16:creationId xmlns:a16="http://schemas.microsoft.com/office/drawing/2014/main" xmlns="" id="{B2DA39C4-6BBA-460E-8718-48CF2F6F884B}"/>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20">
              <a:extLst>
                <a:ext uri="{FF2B5EF4-FFF2-40B4-BE49-F238E27FC236}">
                  <a16:creationId xmlns:a16="http://schemas.microsoft.com/office/drawing/2014/main" xmlns="" id="{7706C220-4268-4E20-AA18-2D491B913427}"/>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4" name="CuadroTexto 3"/>
          <p:cNvSpPr txBox="1"/>
          <p:nvPr/>
        </p:nvSpPr>
        <p:spPr>
          <a:xfrm>
            <a:off x="2471492" y="263013"/>
            <a:ext cx="9160051" cy="830997"/>
          </a:xfrm>
          <a:prstGeom prst="rect">
            <a:avLst/>
          </a:prstGeom>
          <a:noFill/>
        </p:spPr>
        <p:txBody>
          <a:bodyPr wrap="square" rtlCol="0">
            <a:spAutoFit/>
          </a:bodyPr>
          <a:lstStyle/>
          <a:p>
            <a:pPr algn="r"/>
            <a:r>
              <a:rPr lang="es-ES" sz="2800" b="1" dirty="0">
                <a:solidFill>
                  <a:srgbClr val="002060"/>
                </a:solidFill>
                <a:latin typeface="Calibri  "/>
                <a:ea typeface="Verdana" panose="020B0604030504040204" pitchFamily="34" charset="0"/>
                <a:cs typeface="Verdana" panose="020B0604030504040204" pitchFamily="34" charset="0"/>
              </a:rPr>
              <a:t>Global </a:t>
            </a:r>
            <a:r>
              <a:rPr lang="es-ES" sz="2800" b="1" dirty="0" err="1">
                <a:solidFill>
                  <a:srgbClr val="002060"/>
                </a:solidFill>
                <a:latin typeface="Calibri  "/>
                <a:ea typeface="Verdana" panose="020B0604030504040204" pitchFamily="34" charset="0"/>
                <a:cs typeface="Verdana" panose="020B0604030504040204" pitchFamily="34" charset="0"/>
              </a:rPr>
              <a:t>Trends</a:t>
            </a:r>
            <a:r>
              <a:rPr lang="es-ES" sz="2800" b="1" dirty="0">
                <a:solidFill>
                  <a:srgbClr val="002060"/>
                </a:solidFill>
                <a:latin typeface="Calibri  "/>
                <a:ea typeface="Verdana" panose="020B0604030504040204" pitchFamily="34" charset="0"/>
                <a:cs typeface="Verdana" panose="020B0604030504040204" pitchFamily="34" charset="0"/>
              </a:rPr>
              <a:t>:                                                                                      </a:t>
            </a:r>
            <a:r>
              <a:rPr lang="es-ES" sz="2000" b="1" dirty="0" err="1">
                <a:solidFill>
                  <a:srgbClr val="002060"/>
                </a:solidFill>
                <a:latin typeface="Calibri  "/>
                <a:ea typeface="Verdana" panose="020B0604030504040204" pitchFamily="34" charset="0"/>
                <a:cs typeface="Verdana" panose="020B0604030504040204" pitchFamily="34" charset="0"/>
              </a:rPr>
              <a:t>Primary</a:t>
            </a:r>
            <a:r>
              <a:rPr lang="es-ES" sz="2000" b="1" dirty="0">
                <a:solidFill>
                  <a:srgbClr val="002060"/>
                </a:solidFill>
                <a:latin typeface="Calibri  "/>
                <a:ea typeface="Verdana" panose="020B0604030504040204" pitchFamily="34" charset="0"/>
                <a:cs typeface="Verdana" panose="020B0604030504040204" pitchFamily="34" charset="0"/>
              </a:rPr>
              <a:t> Energy </a:t>
            </a:r>
            <a:r>
              <a:rPr lang="es-ES" sz="2000" b="1" dirty="0" err="1">
                <a:solidFill>
                  <a:srgbClr val="002060"/>
                </a:solidFill>
                <a:latin typeface="Calibri  "/>
                <a:ea typeface="Verdana" panose="020B0604030504040204" pitchFamily="34" charset="0"/>
                <a:cs typeface="Verdana" panose="020B0604030504040204" pitchFamily="34" charset="0"/>
              </a:rPr>
              <a:t>consumption</a:t>
            </a:r>
            <a:endParaRPr lang="es-ES" sz="2000" b="1" dirty="0">
              <a:solidFill>
                <a:srgbClr val="002060"/>
              </a:solidFill>
              <a:latin typeface="Calibri  "/>
              <a:ea typeface="Verdana" panose="020B0604030504040204" pitchFamily="34" charset="0"/>
              <a:cs typeface="Verdana" panose="020B0604030504040204" pitchFamily="34" charset="0"/>
            </a:endParaRPr>
          </a:p>
        </p:txBody>
      </p:sp>
      <p:sp>
        <p:nvSpPr>
          <p:cNvPr id="11" name="CuadroTexto 10"/>
          <p:cNvSpPr txBox="1"/>
          <p:nvPr/>
        </p:nvSpPr>
        <p:spPr>
          <a:xfrm>
            <a:off x="516835" y="1084056"/>
            <a:ext cx="10624929"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3670"/>
                </a:solidFill>
                <a:latin typeface="Calibri  "/>
              </a:rPr>
              <a:t>Increase in the share of </a:t>
            </a:r>
            <a:r>
              <a:rPr lang="en-US" sz="2200" b="1" dirty="0">
                <a:solidFill>
                  <a:srgbClr val="003670"/>
                </a:solidFill>
                <a:latin typeface="Calibri  "/>
              </a:rPr>
              <a:t>renewables</a:t>
            </a:r>
            <a:r>
              <a:rPr lang="en-US" sz="2200" dirty="0">
                <a:solidFill>
                  <a:srgbClr val="003670"/>
                </a:solidFill>
                <a:latin typeface="Calibri  "/>
              </a:rPr>
              <a:t> and </a:t>
            </a:r>
            <a:r>
              <a:rPr lang="en-US" sz="2200" b="1" dirty="0">
                <a:solidFill>
                  <a:srgbClr val="003670"/>
                </a:solidFill>
                <a:latin typeface="Calibri  "/>
              </a:rPr>
              <a:t>natural gas (shale)</a:t>
            </a:r>
            <a:r>
              <a:rPr lang="en-US" sz="2200" dirty="0">
                <a:solidFill>
                  <a:srgbClr val="003670"/>
                </a:solidFill>
                <a:latin typeface="Calibri  "/>
              </a:rPr>
              <a:t>, decrease in the consumption of coal and oil</a:t>
            </a:r>
            <a:endParaRPr lang="es-ES" sz="2200" dirty="0">
              <a:solidFill>
                <a:srgbClr val="003670"/>
              </a:solidFill>
              <a:latin typeface="Calibri  "/>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749" y="1758071"/>
            <a:ext cx="7387825" cy="4278849"/>
          </a:xfrm>
          <a:prstGeom prst="rect">
            <a:avLst/>
          </a:prstGeom>
        </p:spPr>
      </p:pic>
      <p:sp>
        <p:nvSpPr>
          <p:cNvPr id="13" name="Rectángulo 12"/>
          <p:cNvSpPr/>
          <p:nvPr/>
        </p:nvSpPr>
        <p:spPr>
          <a:xfrm>
            <a:off x="1756905" y="5942475"/>
            <a:ext cx="7362324" cy="276999"/>
          </a:xfrm>
          <a:prstGeom prst="rect">
            <a:avLst/>
          </a:prstGeom>
        </p:spPr>
        <p:txBody>
          <a:bodyPr wrap="square">
            <a:spAutoFit/>
          </a:bodyPr>
          <a:lstStyle/>
          <a:p>
            <a:pPr algn="ctr"/>
            <a:r>
              <a:rPr lang="es-ES" sz="1200" b="1" dirty="0" err="1">
                <a:solidFill>
                  <a:schemeClr val="bg2">
                    <a:lumMod val="50000"/>
                  </a:schemeClr>
                </a:solidFill>
                <a:latin typeface="Calibri  "/>
              </a:rPr>
              <a:t>Source</a:t>
            </a:r>
            <a:r>
              <a:rPr lang="es-ES" sz="1200" dirty="0">
                <a:solidFill>
                  <a:schemeClr val="bg2">
                    <a:lumMod val="50000"/>
                  </a:schemeClr>
                </a:solidFill>
                <a:latin typeface="Calibri  "/>
              </a:rPr>
              <a:t>: </a:t>
            </a:r>
            <a:r>
              <a:rPr lang="es-ES" sz="1200" dirty="0" err="1">
                <a:solidFill>
                  <a:schemeClr val="bg2">
                    <a:lumMod val="50000"/>
                  </a:schemeClr>
                </a:solidFill>
                <a:latin typeface="Calibri  "/>
              </a:rPr>
              <a:t>Based</a:t>
            </a:r>
            <a:r>
              <a:rPr lang="es-ES" sz="1200" dirty="0">
                <a:solidFill>
                  <a:schemeClr val="bg2">
                    <a:lumMod val="50000"/>
                  </a:schemeClr>
                </a:solidFill>
                <a:latin typeface="Calibri  "/>
              </a:rPr>
              <a:t> </a:t>
            </a:r>
            <a:r>
              <a:rPr lang="es-ES" sz="1200" dirty="0" err="1">
                <a:solidFill>
                  <a:schemeClr val="bg2">
                    <a:lumMod val="50000"/>
                  </a:schemeClr>
                </a:solidFill>
                <a:latin typeface="Calibri  "/>
              </a:rPr>
              <a:t>on</a:t>
            </a:r>
            <a:r>
              <a:rPr lang="es-ES" sz="1200" dirty="0">
                <a:solidFill>
                  <a:schemeClr val="bg2">
                    <a:lumMod val="50000"/>
                  </a:schemeClr>
                </a:solidFill>
                <a:latin typeface="Calibri  "/>
              </a:rPr>
              <a:t> </a:t>
            </a:r>
            <a:r>
              <a:rPr lang="es-ES" sz="1200" dirty="0" err="1">
                <a:solidFill>
                  <a:schemeClr val="bg2">
                    <a:lumMod val="50000"/>
                  </a:schemeClr>
                </a:solidFill>
                <a:latin typeface="Calibri  "/>
              </a:rPr>
              <a:t>Outlooks</a:t>
            </a:r>
            <a:r>
              <a:rPr lang="es-ES" sz="1200" dirty="0">
                <a:solidFill>
                  <a:schemeClr val="bg2">
                    <a:lumMod val="50000"/>
                  </a:schemeClr>
                </a:solidFill>
                <a:latin typeface="Calibri  "/>
              </a:rPr>
              <a:t>. IEA, EIA, BP, ExxonMobil, CNPC, MIT, IEEJ, IHS, PIRA.</a:t>
            </a:r>
          </a:p>
        </p:txBody>
      </p:sp>
      <p:sp>
        <p:nvSpPr>
          <p:cNvPr id="6" name="CuadroTexto 5">
            <a:extLst>
              <a:ext uri="{FF2B5EF4-FFF2-40B4-BE49-F238E27FC236}">
                <a16:creationId xmlns:a16="http://schemas.microsoft.com/office/drawing/2014/main" xmlns="" id="{3577BC68-47F3-4A5D-9CA1-92C2FDD2684B}"/>
              </a:ext>
            </a:extLst>
          </p:cNvPr>
          <p:cNvSpPr txBox="1"/>
          <p:nvPr/>
        </p:nvSpPr>
        <p:spPr>
          <a:xfrm>
            <a:off x="254000" y="6210300"/>
            <a:ext cx="8775700" cy="584775"/>
          </a:xfrm>
          <a:prstGeom prst="rect">
            <a:avLst/>
          </a:prstGeom>
          <a:noFill/>
        </p:spPr>
        <p:txBody>
          <a:bodyPr wrap="square" rtlCol="0">
            <a:spAutoFit/>
          </a:bodyPr>
          <a:lstStyle/>
          <a:p>
            <a:r>
              <a:rPr lang="en-US" sz="1600" dirty="0">
                <a:solidFill>
                  <a:srgbClr val="206EA8"/>
                </a:solidFill>
                <a:latin typeface="Calibri  "/>
              </a:rPr>
              <a:t>The various prospective studies are consistent with the fact that </a:t>
            </a:r>
            <a:r>
              <a:rPr lang="en-US" sz="1600" i="1" dirty="0">
                <a:solidFill>
                  <a:srgbClr val="003670"/>
                </a:solidFill>
                <a:latin typeface="Calibri  "/>
              </a:rPr>
              <a:t>renewables and natural gas will be drivers of primary energy consumption</a:t>
            </a:r>
            <a:r>
              <a:rPr lang="en-US" sz="1600" dirty="0">
                <a:solidFill>
                  <a:srgbClr val="206EA8"/>
                </a:solidFill>
                <a:latin typeface="Calibri  "/>
              </a:rPr>
              <a:t>.</a:t>
            </a:r>
            <a:endParaRPr lang="es-ES" sz="1600" dirty="0">
              <a:solidFill>
                <a:srgbClr val="206EA8"/>
              </a:solidFill>
              <a:latin typeface="Calibri  "/>
            </a:endParaRPr>
          </a:p>
        </p:txBody>
      </p:sp>
      <p:sp>
        <p:nvSpPr>
          <p:cNvPr id="3" name="CuadroTexto 2">
            <a:extLst>
              <a:ext uri="{FF2B5EF4-FFF2-40B4-BE49-F238E27FC236}">
                <a16:creationId xmlns:a16="http://schemas.microsoft.com/office/drawing/2014/main" xmlns="" id="{AF87B8E1-BC19-4105-B031-FD197BC02B8F}"/>
              </a:ext>
            </a:extLst>
          </p:cNvPr>
          <p:cNvSpPr txBox="1"/>
          <p:nvPr/>
        </p:nvSpPr>
        <p:spPr>
          <a:xfrm>
            <a:off x="9646413" y="2365217"/>
            <a:ext cx="2220969" cy="1477328"/>
          </a:xfrm>
          <a:prstGeom prst="rect">
            <a:avLst/>
          </a:prstGeom>
          <a:noFill/>
        </p:spPr>
        <p:txBody>
          <a:bodyPr wrap="square" rtlCol="0">
            <a:spAutoFit/>
          </a:bodyPr>
          <a:lstStyle/>
          <a:p>
            <a:r>
              <a:rPr lang="es-ES" dirty="0" err="1"/>
              <a:t>The</a:t>
            </a:r>
            <a:r>
              <a:rPr lang="es-ES" dirty="0"/>
              <a:t> </a:t>
            </a:r>
            <a:r>
              <a:rPr lang="es-ES" dirty="0" err="1"/>
              <a:t>increase</a:t>
            </a:r>
            <a:r>
              <a:rPr lang="es-ES" dirty="0"/>
              <a:t> </a:t>
            </a:r>
            <a:r>
              <a:rPr lang="es-ES" dirty="0" err="1"/>
              <a:t>of</a:t>
            </a:r>
            <a:r>
              <a:rPr lang="es-ES" dirty="0"/>
              <a:t> NG in LAC </a:t>
            </a:r>
            <a:r>
              <a:rPr lang="es-ES" dirty="0" err="1"/>
              <a:t>energy</a:t>
            </a:r>
            <a:r>
              <a:rPr lang="es-ES" dirty="0"/>
              <a:t> </a:t>
            </a:r>
            <a:r>
              <a:rPr lang="es-ES" dirty="0" err="1"/>
              <a:t>matrix</a:t>
            </a:r>
            <a:r>
              <a:rPr lang="es-ES" dirty="0"/>
              <a:t> </a:t>
            </a:r>
            <a:r>
              <a:rPr lang="es-ES" dirty="0" err="1"/>
              <a:t>will</a:t>
            </a:r>
            <a:r>
              <a:rPr lang="es-ES" dirty="0"/>
              <a:t> be </a:t>
            </a:r>
            <a:r>
              <a:rPr lang="es-ES" dirty="0" err="1"/>
              <a:t>motivated</a:t>
            </a:r>
            <a:r>
              <a:rPr lang="es-ES" dirty="0"/>
              <a:t> </a:t>
            </a:r>
            <a:r>
              <a:rPr lang="es-ES" dirty="0" err="1"/>
              <a:t>for</a:t>
            </a:r>
            <a:r>
              <a:rPr lang="es-ES" dirty="0"/>
              <a:t> </a:t>
            </a:r>
            <a:r>
              <a:rPr lang="es-ES" dirty="0" err="1"/>
              <a:t>the</a:t>
            </a:r>
            <a:r>
              <a:rPr lang="es-ES" dirty="0"/>
              <a:t> use </a:t>
            </a:r>
            <a:r>
              <a:rPr lang="es-ES" dirty="0" err="1"/>
              <a:t>of</a:t>
            </a:r>
            <a:r>
              <a:rPr lang="es-ES" dirty="0"/>
              <a:t> NG in </a:t>
            </a:r>
            <a:r>
              <a:rPr lang="es-ES" dirty="0" err="1"/>
              <a:t>power</a:t>
            </a:r>
            <a:r>
              <a:rPr lang="es-ES" dirty="0"/>
              <a:t> </a:t>
            </a:r>
            <a:r>
              <a:rPr lang="es-ES" dirty="0" err="1"/>
              <a:t>generation</a:t>
            </a:r>
            <a:r>
              <a:rPr lang="es-ES" dirty="0"/>
              <a:t>.</a:t>
            </a:r>
            <a:endParaRPr lang="es-EC" dirty="0"/>
          </a:p>
        </p:txBody>
      </p:sp>
    </p:spTree>
    <p:extLst>
      <p:ext uri="{BB962C8B-B14F-4D97-AF65-F5344CB8AC3E}">
        <p14:creationId xmlns:p14="http://schemas.microsoft.com/office/powerpoint/2010/main" val="4155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39">
            <a:extLst>
              <a:ext uri="{FF2B5EF4-FFF2-40B4-BE49-F238E27FC236}">
                <a16:creationId xmlns:a16="http://schemas.microsoft.com/office/drawing/2014/main" xmlns="" id="{664F5807-F883-4FA8-972C-E893FE1A2572}"/>
              </a:ext>
            </a:extLst>
          </p:cNvPr>
          <p:cNvGrpSpPr/>
          <p:nvPr/>
        </p:nvGrpSpPr>
        <p:grpSpPr>
          <a:xfrm rot="465741">
            <a:off x="-4901761" y="959477"/>
            <a:ext cx="7076802" cy="7038188"/>
            <a:chOff x="4343400" y="369888"/>
            <a:chExt cx="9601200" cy="9548812"/>
          </a:xfrm>
          <a:solidFill>
            <a:schemeClr val="bg1">
              <a:lumMod val="95000"/>
            </a:schemeClr>
          </a:solidFill>
        </p:grpSpPr>
        <p:sp>
          <p:nvSpPr>
            <p:cNvPr id="7" name="Freeform 5">
              <a:extLst>
                <a:ext uri="{FF2B5EF4-FFF2-40B4-BE49-F238E27FC236}">
                  <a16:creationId xmlns:a16="http://schemas.microsoft.com/office/drawing/2014/main" xmlns="" id="{BA5BA4AC-CD13-4039-92AD-653573725548}"/>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8" name="Freeform 6">
              <a:extLst>
                <a:ext uri="{FF2B5EF4-FFF2-40B4-BE49-F238E27FC236}">
                  <a16:creationId xmlns:a16="http://schemas.microsoft.com/office/drawing/2014/main" xmlns="" id="{F49956E3-D84F-4EE6-A59C-210E26F60A6D}"/>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9" name="Freeform 7">
              <a:extLst>
                <a:ext uri="{FF2B5EF4-FFF2-40B4-BE49-F238E27FC236}">
                  <a16:creationId xmlns:a16="http://schemas.microsoft.com/office/drawing/2014/main" xmlns="" id="{900C8DD2-546E-47BD-86EF-B43C07648138}"/>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8">
              <a:extLst>
                <a:ext uri="{FF2B5EF4-FFF2-40B4-BE49-F238E27FC236}">
                  <a16:creationId xmlns:a16="http://schemas.microsoft.com/office/drawing/2014/main" xmlns="" id="{AB597439-1001-4564-A695-3C5ABD9A2256}"/>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9">
              <a:extLst>
                <a:ext uri="{FF2B5EF4-FFF2-40B4-BE49-F238E27FC236}">
                  <a16:creationId xmlns:a16="http://schemas.microsoft.com/office/drawing/2014/main" xmlns="" id="{853D6E58-10E7-47D9-8DDA-6339B22C6261}"/>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10">
              <a:extLst>
                <a:ext uri="{FF2B5EF4-FFF2-40B4-BE49-F238E27FC236}">
                  <a16:creationId xmlns:a16="http://schemas.microsoft.com/office/drawing/2014/main" xmlns="" id="{F3234D45-9C24-4DD4-9927-C80D26143D5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1">
              <a:extLst>
                <a:ext uri="{FF2B5EF4-FFF2-40B4-BE49-F238E27FC236}">
                  <a16:creationId xmlns:a16="http://schemas.microsoft.com/office/drawing/2014/main" xmlns="" id="{299391C9-FF5D-4C80-BCA2-B7504E631022}"/>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2">
              <a:extLst>
                <a:ext uri="{FF2B5EF4-FFF2-40B4-BE49-F238E27FC236}">
                  <a16:creationId xmlns:a16="http://schemas.microsoft.com/office/drawing/2014/main" xmlns="" id="{EA8BCA61-C4EB-4F4D-AC6E-E74ABFA2D58A}"/>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3">
              <a:extLst>
                <a:ext uri="{FF2B5EF4-FFF2-40B4-BE49-F238E27FC236}">
                  <a16:creationId xmlns:a16="http://schemas.microsoft.com/office/drawing/2014/main" xmlns="" id="{07F8DC3E-AE31-4308-AE4E-B2C8BD17BDF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4">
              <a:extLst>
                <a:ext uri="{FF2B5EF4-FFF2-40B4-BE49-F238E27FC236}">
                  <a16:creationId xmlns:a16="http://schemas.microsoft.com/office/drawing/2014/main" xmlns="" id="{079D057C-CE41-47A8-A9D6-946A2A5E9D21}"/>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5">
              <a:extLst>
                <a:ext uri="{FF2B5EF4-FFF2-40B4-BE49-F238E27FC236}">
                  <a16:creationId xmlns:a16="http://schemas.microsoft.com/office/drawing/2014/main" xmlns="" id="{CCDF51B0-F12C-4D90-9344-658AF9DDC4FB}"/>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6">
              <a:extLst>
                <a:ext uri="{FF2B5EF4-FFF2-40B4-BE49-F238E27FC236}">
                  <a16:creationId xmlns:a16="http://schemas.microsoft.com/office/drawing/2014/main" xmlns="" id="{9339494E-366D-44CC-821C-FD3A1843527E}"/>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7">
              <a:extLst>
                <a:ext uri="{FF2B5EF4-FFF2-40B4-BE49-F238E27FC236}">
                  <a16:creationId xmlns:a16="http://schemas.microsoft.com/office/drawing/2014/main" xmlns="" id="{2EA644F5-7EFF-4BD3-91D2-11D1104F783A}"/>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8">
              <a:extLst>
                <a:ext uri="{FF2B5EF4-FFF2-40B4-BE49-F238E27FC236}">
                  <a16:creationId xmlns:a16="http://schemas.microsoft.com/office/drawing/2014/main" xmlns="" id="{63E1CA10-7AC1-4F79-A5FE-72EB8900FC7A}"/>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9">
              <a:extLst>
                <a:ext uri="{FF2B5EF4-FFF2-40B4-BE49-F238E27FC236}">
                  <a16:creationId xmlns:a16="http://schemas.microsoft.com/office/drawing/2014/main" xmlns="" id="{03C46F4D-75A1-4E5B-AF1C-3870968E4151}"/>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20">
              <a:extLst>
                <a:ext uri="{FF2B5EF4-FFF2-40B4-BE49-F238E27FC236}">
                  <a16:creationId xmlns:a16="http://schemas.microsoft.com/office/drawing/2014/main" xmlns="" id="{ED1D241E-2913-41AA-9FD6-5450CD82A9B8}"/>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24" name="Группа 39">
            <a:extLst>
              <a:ext uri="{FF2B5EF4-FFF2-40B4-BE49-F238E27FC236}">
                <a16:creationId xmlns:a16="http://schemas.microsoft.com/office/drawing/2014/main" xmlns="" id="{7A8E79AD-66EB-4771-85FB-A27FAD8820D3}"/>
              </a:ext>
            </a:extLst>
          </p:cNvPr>
          <p:cNvGrpSpPr/>
          <p:nvPr/>
        </p:nvGrpSpPr>
        <p:grpSpPr>
          <a:xfrm rot="18911004">
            <a:off x="10432470" y="57590"/>
            <a:ext cx="7076802" cy="7038188"/>
            <a:chOff x="4343400" y="369888"/>
            <a:chExt cx="9601200" cy="9548812"/>
          </a:xfrm>
          <a:solidFill>
            <a:schemeClr val="bg1">
              <a:lumMod val="95000"/>
            </a:schemeClr>
          </a:solidFill>
        </p:grpSpPr>
        <p:sp>
          <p:nvSpPr>
            <p:cNvPr id="25" name="Freeform 5">
              <a:extLst>
                <a:ext uri="{FF2B5EF4-FFF2-40B4-BE49-F238E27FC236}">
                  <a16:creationId xmlns:a16="http://schemas.microsoft.com/office/drawing/2014/main" xmlns="" id="{B49AB30F-C2E8-459B-BD3C-A7066961A1C5}"/>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6" name="Freeform 6">
              <a:extLst>
                <a:ext uri="{FF2B5EF4-FFF2-40B4-BE49-F238E27FC236}">
                  <a16:creationId xmlns:a16="http://schemas.microsoft.com/office/drawing/2014/main" xmlns="" id="{5826AF0C-1049-4451-827B-19C563BEDDC6}"/>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7">
              <a:extLst>
                <a:ext uri="{FF2B5EF4-FFF2-40B4-BE49-F238E27FC236}">
                  <a16:creationId xmlns:a16="http://schemas.microsoft.com/office/drawing/2014/main" xmlns="" id="{09F84511-FCAF-4BB6-BA22-81CB37FB9C2D}"/>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8">
              <a:extLst>
                <a:ext uri="{FF2B5EF4-FFF2-40B4-BE49-F238E27FC236}">
                  <a16:creationId xmlns:a16="http://schemas.microsoft.com/office/drawing/2014/main" xmlns="" id="{6380A7BF-71AE-401E-84DA-FBEC5F658E30}"/>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9">
              <a:extLst>
                <a:ext uri="{FF2B5EF4-FFF2-40B4-BE49-F238E27FC236}">
                  <a16:creationId xmlns:a16="http://schemas.microsoft.com/office/drawing/2014/main" xmlns="" id="{48961846-DCD4-46E5-98D4-311E08D1EFBD}"/>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10">
              <a:extLst>
                <a:ext uri="{FF2B5EF4-FFF2-40B4-BE49-F238E27FC236}">
                  <a16:creationId xmlns:a16="http://schemas.microsoft.com/office/drawing/2014/main" xmlns="" id="{AE1E82A1-F0B7-407E-8048-061D31B2737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1">
              <a:extLst>
                <a:ext uri="{FF2B5EF4-FFF2-40B4-BE49-F238E27FC236}">
                  <a16:creationId xmlns:a16="http://schemas.microsoft.com/office/drawing/2014/main" xmlns="" id="{F06C3646-D8BA-4C60-883C-BA70C2A18B75}"/>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2">
              <a:extLst>
                <a:ext uri="{FF2B5EF4-FFF2-40B4-BE49-F238E27FC236}">
                  <a16:creationId xmlns:a16="http://schemas.microsoft.com/office/drawing/2014/main" xmlns="" id="{982F6F9E-1E23-44C5-8A36-C738EEC04136}"/>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3">
              <a:extLst>
                <a:ext uri="{FF2B5EF4-FFF2-40B4-BE49-F238E27FC236}">
                  <a16:creationId xmlns:a16="http://schemas.microsoft.com/office/drawing/2014/main" xmlns="" id="{4B7D145D-A343-4639-8CFC-7EF6EB7E28D0}"/>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4">
              <a:extLst>
                <a:ext uri="{FF2B5EF4-FFF2-40B4-BE49-F238E27FC236}">
                  <a16:creationId xmlns:a16="http://schemas.microsoft.com/office/drawing/2014/main" xmlns="" id="{F470ACEE-B4ED-41BB-842A-2AAB5BA7733E}"/>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5">
              <a:extLst>
                <a:ext uri="{FF2B5EF4-FFF2-40B4-BE49-F238E27FC236}">
                  <a16:creationId xmlns:a16="http://schemas.microsoft.com/office/drawing/2014/main" xmlns="" id="{3B8C65C1-F9F4-4774-8D60-D8987E3BC890}"/>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6">
              <a:extLst>
                <a:ext uri="{FF2B5EF4-FFF2-40B4-BE49-F238E27FC236}">
                  <a16:creationId xmlns:a16="http://schemas.microsoft.com/office/drawing/2014/main" xmlns="" id="{06973E71-079E-4993-BD8A-0443E0E1F9FF}"/>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7">
              <a:extLst>
                <a:ext uri="{FF2B5EF4-FFF2-40B4-BE49-F238E27FC236}">
                  <a16:creationId xmlns:a16="http://schemas.microsoft.com/office/drawing/2014/main" xmlns="" id="{078F195C-8D82-4501-B7E8-90263B2EF700}"/>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8">
              <a:extLst>
                <a:ext uri="{FF2B5EF4-FFF2-40B4-BE49-F238E27FC236}">
                  <a16:creationId xmlns:a16="http://schemas.microsoft.com/office/drawing/2014/main" xmlns="" id="{4262074E-1B5E-4ED8-A7C5-69B1BD15EE12}"/>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9">
              <a:extLst>
                <a:ext uri="{FF2B5EF4-FFF2-40B4-BE49-F238E27FC236}">
                  <a16:creationId xmlns:a16="http://schemas.microsoft.com/office/drawing/2014/main" xmlns="" id="{B5408D38-F123-4C1F-95E7-3B5AA3A95AF4}"/>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20">
              <a:extLst>
                <a:ext uri="{FF2B5EF4-FFF2-40B4-BE49-F238E27FC236}">
                  <a16:creationId xmlns:a16="http://schemas.microsoft.com/office/drawing/2014/main" xmlns="" id="{3AE8930A-A9FD-4000-8634-4A10917F229B}"/>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4" name="CuadroTexto 3"/>
          <p:cNvSpPr txBox="1"/>
          <p:nvPr/>
        </p:nvSpPr>
        <p:spPr>
          <a:xfrm>
            <a:off x="2494958" y="303222"/>
            <a:ext cx="9140353" cy="830997"/>
          </a:xfrm>
          <a:prstGeom prst="rect">
            <a:avLst/>
          </a:prstGeom>
          <a:noFill/>
        </p:spPr>
        <p:txBody>
          <a:bodyPr wrap="square" rtlCol="0">
            <a:spAutoFit/>
          </a:bodyPr>
          <a:lstStyle/>
          <a:p>
            <a:pPr algn="r"/>
            <a:r>
              <a:rPr lang="es-ES" sz="2800" b="1" dirty="0">
                <a:solidFill>
                  <a:srgbClr val="002060"/>
                </a:solidFill>
                <a:latin typeface="Calibri  "/>
                <a:ea typeface="Verdana" panose="020B0604030504040204" pitchFamily="34" charset="0"/>
                <a:cs typeface="Verdana" panose="020B0604030504040204" pitchFamily="34" charset="0"/>
              </a:rPr>
              <a:t>Global </a:t>
            </a:r>
            <a:r>
              <a:rPr lang="es-ES" sz="2800" b="1" dirty="0" err="1">
                <a:solidFill>
                  <a:srgbClr val="002060"/>
                </a:solidFill>
                <a:latin typeface="Calibri  "/>
                <a:ea typeface="Verdana" panose="020B0604030504040204" pitchFamily="34" charset="0"/>
                <a:cs typeface="Verdana" panose="020B0604030504040204" pitchFamily="34" charset="0"/>
              </a:rPr>
              <a:t>Trends</a:t>
            </a:r>
            <a:r>
              <a:rPr lang="es-ES" sz="2800" b="1" dirty="0">
                <a:solidFill>
                  <a:srgbClr val="002060"/>
                </a:solidFill>
                <a:latin typeface="Calibri  "/>
                <a:ea typeface="Verdana" panose="020B0604030504040204" pitchFamily="34" charset="0"/>
                <a:cs typeface="Verdana" panose="020B0604030504040204" pitchFamily="34" charset="0"/>
              </a:rPr>
              <a:t>:                                                                                     </a:t>
            </a:r>
            <a:r>
              <a:rPr lang="es-ES" sz="2000" b="1" dirty="0" err="1">
                <a:solidFill>
                  <a:srgbClr val="002060"/>
                </a:solidFill>
                <a:latin typeface="Calibri  "/>
                <a:ea typeface="Verdana" panose="020B0604030504040204" pitchFamily="34" charset="0"/>
                <a:cs typeface="Verdana" panose="020B0604030504040204" pitchFamily="34" charset="0"/>
              </a:rPr>
              <a:t>Increase</a:t>
            </a:r>
            <a:r>
              <a:rPr lang="es-ES" sz="2000" b="1" dirty="0">
                <a:solidFill>
                  <a:srgbClr val="002060"/>
                </a:solidFill>
                <a:latin typeface="Calibri  "/>
                <a:ea typeface="Verdana" panose="020B0604030504040204" pitchFamily="34" charset="0"/>
                <a:cs typeface="Verdana" panose="020B0604030504040204" pitchFamily="34" charset="0"/>
              </a:rPr>
              <a:t> </a:t>
            </a:r>
            <a:r>
              <a:rPr lang="es-ES" sz="2000" b="1" dirty="0" err="1">
                <a:solidFill>
                  <a:srgbClr val="002060"/>
                </a:solidFill>
                <a:latin typeface="Calibri  "/>
                <a:ea typeface="Verdana" panose="020B0604030504040204" pitchFamily="34" charset="0"/>
                <a:cs typeface="Verdana" panose="020B0604030504040204" pitchFamily="34" charset="0"/>
              </a:rPr>
              <a:t>the</a:t>
            </a:r>
            <a:r>
              <a:rPr lang="es-ES" sz="2000" b="1" dirty="0">
                <a:solidFill>
                  <a:srgbClr val="002060"/>
                </a:solidFill>
                <a:latin typeface="Calibri  "/>
                <a:ea typeface="Verdana" panose="020B0604030504040204" pitchFamily="34" charset="0"/>
                <a:cs typeface="Verdana" panose="020B0604030504040204" pitchFamily="34" charset="0"/>
              </a:rPr>
              <a:t> </a:t>
            </a:r>
            <a:r>
              <a:rPr lang="es-ES" sz="2000" b="1" dirty="0" err="1">
                <a:solidFill>
                  <a:srgbClr val="002060"/>
                </a:solidFill>
                <a:latin typeface="Calibri  "/>
                <a:ea typeface="Verdana" panose="020B0604030504040204" pitchFamily="34" charset="0"/>
                <a:cs typeface="Verdana" panose="020B0604030504040204" pitchFamily="34" charset="0"/>
              </a:rPr>
              <a:t>electricity</a:t>
            </a:r>
            <a:r>
              <a:rPr lang="es-ES" sz="2000" b="1" dirty="0">
                <a:solidFill>
                  <a:srgbClr val="002060"/>
                </a:solidFill>
                <a:latin typeface="Calibri  "/>
                <a:ea typeface="Verdana" panose="020B0604030504040204" pitchFamily="34" charset="0"/>
                <a:cs typeface="Verdana" panose="020B0604030504040204" pitchFamily="34" charset="0"/>
              </a:rPr>
              <a:t> share</a:t>
            </a:r>
          </a:p>
        </p:txBody>
      </p:sp>
      <p:sp>
        <p:nvSpPr>
          <p:cNvPr id="12" name="Rectángulo 11"/>
          <p:cNvSpPr/>
          <p:nvPr/>
        </p:nvSpPr>
        <p:spPr>
          <a:xfrm>
            <a:off x="1872383" y="5688505"/>
            <a:ext cx="4572000" cy="276999"/>
          </a:xfrm>
          <a:prstGeom prst="rect">
            <a:avLst/>
          </a:prstGeom>
        </p:spPr>
        <p:txBody>
          <a:bodyPr>
            <a:spAutoFit/>
          </a:bodyPr>
          <a:lstStyle/>
          <a:p>
            <a:pPr algn="ctr"/>
            <a:r>
              <a:rPr lang="es-ES" sz="1200" b="1" dirty="0" err="1">
                <a:solidFill>
                  <a:schemeClr val="bg2">
                    <a:lumMod val="50000"/>
                  </a:schemeClr>
                </a:solidFill>
                <a:latin typeface="Calibri  "/>
              </a:rPr>
              <a:t>Source</a:t>
            </a:r>
            <a:r>
              <a:rPr lang="es-ES" sz="1200" b="1" dirty="0">
                <a:solidFill>
                  <a:schemeClr val="bg2">
                    <a:lumMod val="50000"/>
                  </a:schemeClr>
                </a:solidFill>
                <a:latin typeface="Calibri  "/>
              </a:rPr>
              <a:t> </a:t>
            </a:r>
            <a:r>
              <a:rPr lang="es-ES" sz="1200" dirty="0">
                <a:solidFill>
                  <a:schemeClr val="bg2">
                    <a:lumMod val="50000"/>
                  </a:schemeClr>
                </a:solidFill>
                <a:latin typeface="Calibri  "/>
              </a:rPr>
              <a:t>: </a:t>
            </a:r>
            <a:r>
              <a:rPr lang="es-ES" sz="1200" dirty="0" err="1">
                <a:solidFill>
                  <a:schemeClr val="bg2">
                    <a:lumMod val="50000"/>
                  </a:schemeClr>
                </a:solidFill>
                <a:latin typeface="Calibri  "/>
              </a:rPr>
              <a:t>Based</a:t>
            </a:r>
            <a:r>
              <a:rPr lang="es-ES" sz="1200" dirty="0">
                <a:solidFill>
                  <a:schemeClr val="bg2">
                    <a:lumMod val="50000"/>
                  </a:schemeClr>
                </a:solidFill>
                <a:latin typeface="Calibri  "/>
              </a:rPr>
              <a:t> </a:t>
            </a:r>
            <a:r>
              <a:rPr lang="es-ES" sz="1200" dirty="0" err="1">
                <a:solidFill>
                  <a:schemeClr val="bg2">
                    <a:lumMod val="50000"/>
                  </a:schemeClr>
                </a:solidFill>
                <a:latin typeface="Calibri  "/>
              </a:rPr>
              <a:t>on</a:t>
            </a:r>
            <a:r>
              <a:rPr lang="es-ES" sz="1200" dirty="0">
                <a:solidFill>
                  <a:schemeClr val="bg2">
                    <a:lumMod val="50000"/>
                  </a:schemeClr>
                </a:solidFill>
                <a:latin typeface="Calibri  "/>
              </a:rPr>
              <a:t> </a:t>
            </a:r>
            <a:r>
              <a:rPr lang="es-ES" sz="1200" dirty="0" err="1">
                <a:solidFill>
                  <a:schemeClr val="bg2">
                    <a:lumMod val="50000"/>
                  </a:schemeClr>
                </a:solidFill>
                <a:latin typeface="Calibri  "/>
              </a:rPr>
              <a:t>Outlooks</a:t>
            </a:r>
            <a:r>
              <a:rPr lang="es-ES" sz="1200" dirty="0">
                <a:solidFill>
                  <a:schemeClr val="bg2">
                    <a:lumMod val="50000"/>
                  </a:schemeClr>
                </a:solidFill>
                <a:latin typeface="Calibri  "/>
              </a:rPr>
              <a:t>. IEA, EIA, BP, ExxonMobil, CNPC</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093" y="1264324"/>
            <a:ext cx="7701030" cy="4377155"/>
          </a:xfrm>
          <a:prstGeom prst="rect">
            <a:avLst/>
          </a:prstGeom>
        </p:spPr>
      </p:pic>
      <p:sp>
        <p:nvSpPr>
          <p:cNvPr id="5" name="Rectángulo 4"/>
          <p:cNvSpPr/>
          <p:nvPr/>
        </p:nvSpPr>
        <p:spPr>
          <a:xfrm>
            <a:off x="705678" y="6055539"/>
            <a:ext cx="9114422" cy="769441"/>
          </a:xfrm>
          <a:prstGeom prst="rect">
            <a:avLst/>
          </a:prstGeom>
        </p:spPr>
        <p:txBody>
          <a:bodyPr wrap="square">
            <a:spAutoFit/>
          </a:bodyPr>
          <a:lstStyle/>
          <a:p>
            <a:pPr algn="ctr"/>
            <a:r>
              <a:rPr lang="en-US" sz="2200" dirty="0">
                <a:solidFill>
                  <a:srgbClr val="206EA8"/>
                </a:solidFill>
                <a:latin typeface="Calibri  "/>
              </a:rPr>
              <a:t>The share of power sector in primary energy consumption                                     would increase from 42% in 2015 to 47% in 2035.</a:t>
            </a:r>
            <a:endParaRPr lang="es-ES" sz="2200" dirty="0">
              <a:solidFill>
                <a:srgbClr val="206EA8"/>
              </a:solidFill>
              <a:latin typeface="Calibri  "/>
            </a:endParaRPr>
          </a:p>
        </p:txBody>
      </p:sp>
    </p:spTree>
    <p:extLst>
      <p:ext uri="{BB962C8B-B14F-4D97-AF65-F5344CB8AC3E}">
        <p14:creationId xmlns:p14="http://schemas.microsoft.com/office/powerpoint/2010/main" val="48646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39">
            <a:extLst>
              <a:ext uri="{FF2B5EF4-FFF2-40B4-BE49-F238E27FC236}">
                <a16:creationId xmlns:a16="http://schemas.microsoft.com/office/drawing/2014/main" xmlns="" id="{E9357EFB-AA7C-4216-890B-F1AA88CFA946}"/>
              </a:ext>
            </a:extLst>
          </p:cNvPr>
          <p:cNvGrpSpPr/>
          <p:nvPr/>
        </p:nvGrpSpPr>
        <p:grpSpPr>
          <a:xfrm rot="21361878">
            <a:off x="9537033" y="-475925"/>
            <a:ext cx="7076802" cy="7038188"/>
            <a:chOff x="4343400" y="369888"/>
            <a:chExt cx="9601200" cy="9548812"/>
          </a:xfrm>
          <a:solidFill>
            <a:schemeClr val="bg1">
              <a:lumMod val="95000"/>
            </a:schemeClr>
          </a:solidFill>
        </p:grpSpPr>
        <p:sp>
          <p:nvSpPr>
            <p:cNvPr id="27" name="Freeform 5">
              <a:extLst>
                <a:ext uri="{FF2B5EF4-FFF2-40B4-BE49-F238E27FC236}">
                  <a16:creationId xmlns:a16="http://schemas.microsoft.com/office/drawing/2014/main" xmlns="" id="{74312532-D41E-4D0E-BF94-4E1BE43E9C4D}"/>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6">
              <a:extLst>
                <a:ext uri="{FF2B5EF4-FFF2-40B4-BE49-F238E27FC236}">
                  <a16:creationId xmlns:a16="http://schemas.microsoft.com/office/drawing/2014/main" xmlns="" id="{DA21863E-07A2-4ECC-AAD1-DA7E3777D28D}"/>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7">
              <a:extLst>
                <a:ext uri="{FF2B5EF4-FFF2-40B4-BE49-F238E27FC236}">
                  <a16:creationId xmlns:a16="http://schemas.microsoft.com/office/drawing/2014/main" xmlns="" id="{F9D09D9B-91A5-4193-B9E2-D3EE8113A5E7}"/>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8">
              <a:extLst>
                <a:ext uri="{FF2B5EF4-FFF2-40B4-BE49-F238E27FC236}">
                  <a16:creationId xmlns:a16="http://schemas.microsoft.com/office/drawing/2014/main" xmlns="" id="{20E11441-9B43-48E9-BA8E-C8DFFA70CAA2}"/>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9">
              <a:extLst>
                <a:ext uri="{FF2B5EF4-FFF2-40B4-BE49-F238E27FC236}">
                  <a16:creationId xmlns:a16="http://schemas.microsoft.com/office/drawing/2014/main" xmlns="" id="{74A29D6D-047D-45CC-91CE-599F667E2327}"/>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0">
              <a:extLst>
                <a:ext uri="{FF2B5EF4-FFF2-40B4-BE49-F238E27FC236}">
                  <a16:creationId xmlns:a16="http://schemas.microsoft.com/office/drawing/2014/main" xmlns="" id="{D1F00337-F85A-455E-8949-24424F4CD310}"/>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1">
              <a:extLst>
                <a:ext uri="{FF2B5EF4-FFF2-40B4-BE49-F238E27FC236}">
                  <a16:creationId xmlns:a16="http://schemas.microsoft.com/office/drawing/2014/main" xmlns="" id="{309E3667-0CB5-42DD-927B-49481069AF4A}"/>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2">
              <a:extLst>
                <a:ext uri="{FF2B5EF4-FFF2-40B4-BE49-F238E27FC236}">
                  <a16:creationId xmlns:a16="http://schemas.microsoft.com/office/drawing/2014/main" xmlns="" id="{252F0FBA-1C61-43C3-8D9F-9DCD11769431}"/>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3">
              <a:extLst>
                <a:ext uri="{FF2B5EF4-FFF2-40B4-BE49-F238E27FC236}">
                  <a16:creationId xmlns:a16="http://schemas.microsoft.com/office/drawing/2014/main" xmlns="" id="{8933B9FC-C90A-4127-9EE0-C86963561402}"/>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4">
              <a:extLst>
                <a:ext uri="{FF2B5EF4-FFF2-40B4-BE49-F238E27FC236}">
                  <a16:creationId xmlns:a16="http://schemas.microsoft.com/office/drawing/2014/main" xmlns="" id="{2E63EA21-DD5C-48B6-9E48-09E7889619BF}"/>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5">
              <a:extLst>
                <a:ext uri="{FF2B5EF4-FFF2-40B4-BE49-F238E27FC236}">
                  <a16:creationId xmlns:a16="http://schemas.microsoft.com/office/drawing/2014/main" xmlns="" id="{5587BC52-DE7F-4531-A501-7F187822059A}"/>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6">
              <a:extLst>
                <a:ext uri="{FF2B5EF4-FFF2-40B4-BE49-F238E27FC236}">
                  <a16:creationId xmlns:a16="http://schemas.microsoft.com/office/drawing/2014/main" xmlns="" id="{7DE34791-EC8B-42A8-AFFF-6C8FFC690F07}"/>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7">
              <a:extLst>
                <a:ext uri="{FF2B5EF4-FFF2-40B4-BE49-F238E27FC236}">
                  <a16:creationId xmlns:a16="http://schemas.microsoft.com/office/drawing/2014/main" xmlns="" id="{75BA95FC-4B8D-4807-A878-CE99C7F7BEAA}"/>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8">
              <a:extLst>
                <a:ext uri="{FF2B5EF4-FFF2-40B4-BE49-F238E27FC236}">
                  <a16:creationId xmlns:a16="http://schemas.microsoft.com/office/drawing/2014/main" xmlns="" id="{E2E61E2F-55F0-4945-85BE-03058576F628}"/>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19">
              <a:extLst>
                <a:ext uri="{FF2B5EF4-FFF2-40B4-BE49-F238E27FC236}">
                  <a16:creationId xmlns:a16="http://schemas.microsoft.com/office/drawing/2014/main" xmlns="" id="{7538904E-05A0-4912-AF8B-2D3DFAD6E414}"/>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2" name="Freeform 20">
              <a:extLst>
                <a:ext uri="{FF2B5EF4-FFF2-40B4-BE49-F238E27FC236}">
                  <a16:creationId xmlns:a16="http://schemas.microsoft.com/office/drawing/2014/main" xmlns="" id="{19B7C0B4-A8D1-45C6-8E6D-7CDF10BD0D2C}"/>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7" name="Группа 39">
            <a:extLst>
              <a:ext uri="{FF2B5EF4-FFF2-40B4-BE49-F238E27FC236}">
                <a16:creationId xmlns:a16="http://schemas.microsoft.com/office/drawing/2014/main" xmlns="" id="{C8B3A76D-1A29-4FFD-BCA6-079F48F07FE6}"/>
              </a:ext>
            </a:extLst>
          </p:cNvPr>
          <p:cNvGrpSpPr/>
          <p:nvPr/>
        </p:nvGrpSpPr>
        <p:grpSpPr>
          <a:xfrm rot="21361878">
            <a:off x="-4245964" y="750000"/>
            <a:ext cx="7076802" cy="7038188"/>
            <a:chOff x="4343400" y="369888"/>
            <a:chExt cx="9601200" cy="9548812"/>
          </a:xfrm>
          <a:solidFill>
            <a:schemeClr val="bg1">
              <a:lumMod val="95000"/>
            </a:schemeClr>
          </a:solidFill>
        </p:grpSpPr>
        <p:sp>
          <p:nvSpPr>
            <p:cNvPr id="8" name="Freeform 5">
              <a:extLst>
                <a:ext uri="{FF2B5EF4-FFF2-40B4-BE49-F238E27FC236}">
                  <a16:creationId xmlns:a16="http://schemas.microsoft.com/office/drawing/2014/main" xmlns="" id="{BF1A0D22-049F-4D47-A3EA-D641788014CA}"/>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9" name="Freeform 6">
              <a:extLst>
                <a:ext uri="{FF2B5EF4-FFF2-40B4-BE49-F238E27FC236}">
                  <a16:creationId xmlns:a16="http://schemas.microsoft.com/office/drawing/2014/main" xmlns="" id="{0EF18202-2337-477E-9F9D-7F0EDF8BD6A0}"/>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7">
              <a:extLst>
                <a:ext uri="{FF2B5EF4-FFF2-40B4-BE49-F238E27FC236}">
                  <a16:creationId xmlns:a16="http://schemas.microsoft.com/office/drawing/2014/main" xmlns="" id="{7D7F675D-AD0E-4DFE-AF26-FDFD108074AE}"/>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8">
              <a:extLst>
                <a:ext uri="{FF2B5EF4-FFF2-40B4-BE49-F238E27FC236}">
                  <a16:creationId xmlns:a16="http://schemas.microsoft.com/office/drawing/2014/main" xmlns="" id="{A7CF3861-EBD3-41BF-A449-0D8D37076EB1}"/>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9">
              <a:extLst>
                <a:ext uri="{FF2B5EF4-FFF2-40B4-BE49-F238E27FC236}">
                  <a16:creationId xmlns:a16="http://schemas.microsoft.com/office/drawing/2014/main" xmlns="" id="{3B5BC954-A5ED-439B-A985-2555D9EB8676}"/>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0">
              <a:extLst>
                <a:ext uri="{FF2B5EF4-FFF2-40B4-BE49-F238E27FC236}">
                  <a16:creationId xmlns:a16="http://schemas.microsoft.com/office/drawing/2014/main" xmlns="" id="{D96C38CA-48D7-4B41-B822-A8BA23092643}"/>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1">
              <a:extLst>
                <a:ext uri="{FF2B5EF4-FFF2-40B4-BE49-F238E27FC236}">
                  <a16:creationId xmlns:a16="http://schemas.microsoft.com/office/drawing/2014/main" xmlns="" id="{925F7BEE-7330-460D-B402-3E17F3AA6034}"/>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2">
              <a:extLst>
                <a:ext uri="{FF2B5EF4-FFF2-40B4-BE49-F238E27FC236}">
                  <a16:creationId xmlns:a16="http://schemas.microsoft.com/office/drawing/2014/main" xmlns="" id="{E591EBDE-CEDD-48AB-BDDB-D7E2E04ACEDB}"/>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3">
              <a:extLst>
                <a:ext uri="{FF2B5EF4-FFF2-40B4-BE49-F238E27FC236}">
                  <a16:creationId xmlns:a16="http://schemas.microsoft.com/office/drawing/2014/main" xmlns="" id="{18990992-9C2D-432A-B51D-7F86222CB76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4">
              <a:extLst>
                <a:ext uri="{FF2B5EF4-FFF2-40B4-BE49-F238E27FC236}">
                  <a16:creationId xmlns:a16="http://schemas.microsoft.com/office/drawing/2014/main" xmlns="" id="{C45B57EC-CAE9-49EF-9C85-50323037F113}"/>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5">
              <a:extLst>
                <a:ext uri="{FF2B5EF4-FFF2-40B4-BE49-F238E27FC236}">
                  <a16:creationId xmlns:a16="http://schemas.microsoft.com/office/drawing/2014/main" xmlns="" id="{B6C6F2B9-BA8A-4E7C-9449-FC28DBD0CC7A}"/>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6">
              <a:extLst>
                <a:ext uri="{FF2B5EF4-FFF2-40B4-BE49-F238E27FC236}">
                  <a16:creationId xmlns:a16="http://schemas.microsoft.com/office/drawing/2014/main" xmlns="" id="{4B250080-699A-4CB1-8787-C330B1BA22C7}"/>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7">
              <a:extLst>
                <a:ext uri="{FF2B5EF4-FFF2-40B4-BE49-F238E27FC236}">
                  <a16:creationId xmlns:a16="http://schemas.microsoft.com/office/drawing/2014/main" xmlns="" id="{B9116735-72CF-44B1-A8C9-F5475ED13092}"/>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8">
              <a:extLst>
                <a:ext uri="{FF2B5EF4-FFF2-40B4-BE49-F238E27FC236}">
                  <a16:creationId xmlns:a16="http://schemas.microsoft.com/office/drawing/2014/main" xmlns="" id="{71700DF6-AAF3-498A-B043-3AF9C499E4AF}"/>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19">
              <a:extLst>
                <a:ext uri="{FF2B5EF4-FFF2-40B4-BE49-F238E27FC236}">
                  <a16:creationId xmlns:a16="http://schemas.microsoft.com/office/drawing/2014/main" xmlns="" id="{46659364-84A3-4C49-BFEB-05810EA31171}"/>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5" name="Freeform 20">
              <a:extLst>
                <a:ext uri="{FF2B5EF4-FFF2-40B4-BE49-F238E27FC236}">
                  <a16:creationId xmlns:a16="http://schemas.microsoft.com/office/drawing/2014/main" xmlns="" id="{5E0E5114-A861-4FF8-9762-3AE40015BF07}"/>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2" name="Título 1"/>
          <p:cNvSpPr>
            <a:spLocks noGrp="1"/>
          </p:cNvSpPr>
          <p:nvPr>
            <p:ph type="title"/>
          </p:nvPr>
        </p:nvSpPr>
        <p:spPr>
          <a:xfrm>
            <a:off x="871182" y="1357313"/>
            <a:ext cx="10515600" cy="914399"/>
          </a:xfrm>
        </p:spPr>
        <p:txBody>
          <a:bodyPr>
            <a:normAutofit/>
          </a:bodyPr>
          <a:lstStyle/>
          <a:p>
            <a:r>
              <a:rPr lang="x-none" sz="2800" dirty="0"/>
              <a:t/>
            </a:r>
            <a:br>
              <a:rPr lang="x-none" sz="2800" dirty="0"/>
            </a:br>
            <a:endParaRPr lang="es-ES_tradnl" sz="2800" dirty="0"/>
          </a:p>
        </p:txBody>
      </p:sp>
      <p:sp>
        <p:nvSpPr>
          <p:cNvPr id="16" name="CuadroTexto 15"/>
          <p:cNvSpPr txBox="1"/>
          <p:nvPr/>
        </p:nvSpPr>
        <p:spPr>
          <a:xfrm>
            <a:off x="-32766" y="6043650"/>
            <a:ext cx="2905851" cy="400110"/>
          </a:xfrm>
          <a:prstGeom prst="rect">
            <a:avLst/>
          </a:prstGeom>
          <a:noFill/>
        </p:spPr>
        <p:txBody>
          <a:bodyPr wrap="square" rtlCol="0">
            <a:spAutoFit/>
          </a:bodyPr>
          <a:lstStyle/>
          <a:p>
            <a:r>
              <a:rPr lang="es-ES" sz="1000" dirty="0" err="1">
                <a:solidFill>
                  <a:schemeClr val="tx1">
                    <a:lumMod val="65000"/>
                    <a:lumOff val="35000"/>
                  </a:schemeClr>
                </a:solidFill>
              </a:rPr>
              <a:t>Source</a:t>
            </a:r>
            <a:r>
              <a:rPr lang="es-ES" sz="1000" dirty="0">
                <a:solidFill>
                  <a:schemeClr val="tx1">
                    <a:lumMod val="65000"/>
                    <a:lumOff val="35000"/>
                  </a:schemeClr>
                </a:solidFill>
              </a:rPr>
              <a:t>: </a:t>
            </a:r>
            <a:r>
              <a:rPr lang="es-ES" sz="1000" b="1" dirty="0">
                <a:solidFill>
                  <a:schemeClr val="tx1">
                    <a:lumMod val="65000"/>
                    <a:lumOff val="35000"/>
                  </a:schemeClr>
                </a:solidFill>
              </a:rPr>
              <a:t>OLADE – Energy </a:t>
            </a:r>
            <a:r>
              <a:rPr lang="es-ES" sz="1000" b="1" dirty="0" err="1">
                <a:solidFill>
                  <a:schemeClr val="tx1">
                    <a:lumMod val="65000"/>
                    <a:lumOff val="35000"/>
                  </a:schemeClr>
                </a:solidFill>
              </a:rPr>
              <a:t>Statistics</a:t>
            </a:r>
            <a:r>
              <a:rPr lang="es-ES" sz="1000" b="1" dirty="0">
                <a:solidFill>
                  <a:schemeClr val="tx1">
                    <a:lumMod val="65000"/>
                    <a:lumOff val="35000"/>
                  </a:schemeClr>
                </a:solidFill>
              </a:rPr>
              <a:t> </a:t>
            </a:r>
            <a:r>
              <a:rPr lang="es-ES" sz="1000" b="1" dirty="0" err="1">
                <a:solidFill>
                  <a:schemeClr val="tx1">
                    <a:lumMod val="65000"/>
                    <a:lumOff val="35000"/>
                  </a:schemeClr>
                </a:solidFill>
              </a:rPr>
              <a:t>Yearbook</a:t>
            </a:r>
            <a:r>
              <a:rPr lang="es-ES" sz="1000" b="1" dirty="0">
                <a:solidFill>
                  <a:schemeClr val="tx1">
                    <a:lumMod val="65000"/>
                    <a:lumOff val="35000"/>
                  </a:schemeClr>
                </a:solidFill>
              </a:rPr>
              <a:t> 2017, </a:t>
            </a:r>
            <a:r>
              <a:rPr lang="es-ES" sz="1000" b="1" dirty="0">
                <a:hlinkClick r:id="rId3"/>
              </a:rPr>
              <a:t>http://sielac.olade.org</a:t>
            </a:r>
            <a:r>
              <a:rPr lang="es-ES" sz="1000" b="1" dirty="0"/>
              <a:t> </a:t>
            </a:r>
          </a:p>
        </p:txBody>
      </p:sp>
      <p:sp>
        <p:nvSpPr>
          <p:cNvPr id="12" name="CuadroTexto 11">
            <a:extLst>
              <a:ext uri="{FF2B5EF4-FFF2-40B4-BE49-F238E27FC236}">
                <a16:creationId xmlns:a16="http://schemas.microsoft.com/office/drawing/2014/main" xmlns="" id="{9A02B08B-03B5-4845-91F9-EE458608E341}"/>
              </a:ext>
            </a:extLst>
          </p:cNvPr>
          <p:cNvSpPr txBox="1"/>
          <p:nvPr/>
        </p:nvSpPr>
        <p:spPr>
          <a:xfrm>
            <a:off x="2581640" y="286487"/>
            <a:ext cx="9312795" cy="523220"/>
          </a:xfrm>
          <a:prstGeom prst="rect">
            <a:avLst/>
          </a:prstGeom>
          <a:noFill/>
        </p:spPr>
        <p:txBody>
          <a:bodyPr wrap="square" rtlCol="0">
            <a:spAutoFit/>
          </a:bodyPr>
          <a:lstStyle/>
          <a:p>
            <a:pPr algn="r"/>
            <a:r>
              <a:rPr lang="es-ES" sz="2800" b="1" dirty="0">
                <a:solidFill>
                  <a:srgbClr val="092C74"/>
                </a:solidFill>
                <a:latin typeface="Calibri  "/>
                <a:cs typeface="HelveticaNeueLT Std Med Cn"/>
              </a:rPr>
              <a:t>LAC General </a:t>
            </a:r>
            <a:r>
              <a:rPr lang="es-ES" sz="2800" b="1" dirty="0" err="1">
                <a:solidFill>
                  <a:srgbClr val="092C74"/>
                </a:solidFill>
                <a:latin typeface="Calibri  "/>
                <a:cs typeface="HelveticaNeueLT Std Med Cn"/>
              </a:rPr>
              <a:t>features</a:t>
            </a:r>
            <a:endParaRPr lang="es-EC" sz="2800" b="1" dirty="0">
              <a:solidFill>
                <a:srgbClr val="092C74"/>
              </a:solidFill>
              <a:latin typeface="Calibri  "/>
              <a:cs typeface="HelveticaNeueLT Std Med Cn"/>
            </a:endParaRPr>
          </a:p>
        </p:txBody>
      </p:sp>
      <p:pic>
        <p:nvPicPr>
          <p:cNvPr id="6" name="Imagen 5">
            <a:extLst>
              <a:ext uri="{FF2B5EF4-FFF2-40B4-BE49-F238E27FC236}">
                <a16:creationId xmlns:a16="http://schemas.microsoft.com/office/drawing/2014/main" xmlns="" id="{CA4A21C8-F515-4B2C-8FBC-F77823E02586}"/>
              </a:ext>
            </a:extLst>
          </p:cNvPr>
          <p:cNvPicPr>
            <a:picLocks noChangeAspect="1"/>
          </p:cNvPicPr>
          <p:nvPr/>
        </p:nvPicPr>
        <p:blipFill>
          <a:blip r:embed="rId4"/>
          <a:stretch>
            <a:fillRect/>
          </a:stretch>
        </p:blipFill>
        <p:spPr>
          <a:xfrm>
            <a:off x="2686022" y="780709"/>
            <a:ext cx="6657610" cy="4907217"/>
          </a:xfrm>
          <a:prstGeom prst="rect">
            <a:avLst/>
          </a:prstGeom>
        </p:spPr>
      </p:pic>
      <p:pic>
        <p:nvPicPr>
          <p:cNvPr id="43" name="Imagen 42">
            <a:extLst>
              <a:ext uri="{FF2B5EF4-FFF2-40B4-BE49-F238E27FC236}">
                <a16:creationId xmlns:a16="http://schemas.microsoft.com/office/drawing/2014/main" xmlns="" id="{5616D3AC-ED64-4D18-B0E9-FF1E79E222E8}"/>
              </a:ext>
            </a:extLst>
          </p:cNvPr>
          <p:cNvPicPr>
            <a:picLocks noChangeAspect="1"/>
          </p:cNvPicPr>
          <p:nvPr/>
        </p:nvPicPr>
        <p:blipFill>
          <a:blip r:embed="rId5"/>
          <a:stretch>
            <a:fillRect/>
          </a:stretch>
        </p:blipFill>
        <p:spPr>
          <a:xfrm>
            <a:off x="3273147" y="5691971"/>
            <a:ext cx="5753314" cy="1179292"/>
          </a:xfrm>
          <a:prstGeom prst="rect">
            <a:avLst/>
          </a:prstGeom>
        </p:spPr>
      </p:pic>
      <p:pic>
        <p:nvPicPr>
          <p:cNvPr id="44" name="Imagen 43">
            <a:extLst>
              <a:ext uri="{FF2B5EF4-FFF2-40B4-BE49-F238E27FC236}">
                <a16:creationId xmlns:a16="http://schemas.microsoft.com/office/drawing/2014/main" xmlns="" id="{55EB5DB5-A3FE-4ED3-A44B-B1D36F5272C2}"/>
              </a:ext>
            </a:extLst>
          </p:cNvPr>
          <p:cNvPicPr>
            <a:picLocks noChangeAspect="1"/>
          </p:cNvPicPr>
          <p:nvPr/>
        </p:nvPicPr>
        <p:blipFill>
          <a:blip r:embed="rId6"/>
          <a:stretch>
            <a:fillRect/>
          </a:stretch>
        </p:blipFill>
        <p:spPr>
          <a:xfrm>
            <a:off x="45046" y="6464354"/>
            <a:ext cx="1866832" cy="346961"/>
          </a:xfrm>
          <a:prstGeom prst="rect">
            <a:avLst/>
          </a:prstGeom>
        </p:spPr>
      </p:pic>
    </p:spTree>
    <p:extLst>
      <p:ext uri="{BB962C8B-B14F-4D97-AF65-F5344CB8AC3E}">
        <p14:creationId xmlns:p14="http://schemas.microsoft.com/office/powerpoint/2010/main" val="11491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Группа 39">
            <a:extLst>
              <a:ext uri="{FF2B5EF4-FFF2-40B4-BE49-F238E27FC236}">
                <a16:creationId xmlns:a16="http://schemas.microsoft.com/office/drawing/2014/main" xmlns="" id="{7A843348-9739-4E9C-BC69-244234BCC315}"/>
              </a:ext>
            </a:extLst>
          </p:cNvPr>
          <p:cNvGrpSpPr/>
          <p:nvPr/>
        </p:nvGrpSpPr>
        <p:grpSpPr>
          <a:xfrm>
            <a:off x="-5488073" y="594449"/>
            <a:ext cx="7076802" cy="7038188"/>
            <a:chOff x="4343400" y="369888"/>
            <a:chExt cx="9601200" cy="9548812"/>
          </a:xfrm>
          <a:solidFill>
            <a:schemeClr val="bg1">
              <a:lumMod val="95000"/>
            </a:schemeClr>
          </a:solidFill>
        </p:grpSpPr>
        <p:sp>
          <p:nvSpPr>
            <p:cNvPr id="26" name="Freeform 5">
              <a:extLst>
                <a:ext uri="{FF2B5EF4-FFF2-40B4-BE49-F238E27FC236}">
                  <a16:creationId xmlns:a16="http://schemas.microsoft.com/office/drawing/2014/main" xmlns="" id="{48444FB3-389E-4730-AD8A-4231FB3F56E5}"/>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7" name="Freeform 6">
              <a:extLst>
                <a:ext uri="{FF2B5EF4-FFF2-40B4-BE49-F238E27FC236}">
                  <a16:creationId xmlns:a16="http://schemas.microsoft.com/office/drawing/2014/main" xmlns="" id="{15832694-97DA-4642-9330-DC9133D228AC}"/>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8" name="Freeform 7">
              <a:extLst>
                <a:ext uri="{FF2B5EF4-FFF2-40B4-BE49-F238E27FC236}">
                  <a16:creationId xmlns:a16="http://schemas.microsoft.com/office/drawing/2014/main" xmlns="" id="{10FCF092-B7D7-4EE5-BD83-325C7905C911}"/>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9" name="Freeform 8">
              <a:extLst>
                <a:ext uri="{FF2B5EF4-FFF2-40B4-BE49-F238E27FC236}">
                  <a16:creationId xmlns:a16="http://schemas.microsoft.com/office/drawing/2014/main" xmlns="" id="{0E80838F-83D1-4D0A-BB99-F77A5D425B70}"/>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0" name="Freeform 9">
              <a:extLst>
                <a:ext uri="{FF2B5EF4-FFF2-40B4-BE49-F238E27FC236}">
                  <a16:creationId xmlns:a16="http://schemas.microsoft.com/office/drawing/2014/main" xmlns="" id="{4C3C77BD-8A9B-46F5-A32A-58DFBAEE653C}"/>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1" name="Freeform 10">
              <a:extLst>
                <a:ext uri="{FF2B5EF4-FFF2-40B4-BE49-F238E27FC236}">
                  <a16:creationId xmlns:a16="http://schemas.microsoft.com/office/drawing/2014/main" xmlns="" id="{FB33CAD0-8D2E-48B9-9380-886464ECA580}"/>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2" name="Freeform 11">
              <a:extLst>
                <a:ext uri="{FF2B5EF4-FFF2-40B4-BE49-F238E27FC236}">
                  <a16:creationId xmlns:a16="http://schemas.microsoft.com/office/drawing/2014/main" xmlns="" id="{6595D339-9016-4340-A2BC-235DF988B01D}"/>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3" name="Freeform 12">
              <a:extLst>
                <a:ext uri="{FF2B5EF4-FFF2-40B4-BE49-F238E27FC236}">
                  <a16:creationId xmlns:a16="http://schemas.microsoft.com/office/drawing/2014/main" xmlns="" id="{64C9E9DF-035B-4AC5-90B3-BBF18560ABFB}"/>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4" name="Freeform 13">
              <a:extLst>
                <a:ext uri="{FF2B5EF4-FFF2-40B4-BE49-F238E27FC236}">
                  <a16:creationId xmlns:a16="http://schemas.microsoft.com/office/drawing/2014/main" xmlns="" id="{628D2A59-DD61-4467-B793-AA35C8484F92}"/>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5" name="Freeform 14">
              <a:extLst>
                <a:ext uri="{FF2B5EF4-FFF2-40B4-BE49-F238E27FC236}">
                  <a16:creationId xmlns:a16="http://schemas.microsoft.com/office/drawing/2014/main" xmlns="" id="{05D1C70C-170D-4FC7-AE39-CDBA319457C4}"/>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6" name="Freeform 15">
              <a:extLst>
                <a:ext uri="{FF2B5EF4-FFF2-40B4-BE49-F238E27FC236}">
                  <a16:creationId xmlns:a16="http://schemas.microsoft.com/office/drawing/2014/main" xmlns="" id="{9AF2614B-DEDF-4A3F-AC10-AA817E62240A}"/>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7" name="Freeform 16">
              <a:extLst>
                <a:ext uri="{FF2B5EF4-FFF2-40B4-BE49-F238E27FC236}">
                  <a16:creationId xmlns:a16="http://schemas.microsoft.com/office/drawing/2014/main" xmlns="" id="{1738906A-F1D4-43B8-89C8-926B87A935F0}"/>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8" name="Freeform 17">
              <a:extLst>
                <a:ext uri="{FF2B5EF4-FFF2-40B4-BE49-F238E27FC236}">
                  <a16:creationId xmlns:a16="http://schemas.microsoft.com/office/drawing/2014/main" xmlns="" id="{2382B177-9BC3-4B6E-8EF6-CB4C863F670E}"/>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39" name="Freeform 18">
              <a:extLst>
                <a:ext uri="{FF2B5EF4-FFF2-40B4-BE49-F238E27FC236}">
                  <a16:creationId xmlns:a16="http://schemas.microsoft.com/office/drawing/2014/main" xmlns="" id="{441F005E-43C2-426D-8C7B-17C31F2F4C90}"/>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0" name="Freeform 19">
              <a:extLst>
                <a:ext uri="{FF2B5EF4-FFF2-40B4-BE49-F238E27FC236}">
                  <a16:creationId xmlns:a16="http://schemas.microsoft.com/office/drawing/2014/main" xmlns="" id="{E657B198-E751-4F48-9D76-FB346AF2519D}"/>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41" name="Freeform 20">
              <a:extLst>
                <a:ext uri="{FF2B5EF4-FFF2-40B4-BE49-F238E27FC236}">
                  <a16:creationId xmlns:a16="http://schemas.microsoft.com/office/drawing/2014/main" xmlns="" id="{B20A93E6-5B12-4200-AADA-FDC766E42A9F}"/>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grpSp>
        <p:nvGrpSpPr>
          <p:cNvPr id="7" name="Группа 39">
            <a:extLst>
              <a:ext uri="{FF2B5EF4-FFF2-40B4-BE49-F238E27FC236}">
                <a16:creationId xmlns:a16="http://schemas.microsoft.com/office/drawing/2014/main" xmlns="" id="{51CC972B-C7CC-4D33-8945-4311EFFB21A2}"/>
              </a:ext>
            </a:extLst>
          </p:cNvPr>
          <p:cNvGrpSpPr/>
          <p:nvPr/>
        </p:nvGrpSpPr>
        <p:grpSpPr>
          <a:xfrm>
            <a:off x="10412897" y="-593712"/>
            <a:ext cx="7076802" cy="7038188"/>
            <a:chOff x="4343400" y="369888"/>
            <a:chExt cx="9601200" cy="9548812"/>
          </a:xfrm>
          <a:solidFill>
            <a:schemeClr val="bg1">
              <a:lumMod val="95000"/>
            </a:schemeClr>
          </a:solidFill>
        </p:grpSpPr>
        <p:sp>
          <p:nvSpPr>
            <p:cNvPr id="8" name="Freeform 5">
              <a:extLst>
                <a:ext uri="{FF2B5EF4-FFF2-40B4-BE49-F238E27FC236}">
                  <a16:creationId xmlns:a16="http://schemas.microsoft.com/office/drawing/2014/main" xmlns="" id="{FD45767B-60DD-490E-B60F-0C5ECF2523A6}"/>
                </a:ext>
              </a:extLst>
            </p:cNvPr>
            <p:cNvSpPr>
              <a:spLocks/>
            </p:cNvSpPr>
            <p:nvPr/>
          </p:nvSpPr>
          <p:spPr bwMode="auto">
            <a:xfrm>
              <a:off x="5386388" y="4132263"/>
              <a:ext cx="3773488" cy="5743575"/>
            </a:xfrm>
            <a:custGeom>
              <a:avLst/>
              <a:gdLst>
                <a:gd name="T0" fmla="*/ 7102 w 7131"/>
                <a:gd name="T1" fmla="*/ 74 h 10855"/>
                <a:gd name="T2" fmla="*/ 7080 w 7131"/>
                <a:gd name="T3" fmla="*/ 54 h 10855"/>
                <a:gd name="T4" fmla="*/ 0 w 7131"/>
                <a:gd name="T5" fmla="*/ 7480 h 10855"/>
                <a:gd name="T6" fmla="*/ 7131 w 7131"/>
                <a:gd name="T7" fmla="*/ 10855 h 10855"/>
                <a:gd name="T8" fmla="*/ 7131 w 7131"/>
                <a:gd name="T9" fmla="*/ 0 h 10855"/>
                <a:gd name="T10" fmla="*/ 7080 w 7131"/>
                <a:gd name="T11" fmla="*/ 54 h 10855"/>
                <a:gd name="T12" fmla="*/ 7102 w 7131"/>
                <a:gd name="T13" fmla="*/ 74 h 10855"/>
                <a:gd name="T14" fmla="*/ 7073 w 7131"/>
                <a:gd name="T15" fmla="*/ 74 h 10855"/>
                <a:gd name="T16" fmla="*/ 7073 w 7131"/>
                <a:gd name="T17" fmla="*/ 10762 h 10855"/>
                <a:gd name="T18" fmla="*/ 100 w 7131"/>
                <a:gd name="T19" fmla="*/ 7462 h 10855"/>
                <a:gd name="T20" fmla="*/ 7124 w 7131"/>
                <a:gd name="T21" fmla="*/ 94 h 10855"/>
                <a:gd name="T22" fmla="*/ 7102 w 7131"/>
                <a:gd name="T23" fmla="*/ 74 h 10855"/>
                <a:gd name="T24" fmla="*/ 7073 w 7131"/>
                <a:gd name="T25" fmla="*/ 74 h 10855"/>
                <a:gd name="T26" fmla="*/ 7102 w 7131"/>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1" h="10855">
                  <a:moveTo>
                    <a:pt x="7102" y="74"/>
                  </a:moveTo>
                  <a:lnTo>
                    <a:pt x="7080" y="54"/>
                  </a:lnTo>
                  <a:lnTo>
                    <a:pt x="0" y="7480"/>
                  </a:lnTo>
                  <a:lnTo>
                    <a:pt x="7131" y="10855"/>
                  </a:lnTo>
                  <a:lnTo>
                    <a:pt x="7131" y="0"/>
                  </a:lnTo>
                  <a:lnTo>
                    <a:pt x="7080" y="54"/>
                  </a:lnTo>
                  <a:lnTo>
                    <a:pt x="7102" y="74"/>
                  </a:lnTo>
                  <a:lnTo>
                    <a:pt x="7073" y="74"/>
                  </a:lnTo>
                  <a:lnTo>
                    <a:pt x="7073" y="10762"/>
                  </a:lnTo>
                  <a:lnTo>
                    <a:pt x="100" y="7462"/>
                  </a:lnTo>
                  <a:lnTo>
                    <a:pt x="7124" y="94"/>
                  </a:lnTo>
                  <a:lnTo>
                    <a:pt x="7102" y="74"/>
                  </a:lnTo>
                  <a:lnTo>
                    <a:pt x="7073" y="74"/>
                  </a:lnTo>
                  <a:lnTo>
                    <a:pt x="710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0" name="Freeform 6">
              <a:extLst>
                <a:ext uri="{FF2B5EF4-FFF2-40B4-BE49-F238E27FC236}">
                  <a16:creationId xmlns:a16="http://schemas.microsoft.com/office/drawing/2014/main" xmlns="" id="{5715FD1E-2810-4F69-A21B-70A68AC67672}"/>
                </a:ext>
              </a:extLst>
            </p:cNvPr>
            <p:cNvSpPr>
              <a:spLocks/>
            </p:cNvSpPr>
            <p:nvPr/>
          </p:nvSpPr>
          <p:spPr bwMode="auto">
            <a:xfrm>
              <a:off x="5354638" y="369888"/>
              <a:ext cx="3805238" cy="7799387"/>
            </a:xfrm>
            <a:custGeom>
              <a:avLst/>
              <a:gdLst>
                <a:gd name="T0" fmla="*/ 7162 w 7191"/>
                <a:gd name="T1" fmla="*/ 129 h 14739"/>
                <a:gd name="T2" fmla="*/ 7135 w 7191"/>
                <a:gd name="T3" fmla="*/ 115 h 14739"/>
                <a:gd name="T4" fmla="*/ 0 w 7191"/>
                <a:gd name="T5" fmla="*/ 14739 h 14739"/>
                <a:gd name="T6" fmla="*/ 7191 w 7191"/>
                <a:gd name="T7" fmla="*/ 7194 h 14739"/>
                <a:gd name="T8" fmla="*/ 7191 w 7191"/>
                <a:gd name="T9" fmla="*/ 0 h 14739"/>
                <a:gd name="T10" fmla="*/ 7135 w 7191"/>
                <a:gd name="T11" fmla="*/ 115 h 14739"/>
                <a:gd name="T12" fmla="*/ 7162 w 7191"/>
                <a:gd name="T13" fmla="*/ 129 h 14739"/>
                <a:gd name="T14" fmla="*/ 7133 w 7191"/>
                <a:gd name="T15" fmla="*/ 129 h 14739"/>
                <a:gd name="T16" fmla="*/ 7133 w 7191"/>
                <a:gd name="T17" fmla="*/ 7171 h 14739"/>
                <a:gd name="T18" fmla="*/ 220 w 7191"/>
                <a:gd name="T19" fmla="*/ 14422 h 14739"/>
                <a:gd name="T20" fmla="*/ 7188 w 7191"/>
                <a:gd name="T21" fmla="*/ 141 h 14739"/>
                <a:gd name="T22" fmla="*/ 7162 w 7191"/>
                <a:gd name="T23" fmla="*/ 129 h 14739"/>
                <a:gd name="T24" fmla="*/ 7133 w 7191"/>
                <a:gd name="T25" fmla="*/ 129 h 14739"/>
                <a:gd name="T26" fmla="*/ 7162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7162" y="129"/>
                  </a:moveTo>
                  <a:lnTo>
                    <a:pt x="7135" y="115"/>
                  </a:lnTo>
                  <a:lnTo>
                    <a:pt x="0" y="14739"/>
                  </a:lnTo>
                  <a:lnTo>
                    <a:pt x="7191" y="7194"/>
                  </a:lnTo>
                  <a:lnTo>
                    <a:pt x="7191" y="0"/>
                  </a:lnTo>
                  <a:lnTo>
                    <a:pt x="7135" y="115"/>
                  </a:lnTo>
                  <a:lnTo>
                    <a:pt x="7162" y="129"/>
                  </a:lnTo>
                  <a:lnTo>
                    <a:pt x="7133" y="129"/>
                  </a:lnTo>
                  <a:lnTo>
                    <a:pt x="7133" y="7171"/>
                  </a:lnTo>
                  <a:lnTo>
                    <a:pt x="220" y="14422"/>
                  </a:lnTo>
                  <a:lnTo>
                    <a:pt x="7188" y="141"/>
                  </a:lnTo>
                  <a:lnTo>
                    <a:pt x="7162" y="129"/>
                  </a:lnTo>
                  <a:lnTo>
                    <a:pt x="7133" y="129"/>
                  </a:lnTo>
                  <a:lnTo>
                    <a:pt x="716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1" name="Freeform 7">
              <a:extLst>
                <a:ext uri="{FF2B5EF4-FFF2-40B4-BE49-F238E27FC236}">
                  <a16:creationId xmlns:a16="http://schemas.microsoft.com/office/drawing/2014/main" xmlns="" id="{9B262557-35D9-41D0-B378-7BF324068BB1}"/>
                </a:ext>
              </a:extLst>
            </p:cNvPr>
            <p:cNvSpPr>
              <a:spLocks/>
            </p:cNvSpPr>
            <p:nvPr/>
          </p:nvSpPr>
          <p:spPr bwMode="auto">
            <a:xfrm>
              <a:off x="5376863" y="2212975"/>
              <a:ext cx="3783013" cy="7705725"/>
            </a:xfrm>
            <a:custGeom>
              <a:avLst/>
              <a:gdLst>
                <a:gd name="T0" fmla="*/ 66 w 7147"/>
                <a:gd name="T1" fmla="*/ 67 h 14563"/>
                <a:gd name="T2" fmla="*/ 52 w 7147"/>
                <a:gd name="T3" fmla="*/ 93 h 14563"/>
                <a:gd name="T4" fmla="*/ 7089 w 7147"/>
                <a:gd name="T5" fmla="*/ 3719 h 14563"/>
                <a:gd name="T6" fmla="*/ 7089 w 7147"/>
                <a:gd name="T7" fmla="*/ 14308 h 14563"/>
                <a:gd name="T8" fmla="*/ 93 w 7147"/>
                <a:gd name="T9" fmla="*/ 54 h 14563"/>
                <a:gd name="T10" fmla="*/ 66 w 7147"/>
                <a:gd name="T11" fmla="*/ 67 h 14563"/>
                <a:gd name="T12" fmla="*/ 52 w 7147"/>
                <a:gd name="T13" fmla="*/ 93 h 14563"/>
                <a:gd name="T14" fmla="*/ 66 w 7147"/>
                <a:gd name="T15" fmla="*/ 67 h 14563"/>
                <a:gd name="T16" fmla="*/ 40 w 7147"/>
                <a:gd name="T17" fmla="*/ 80 h 14563"/>
                <a:gd name="T18" fmla="*/ 7147 w 7147"/>
                <a:gd name="T19" fmla="*/ 14563 h 14563"/>
                <a:gd name="T20" fmla="*/ 7147 w 7147"/>
                <a:gd name="T21" fmla="*/ 3683 h 14563"/>
                <a:gd name="T22" fmla="*/ 0 w 7147"/>
                <a:gd name="T23" fmla="*/ 0 h 14563"/>
                <a:gd name="T24" fmla="*/ 40 w 7147"/>
                <a:gd name="T25" fmla="*/ 80 h 14563"/>
                <a:gd name="T26" fmla="*/ 66 w 7147"/>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7" h="14563">
                  <a:moveTo>
                    <a:pt x="66" y="67"/>
                  </a:moveTo>
                  <a:lnTo>
                    <a:pt x="52" y="93"/>
                  </a:lnTo>
                  <a:lnTo>
                    <a:pt x="7089" y="3719"/>
                  </a:lnTo>
                  <a:lnTo>
                    <a:pt x="7089" y="14308"/>
                  </a:lnTo>
                  <a:lnTo>
                    <a:pt x="93" y="54"/>
                  </a:lnTo>
                  <a:lnTo>
                    <a:pt x="66" y="67"/>
                  </a:lnTo>
                  <a:lnTo>
                    <a:pt x="52" y="93"/>
                  </a:lnTo>
                  <a:lnTo>
                    <a:pt x="66" y="67"/>
                  </a:lnTo>
                  <a:lnTo>
                    <a:pt x="40" y="80"/>
                  </a:lnTo>
                  <a:lnTo>
                    <a:pt x="7147" y="14563"/>
                  </a:lnTo>
                  <a:lnTo>
                    <a:pt x="7147" y="3683"/>
                  </a:lnTo>
                  <a:lnTo>
                    <a:pt x="0" y="0"/>
                  </a:lnTo>
                  <a:lnTo>
                    <a:pt x="40" y="80"/>
                  </a:lnTo>
                  <a:lnTo>
                    <a:pt x="6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2" name="Freeform 8">
              <a:extLst>
                <a:ext uri="{FF2B5EF4-FFF2-40B4-BE49-F238E27FC236}">
                  <a16:creationId xmlns:a16="http://schemas.microsoft.com/office/drawing/2014/main" xmlns="" id="{F68D2191-DA2D-425D-9420-28C2772127B7}"/>
                </a:ext>
              </a:extLst>
            </p:cNvPr>
            <p:cNvSpPr>
              <a:spLocks/>
            </p:cNvSpPr>
            <p:nvPr/>
          </p:nvSpPr>
          <p:spPr bwMode="auto">
            <a:xfrm>
              <a:off x="5376863" y="412750"/>
              <a:ext cx="3783013" cy="3784600"/>
            </a:xfrm>
            <a:custGeom>
              <a:avLst/>
              <a:gdLst>
                <a:gd name="T0" fmla="*/ 7104 w 7147"/>
                <a:gd name="T1" fmla="*/ 21 h 7151"/>
                <a:gd name="T2" fmla="*/ 52 w 7147"/>
                <a:gd name="T3" fmla="*/ 3494 h 7151"/>
                <a:gd name="T4" fmla="*/ 400 w 7147"/>
                <a:gd name="T5" fmla="*/ 3673 h 7151"/>
                <a:gd name="T6" fmla="*/ 1221 w 7147"/>
                <a:gd name="T7" fmla="*/ 4096 h 7151"/>
                <a:gd name="T8" fmla="*/ 2353 w 7147"/>
                <a:gd name="T9" fmla="*/ 4679 h 7151"/>
                <a:gd name="T10" fmla="*/ 3638 w 7147"/>
                <a:gd name="T11" fmla="*/ 5342 h 7151"/>
                <a:gd name="T12" fmla="*/ 4915 w 7147"/>
                <a:gd name="T13" fmla="*/ 6000 h 7151"/>
                <a:gd name="T14" fmla="*/ 6025 w 7147"/>
                <a:gd name="T15" fmla="*/ 6572 h 7151"/>
                <a:gd name="T16" fmla="*/ 6807 w 7147"/>
                <a:gd name="T17" fmla="*/ 6975 h 7151"/>
                <a:gd name="T18" fmla="*/ 7104 w 7147"/>
                <a:gd name="T19" fmla="*/ 7128 h 7151"/>
                <a:gd name="T20" fmla="*/ 7147 w 7147"/>
                <a:gd name="T21" fmla="*/ 0 h 7151"/>
                <a:gd name="T22" fmla="*/ 7118 w 7147"/>
                <a:gd name="T23" fmla="*/ 48 h 7151"/>
                <a:gd name="T24" fmla="*/ 7089 w 7147"/>
                <a:gd name="T25" fmla="*/ 7102 h 7151"/>
                <a:gd name="T26" fmla="*/ 7132 w 7147"/>
                <a:gd name="T27" fmla="*/ 7075 h 7151"/>
                <a:gd name="T28" fmla="*/ 7053 w 7147"/>
                <a:gd name="T29" fmla="*/ 7035 h 7151"/>
                <a:gd name="T30" fmla="*/ 6835 w 7147"/>
                <a:gd name="T31" fmla="*/ 6923 h 7151"/>
                <a:gd name="T32" fmla="*/ 6494 w 7147"/>
                <a:gd name="T33" fmla="*/ 6747 h 7151"/>
                <a:gd name="T34" fmla="*/ 6052 w 7147"/>
                <a:gd name="T35" fmla="*/ 6519 h 7151"/>
                <a:gd name="T36" fmla="*/ 5528 w 7147"/>
                <a:gd name="T37" fmla="*/ 6249 h 7151"/>
                <a:gd name="T38" fmla="*/ 4942 w 7147"/>
                <a:gd name="T39" fmla="*/ 5947 h 7151"/>
                <a:gd name="T40" fmla="*/ 4315 w 7147"/>
                <a:gd name="T41" fmla="*/ 5623 h 7151"/>
                <a:gd name="T42" fmla="*/ 3665 w 7147"/>
                <a:gd name="T43" fmla="*/ 5290 h 7151"/>
                <a:gd name="T44" fmla="*/ 3014 w 7147"/>
                <a:gd name="T45" fmla="*/ 4954 h 7151"/>
                <a:gd name="T46" fmla="*/ 2380 w 7147"/>
                <a:gd name="T47" fmla="*/ 4628 h 7151"/>
                <a:gd name="T48" fmla="*/ 1785 w 7147"/>
                <a:gd name="T49" fmla="*/ 4321 h 7151"/>
                <a:gd name="T50" fmla="*/ 1248 w 7147"/>
                <a:gd name="T51" fmla="*/ 4045 h 7151"/>
                <a:gd name="T52" fmla="*/ 789 w 7147"/>
                <a:gd name="T53" fmla="*/ 3808 h 7151"/>
                <a:gd name="T54" fmla="*/ 427 w 7147"/>
                <a:gd name="T55" fmla="*/ 3622 h 7151"/>
                <a:gd name="T56" fmla="*/ 185 w 7147"/>
                <a:gd name="T57" fmla="*/ 3496 h 7151"/>
                <a:gd name="T58" fmla="*/ 79 w 7147"/>
                <a:gd name="T59" fmla="*/ 3442 h 7151"/>
                <a:gd name="T60" fmla="*/ 78 w 7147"/>
                <a:gd name="T61" fmla="*/ 3494 h 7151"/>
                <a:gd name="T62" fmla="*/ 7118 w 7147"/>
                <a:gd name="T63" fmla="*/ 48 h 7151"/>
                <a:gd name="T64" fmla="*/ 7118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7118" y="48"/>
                  </a:moveTo>
                  <a:lnTo>
                    <a:pt x="7104" y="21"/>
                  </a:lnTo>
                  <a:lnTo>
                    <a:pt x="0" y="3467"/>
                  </a:lnTo>
                  <a:lnTo>
                    <a:pt x="52" y="3494"/>
                  </a:lnTo>
                  <a:lnTo>
                    <a:pt x="158" y="3548"/>
                  </a:lnTo>
                  <a:lnTo>
                    <a:pt x="400" y="3673"/>
                  </a:lnTo>
                  <a:lnTo>
                    <a:pt x="762" y="3860"/>
                  </a:lnTo>
                  <a:lnTo>
                    <a:pt x="1221" y="4096"/>
                  </a:lnTo>
                  <a:lnTo>
                    <a:pt x="1758" y="4373"/>
                  </a:lnTo>
                  <a:lnTo>
                    <a:pt x="2353" y="4679"/>
                  </a:lnTo>
                  <a:lnTo>
                    <a:pt x="2986" y="5007"/>
                  </a:lnTo>
                  <a:lnTo>
                    <a:pt x="3638" y="5342"/>
                  </a:lnTo>
                  <a:lnTo>
                    <a:pt x="4286" y="5676"/>
                  </a:lnTo>
                  <a:lnTo>
                    <a:pt x="4915" y="6000"/>
                  </a:lnTo>
                  <a:lnTo>
                    <a:pt x="5500" y="6301"/>
                  </a:lnTo>
                  <a:lnTo>
                    <a:pt x="6025" y="6572"/>
                  </a:lnTo>
                  <a:lnTo>
                    <a:pt x="6467" y="6800"/>
                  </a:lnTo>
                  <a:lnTo>
                    <a:pt x="6807" y="6975"/>
                  </a:lnTo>
                  <a:lnTo>
                    <a:pt x="7026" y="7087"/>
                  </a:lnTo>
                  <a:lnTo>
                    <a:pt x="7104" y="7128"/>
                  </a:lnTo>
                  <a:lnTo>
                    <a:pt x="7147" y="7151"/>
                  </a:lnTo>
                  <a:lnTo>
                    <a:pt x="7147" y="0"/>
                  </a:lnTo>
                  <a:lnTo>
                    <a:pt x="7104" y="21"/>
                  </a:lnTo>
                  <a:lnTo>
                    <a:pt x="7118" y="48"/>
                  </a:lnTo>
                  <a:lnTo>
                    <a:pt x="7089" y="48"/>
                  </a:lnTo>
                  <a:lnTo>
                    <a:pt x="7089" y="7102"/>
                  </a:lnTo>
                  <a:lnTo>
                    <a:pt x="7118" y="7102"/>
                  </a:lnTo>
                  <a:lnTo>
                    <a:pt x="7132" y="7075"/>
                  </a:lnTo>
                  <a:lnTo>
                    <a:pt x="7111" y="7065"/>
                  </a:lnTo>
                  <a:lnTo>
                    <a:pt x="7053" y="7035"/>
                  </a:lnTo>
                  <a:lnTo>
                    <a:pt x="6960" y="6988"/>
                  </a:lnTo>
                  <a:lnTo>
                    <a:pt x="6835" y="6923"/>
                  </a:lnTo>
                  <a:lnTo>
                    <a:pt x="6678" y="6843"/>
                  </a:lnTo>
                  <a:lnTo>
                    <a:pt x="6494" y="6747"/>
                  </a:lnTo>
                  <a:lnTo>
                    <a:pt x="6285" y="6640"/>
                  </a:lnTo>
                  <a:lnTo>
                    <a:pt x="6052" y="6519"/>
                  </a:lnTo>
                  <a:lnTo>
                    <a:pt x="5799" y="6389"/>
                  </a:lnTo>
                  <a:lnTo>
                    <a:pt x="5528" y="6249"/>
                  </a:lnTo>
                  <a:lnTo>
                    <a:pt x="5241" y="6102"/>
                  </a:lnTo>
                  <a:lnTo>
                    <a:pt x="4942" y="5947"/>
                  </a:lnTo>
                  <a:lnTo>
                    <a:pt x="4632" y="5788"/>
                  </a:lnTo>
                  <a:lnTo>
                    <a:pt x="4315" y="5623"/>
                  </a:lnTo>
                  <a:lnTo>
                    <a:pt x="3990" y="5458"/>
                  </a:lnTo>
                  <a:lnTo>
                    <a:pt x="3665" y="5290"/>
                  </a:lnTo>
                  <a:lnTo>
                    <a:pt x="3338" y="5122"/>
                  </a:lnTo>
                  <a:lnTo>
                    <a:pt x="3014" y="4954"/>
                  </a:lnTo>
                  <a:lnTo>
                    <a:pt x="2693" y="4789"/>
                  </a:lnTo>
                  <a:lnTo>
                    <a:pt x="2380" y="4628"/>
                  </a:lnTo>
                  <a:lnTo>
                    <a:pt x="2076" y="4471"/>
                  </a:lnTo>
                  <a:lnTo>
                    <a:pt x="1785" y="4321"/>
                  </a:lnTo>
                  <a:lnTo>
                    <a:pt x="1508" y="4179"/>
                  </a:lnTo>
                  <a:lnTo>
                    <a:pt x="1248" y="4045"/>
                  </a:lnTo>
                  <a:lnTo>
                    <a:pt x="1008" y="3920"/>
                  </a:lnTo>
                  <a:lnTo>
                    <a:pt x="789" y="3808"/>
                  </a:lnTo>
                  <a:lnTo>
                    <a:pt x="595" y="3707"/>
                  </a:lnTo>
                  <a:lnTo>
                    <a:pt x="427" y="3622"/>
                  </a:lnTo>
                  <a:lnTo>
                    <a:pt x="290" y="3551"/>
                  </a:lnTo>
                  <a:lnTo>
                    <a:pt x="185" y="3496"/>
                  </a:lnTo>
                  <a:lnTo>
                    <a:pt x="113" y="3459"/>
                  </a:lnTo>
                  <a:lnTo>
                    <a:pt x="79" y="3442"/>
                  </a:lnTo>
                  <a:lnTo>
                    <a:pt x="66" y="3468"/>
                  </a:lnTo>
                  <a:lnTo>
                    <a:pt x="78" y="3494"/>
                  </a:lnTo>
                  <a:lnTo>
                    <a:pt x="7130" y="74"/>
                  </a:lnTo>
                  <a:lnTo>
                    <a:pt x="7118" y="48"/>
                  </a:lnTo>
                  <a:lnTo>
                    <a:pt x="7089" y="48"/>
                  </a:lnTo>
                  <a:lnTo>
                    <a:pt x="71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3" name="Freeform 9">
              <a:extLst>
                <a:ext uri="{FF2B5EF4-FFF2-40B4-BE49-F238E27FC236}">
                  <a16:creationId xmlns:a16="http://schemas.microsoft.com/office/drawing/2014/main" xmlns="" id="{638EE455-7C84-4E70-9150-B34D52F6FCB6}"/>
                </a:ext>
              </a:extLst>
            </p:cNvPr>
            <p:cNvSpPr>
              <a:spLocks/>
            </p:cNvSpPr>
            <p:nvPr/>
          </p:nvSpPr>
          <p:spPr bwMode="auto">
            <a:xfrm>
              <a:off x="9128125" y="4132263"/>
              <a:ext cx="3773488" cy="5743575"/>
            </a:xfrm>
            <a:custGeom>
              <a:avLst/>
              <a:gdLst>
                <a:gd name="T0" fmla="*/ 29 w 7130"/>
                <a:gd name="T1" fmla="*/ 74 h 10855"/>
                <a:gd name="T2" fmla="*/ 7 w 7130"/>
                <a:gd name="T3" fmla="*/ 94 h 10855"/>
                <a:gd name="T4" fmla="*/ 7031 w 7130"/>
                <a:gd name="T5" fmla="*/ 7462 h 10855"/>
                <a:gd name="T6" fmla="*/ 58 w 7130"/>
                <a:gd name="T7" fmla="*/ 10762 h 10855"/>
                <a:gd name="T8" fmla="*/ 58 w 7130"/>
                <a:gd name="T9" fmla="*/ 74 h 10855"/>
                <a:gd name="T10" fmla="*/ 29 w 7130"/>
                <a:gd name="T11" fmla="*/ 74 h 10855"/>
                <a:gd name="T12" fmla="*/ 7 w 7130"/>
                <a:gd name="T13" fmla="*/ 94 h 10855"/>
                <a:gd name="T14" fmla="*/ 29 w 7130"/>
                <a:gd name="T15" fmla="*/ 74 h 10855"/>
                <a:gd name="T16" fmla="*/ 0 w 7130"/>
                <a:gd name="T17" fmla="*/ 74 h 10855"/>
                <a:gd name="T18" fmla="*/ 0 w 7130"/>
                <a:gd name="T19" fmla="*/ 10855 h 10855"/>
                <a:gd name="T20" fmla="*/ 7130 w 7130"/>
                <a:gd name="T21" fmla="*/ 7480 h 10855"/>
                <a:gd name="T22" fmla="*/ 0 w 7130"/>
                <a:gd name="T23" fmla="*/ 0 h 10855"/>
                <a:gd name="T24" fmla="*/ 0 w 7130"/>
                <a:gd name="T25" fmla="*/ 74 h 10855"/>
                <a:gd name="T26" fmla="*/ 29 w 7130"/>
                <a:gd name="T27" fmla="*/ 74 h 10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0" h="10855">
                  <a:moveTo>
                    <a:pt x="29" y="74"/>
                  </a:moveTo>
                  <a:lnTo>
                    <a:pt x="7" y="94"/>
                  </a:lnTo>
                  <a:lnTo>
                    <a:pt x="7031" y="7462"/>
                  </a:lnTo>
                  <a:lnTo>
                    <a:pt x="58" y="10762"/>
                  </a:lnTo>
                  <a:lnTo>
                    <a:pt x="58" y="74"/>
                  </a:lnTo>
                  <a:lnTo>
                    <a:pt x="29" y="74"/>
                  </a:lnTo>
                  <a:lnTo>
                    <a:pt x="7" y="94"/>
                  </a:lnTo>
                  <a:lnTo>
                    <a:pt x="29" y="74"/>
                  </a:lnTo>
                  <a:lnTo>
                    <a:pt x="0" y="74"/>
                  </a:lnTo>
                  <a:lnTo>
                    <a:pt x="0" y="10855"/>
                  </a:lnTo>
                  <a:lnTo>
                    <a:pt x="7130" y="7480"/>
                  </a:lnTo>
                  <a:lnTo>
                    <a:pt x="0" y="0"/>
                  </a:lnTo>
                  <a:lnTo>
                    <a:pt x="0" y="74"/>
                  </a:lnTo>
                  <a:lnTo>
                    <a:pt x="2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4" name="Freeform 10">
              <a:extLst>
                <a:ext uri="{FF2B5EF4-FFF2-40B4-BE49-F238E27FC236}">
                  <a16:creationId xmlns:a16="http://schemas.microsoft.com/office/drawing/2014/main" xmlns="" id="{5649C9FB-1A33-43D8-932B-75B1C864D437}"/>
                </a:ext>
              </a:extLst>
            </p:cNvPr>
            <p:cNvSpPr>
              <a:spLocks/>
            </p:cNvSpPr>
            <p:nvPr/>
          </p:nvSpPr>
          <p:spPr bwMode="auto">
            <a:xfrm>
              <a:off x="9128125" y="369888"/>
              <a:ext cx="3805238" cy="7799387"/>
            </a:xfrm>
            <a:custGeom>
              <a:avLst/>
              <a:gdLst>
                <a:gd name="T0" fmla="*/ 29 w 7191"/>
                <a:gd name="T1" fmla="*/ 129 h 14739"/>
                <a:gd name="T2" fmla="*/ 2 w 7191"/>
                <a:gd name="T3" fmla="*/ 141 h 14739"/>
                <a:gd name="T4" fmla="*/ 6970 w 7191"/>
                <a:gd name="T5" fmla="*/ 14422 h 14739"/>
                <a:gd name="T6" fmla="*/ 58 w 7191"/>
                <a:gd name="T7" fmla="*/ 7171 h 14739"/>
                <a:gd name="T8" fmla="*/ 58 w 7191"/>
                <a:gd name="T9" fmla="*/ 129 h 14739"/>
                <a:gd name="T10" fmla="*/ 29 w 7191"/>
                <a:gd name="T11" fmla="*/ 129 h 14739"/>
                <a:gd name="T12" fmla="*/ 2 w 7191"/>
                <a:gd name="T13" fmla="*/ 141 h 14739"/>
                <a:gd name="T14" fmla="*/ 29 w 7191"/>
                <a:gd name="T15" fmla="*/ 129 h 14739"/>
                <a:gd name="T16" fmla="*/ 0 w 7191"/>
                <a:gd name="T17" fmla="*/ 129 h 14739"/>
                <a:gd name="T18" fmla="*/ 0 w 7191"/>
                <a:gd name="T19" fmla="*/ 7194 h 14739"/>
                <a:gd name="T20" fmla="*/ 7191 w 7191"/>
                <a:gd name="T21" fmla="*/ 14739 h 14739"/>
                <a:gd name="T22" fmla="*/ 0 w 7191"/>
                <a:gd name="T23" fmla="*/ 0 h 14739"/>
                <a:gd name="T24" fmla="*/ 0 w 7191"/>
                <a:gd name="T25" fmla="*/ 129 h 14739"/>
                <a:gd name="T26" fmla="*/ 29 w 7191"/>
                <a:gd name="T27" fmla="*/ 129 h 14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1" h="14739">
                  <a:moveTo>
                    <a:pt x="29" y="129"/>
                  </a:moveTo>
                  <a:lnTo>
                    <a:pt x="2" y="141"/>
                  </a:lnTo>
                  <a:lnTo>
                    <a:pt x="6970" y="14422"/>
                  </a:lnTo>
                  <a:lnTo>
                    <a:pt x="58" y="7171"/>
                  </a:lnTo>
                  <a:lnTo>
                    <a:pt x="58" y="129"/>
                  </a:lnTo>
                  <a:lnTo>
                    <a:pt x="29" y="129"/>
                  </a:lnTo>
                  <a:lnTo>
                    <a:pt x="2" y="141"/>
                  </a:lnTo>
                  <a:lnTo>
                    <a:pt x="29" y="129"/>
                  </a:lnTo>
                  <a:lnTo>
                    <a:pt x="0" y="129"/>
                  </a:lnTo>
                  <a:lnTo>
                    <a:pt x="0" y="7194"/>
                  </a:lnTo>
                  <a:lnTo>
                    <a:pt x="7191" y="14739"/>
                  </a:lnTo>
                  <a:lnTo>
                    <a:pt x="0" y="0"/>
                  </a:lnTo>
                  <a:lnTo>
                    <a:pt x="0" y="129"/>
                  </a:lnTo>
                  <a:lnTo>
                    <a:pt x="2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5" name="Freeform 11">
              <a:extLst>
                <a:ext uri="{FF2B5EF4-FFF2-40B4-BE49-F238E27FC236}">
                  <a16:creationId xmlns:a16="http://schemas.microsoft.com/office/drawing/2014/main" xmlns="" id="{55D36AA4-74B4-4EA5-8C79-F6A30FBABB46}"/>
                </a:ext>
              </a:extLst>
            </p:cNvPr>
            <p:cNvSpPr>
              <a:spLocks/>
            </p:cNvSpPr>
            <p:nvPr/>
          </p:nvSpPr>
          <p:spPr bwMode="auto">
            <a:xfrm>
              <a:off x="9128125" y="2212975"/>
              <a:ext cx="3781425" cy="7705725"/>
            </a:xfrm>
            <a:custGeom>
              <a:avLst/>
              <a:gdLst>
                <a:gd name="T0" fmla="*/ 7080 w 7146"/>
                <a:gd name="T1" fmla="*/ 67 h 14563"/>
                <a:gd name="T2" fmla="*/ 7067 w 7146"/>
                <a:gd name="T3" fmla="*/ 41 h 14563"/>
                <a:gd name="T4" fmla="*/ 0 w 7146"/>
                <a:gd name="T5" fmla="*/ 3683 h 14563"/>
                <a:gd name="T6" fmla="*/ 0 w 7146"/>
                <a:gd name="T7" fmla="*/ 14563 h 14563"/>
                <a:gd name="T8" fmla="*/ 7146 w 7146"/>
                <a:gd name="T9" fmla="*/ 0 h 14563"/>
                <a:gd name="T10" fmla="*/ 7067 w 7146"/>
                <a:gd name="T11" fmla="*/ 41 h 14563"/>
                <a:gd name="T12" fmla="*/ 7080 w 7146"/>
                <a:gd name="T13" fmla="*/ 67 h 14563"/>
                <a:gd name="T14" fmla="*/ 7054 w 7146"/>
                <a:gd name="T15" fmla="*/ 54 h 14563"/>
                <a:gd name="T16" fmla="*/ 58 w 7146"/>
                <a:gd name="T17" fmla="*/ 14308 h 14563"/>
                <a:gd name="T18" fmla="*/ 58 w 7146"/>
                <a:gd name="T19" fmla="*/ 3719 h 14563"/>
                <a:gd name="T20" fmla="*/ 7094 w 7146"/>
                <a:gd name="T21" fmla="*/ 93 h 14563"/>
                <a:gd name="T22" fmla="*/ 7080 w 7146"/>
                <a:gd name="T23" fmla="*/ 67 h 14563"/>
                <a:gd name="T24" fmla="*/ 7054 w 7146"/>
                <a:gd name="T25" fmla="*/ 54 h 14563"/>
                <a:gd name="T26" fmla="*/ 7080 w 7146"/>
                <a:gd name="T27" fmla="*/ 67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6" h="14563">
                  <a:moveTo>
                    <a:pt x="7080" y="67"/>
                  </a:moveTo>
                  <a:lnTo>
                    <a:pt x="7067" y="41"/>
                  </a:lnTo>
                  <a:lnTo>
                    <a:pt x="0" y="3683"/>
                  </a:lnTo>
                  <a:lnTo>
                    <a:pt x="0" y="14563"/>
                  </a:lnTo>
                  <a:lnTo>
                    <a:pt x="7146" y="0"/>
                  </a:lnTo>
                  <a:lnTo>
                    <a:pt x="7067" y="41"/>
                  </a:lnTo>
                  <a:lnTo>
                    <a:pt x="7080" y="67"/>
                  </a:lnTo>
                  <a:lnTo>
                    <a:pt x="7054" y="54"/>
                  </a:lnTo>
                  <a:lnTo>
                    <a:pt x="58" y="14308"/>
                  </a:lnTo>
                  <a:lnTo>
                    <a:pt x="58" y="3719"/>
                  </a:lnTo>
                  <a:lnTo>
                    <a:pt x="7094" y="93"/>
                  </a:lnTo>
                  <a:lnTo>
                    <a:pt x="7080" y="67"/>
                  </a:lnTo>
                  <a:lnTo>
                    <a:pt x="7054" y="54"/>
                  </a:lnTo>
                  <a:lnTo>
                    <a:pt x="708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6" name="Freeform 12">
              <a:extLst>
                <a:ext uri="{FF2B5EF4-FFF2-40B4-BE49-F238E27FC236}">
                  <a16:creationId xmlns:a16="http://schemas.microsoft.com/office/drawing/2014/main" xmlns="" id="{C9A3A2EF-2321-4801-8EDC-9C96A53BA132}"/>
                </a:ext>
              </a:extLst>
            </p:cNvPr>
            <p:cNvSpPr>
              <a:spLocks/>
            </p:cNvSpPr>
            <p:nvPr/>
          </p:nvSpPr>
          <p:spPr bwMode="auto">
            <a:xfrm>
              <a:off x="9128125" y="412750"/>
              <a:ext cx="3783013" cy="3784600"/>
            </a:xfrm>
            <a:custGeom>
              <a:avLst/>
              <a:gdLst>
                <a:gd name="T0" fmla="*/ 15 w 7147"/>
                <a:gd name="T1" fmla="*/ 74 h 7151"/>
                <a:gd name="T2" fmla="*/ 7080 w 7147"/>
                <a:gd name="T3" fmla="*/ 3468 h 7151"/>
                <a:gd name="T4" fmla="*/ 7033 w 7147"/>
                <a:gd name="T5" fmla="*/ 3459 h 7151"/>
                <a:gd name="T6" fmla="*/ 6856 w 7147"/>
                <a:gd name="T7" fmla="*/ 3551 h 7151"/>
                <a:gd name="T8" fmla="*/ 6552 w 7147"/>
                <a:gd name="T9" fmla="*/ 3707 h 7151"/>
                <a:gd name="T10" fmla="*/ 6139 w 7147"/>
                <a:gd name="T11" fmla="*/ 3920 h 7151"/>
                <a:gd name="T12" fmla="*/ 5638 w 7147"/>
                <a:gd name="T13" fmla="*/ 4179 h 7151"/>
                <a:gd name="T14" fmla="*/ 5070 w 7147"/>
                <a:gd name="T15" fmla="*/ 4471 h 7151"/>
                <a:gd name="T16" fmla="*/ 4453 w 7147"/>
                <a:gd name="T17" fmla="*/ 4789 h 7151"/>
                <a:gd name="T18" fmla="*/ 3807 w 7147"/>
                <a:gd name="T19" fmla="*/ 5122 h 7151"/>
                <a:gd name="T20" fmla="*/ 3155 w 7147"/>
                <a:gd name="T21" fmla="*/ 5458 h 7151"/>
                <a:gd name="T22" fmla="*/ 2515 w 7147"/>
                <a:gd name="T23" fmla="*/ 5788 h 7151"/>
                <a:gd name="T24" fmla="*/ 1905 w 7147"/>
                <a:gd name="T25" fmla="*/ 6102 h 7151"/>
                <a:gd name="T26" fmla="*/ 1348 w 7147"/>
                <a:gd name="T27" fmla="*/ 6389 h 7151"/>
                <a:gd name="T28" fmla="*/ 861 w 7147"/>
                <a:gd name="T29" fmla="*/ 6640 h 7151"/>
                <a:gd name="T30" fmla="*/ 468 w 7147"/>
                <a:gd name="T31" fmla="*/ 6843 h 7151"/>
                <a:gd name="T32" fmla="*/ 185 w 7147"/>
                <a:gd name="T33" fmla="*/ 6988 h 7151"/>
                <a:gd name="T34" fmla="*/ 35 w 7147"/>
                <a:gd name="T35" fmla="*/ 7065 h 7151"/>
                <a:gd name="T36" fmla="*/ 29 w 7147"/>
                <a:gd name="T37" fmla="*/ 7102 h 7151"/>
                <a:gd name="T38" fmla="*/ 58 w 7147"/>
                <a:gd name="T39" fmla="*/ 48 h 7151"/>
                <a:gd name="T40" fmla="*/ 15 w 7147"/>
                <a:gd name="T41" fmla="*/ 74 h 7151"/>
                <a:gd name="T42" fmla="*/ 0 w 7147"/>
                <a:gd name="T43" fmla="*/ 48 h 7151"/>
                <a:gd name="T44" fmla="*/ 43 w 7147"/>
                <a:gd name="T45" fmla="*/ 7128 h 7151"/>
                <a:gd name="T46" fmla="*/ 339 w 7147"/>
                <a:gd name="T47" fmla="*/ 6975 h 7151"/>
                <a:gd name="T48" fmla="*/ 1122 w 7147"/>
                <a:gd name="T49" fmla="*/ 6572 h 7151"/>
                <a:gd name="T50" fmla="*/ 2231 w 7147"/>
                <a:gd name="T51" fmla="*/ 6000 h 7151"/>
                <a:gd name="T52" fmla="*/ 3509 w 7147"/>
                <a:gd name="T53" fmla="*/ 5342 h 7151"/>
                <a:gd name="T54" fmla="*/ 4793 w 7147"/>
                <a:gd name="T55" fmla="*/ 4679 h 7151"/>
                <a:gd name="T56" fmla="*/ 5926 w 7147"/>
                <a:gd name="T57" fmla="*/ 4096 h 7151"/>
                <a:gd name="T58" fmla="*/ 6746 w 7147"/>
                <a:gd name="T59" fmla="*/ 3673 h 7151"/>
                <a:gd name="T60" fmla="*/ 7094 w 7147"/>
                <a:gd name="T61" fmla="*/ 3494 h 7151"/>
                <a:gd name="T62" fmla="*/ 0 w 7147"/>
                <a:gd name="T63" fmla="*/ 0 h 7151"/>
                <a:gd name="T64" fmla="*/ 29 w 7147"/>
                <a:gd name="T65" fmla="*/ 48 h 7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7" h="7151">
                  <a:moveTo>
                    <a:pt x="29" y="48"/>
                  </a:moveTo>
                  <a:lnTo>
                    <a:pt x="15" y="74"/>
                  </a:lnTo>
                  <a:lnTo>
                    <a:pt x="7068" y="3494"/>
                  </a:lnTo>
                  <a:lnTo>
                    <a:pt x="7080" y="3468"/>
                  </a:lnTo>
                  <a:lnTo>
                    <a:pt x="7067" y="3442"/>
                  </a:lnTo>
                  <a:lnTo>
                    <a:pt x="7033" y="3459"/>
                  </a:lnTo>
                  <a:lnTo>
                    <a:pt x="6961" y="3496"/>
                  </a:lnTo>
                  <a:lnTo>
                    <a:pt x="6856" y="3551"/>
                  </a:lnTo>
                  <a:lnTo>
                    <a:pt x="6718" y="3622"/>
                  </a:lnTo>
                  <a:lnTo>
                    <a:pt x="6552" y="3707"/>
                  </a:lnTo>
                  <a:lnTo>
                    <a:pt x="6357" y="3808"/>
                  </a:lnTo>
                  <a:lnTo>
                    <a:pt x="6139" y="3920"/>
                  </a:lnTo>
                  <a:lnTo>
                    <a:pt x="5899" y="4045"/>
                  </a:lnTo>
                  <a:lnTo>
                    <a:pt x="5638" y="4179"/>
                  </a:lnTo>
                  <a:lnTo>
                    <a:pt x="5361" y="4321"/>
                  </a:lnTo>
                  <a:lnTo>
                    <a:pt x="5070" y="4471"/>
                  </a:lnTo>
                  <a:lnTo>
                    <a:pt x="4766" y="4628"/>
                  </a:lnTo>
                  <a:lnTo>
                    <a:pt x="4453" y="4789"/>
                  </a:lnTo>
                  <a:lnTo>
                    <a:pt x="4133" y="4954"/>
                  </a:lnTo>
                  <a:lnTo>
                    <a:pt x="3807" y="5122"/>
                  </a:lnTo>
                  <a:lnTo>
                    <a:pt x="3481" y="5290"/>
                  </a:lnTo>
                  <a:lnTo>
                    <a:pt x="3155" y="5458"/>
                  </a:lnTo>
                  <a:lnTo>
                    <a:pt x="2832" y="5623"/>
                  </a:lnTo>
                  <a:lnTo>
                    <a:pt x="2515" y="5788"/>
                  </a:lnTo>
                  <a:lnTo>
                    <a:pt x="2204" y="5947"/>
                  </a:lnTo>
                  <a:lnTo>
                    <a:pt x="1905" y="6102"/>
                  </a:lnTo>
                  <a:lnTo>
                    <a:pt x="1619" y="6249"/>
                  </a:lnTo>
                  <a:lnTo>
                    <a:pt x="1348" y="6389"/>
                  </a:lnTo>
                  <a:lnTo>
                    <a:pt x="1095" y="6519"/>
                  </a:lnTo>
                  <a:lnTo>
                    <a:pt x="861" y="6640"/>
                  </a:lnTo>
                  <a:lnTo>
                    <a:pt x="653" y="6747"/>
                  </a:lnTo>
                  <a:lnTo>
                    <a:pt x="468" y="6843"/>
                  </a:lnTo>
                  <a:lnTo>
                    <a:pt x="311" y="6923"/>
                  </a:lnTo>
                  <a:lnTo>
                    <a:pt x="185" y="6988"/>
                  </a:lnTo>
                  <a:lnTo>
                    <a:pt x="93" y="7035"/>
                  </a:lnTo>
                  <a:lnTo>
                    <a:pt x="35" y="7065"/>
                  </a:lnTo>
                  <a:lnTo>
                    <a:pt x="15" y="7075"/>
                  </a:lnTo>
                  <a:lnTo>
                    <a:pt x="29" y="7102"/>
                  </a:lnTo>
                  <a:lnTo>
                    <a:pt x="58" y="7102"/>
                  </a:lnTo>
                  <a:lnTo>
                    <a:pt x="58" y="48"/>
                  </a:lnTo>
                  <a:lnTo>
                    <a:pt x="29" y="48"/>
                  </a:lnTo>
                  <a:lnTo>
                    <a:pt x="15" y="74"/>
                  </a:lnTo>
                  <a:lnTo>
                    <a:pt x="29" y="48"/>
                  </a:lnTo>
                  <a:lnTo>
                    <a:pt x="0" y="48"/>
                  </a:lnTo>
                  <a:lnTo>
                    <a:pt x="0" y="7151"/>
                  </a:lnTo>
                  <a:lnTo>
                    <a:pt x="43" y="7128"/>
                  </a:lnTo>
                  <a:lnTo>
                    <a:pt x="120" y="7087"/>
                  </a:lnTo>
                  <a:lnTo>
                    <a:pt x="339" y="6975"/>
                  </a:lnTo>
                  <a:lnTo>
                    <a:pt x="680" y="6800"/>
                  </a:lnTo>
                  <a:lnTo>
                    <a:pt x="1122" y="6572"/>
                  </a:lnTo>
                  <a:lnTo>
                    <a:pt x="1646" y="6301"/>
                  </a:lnTo>
                  <a:lnTo>
                    <a:pt x="2231" y="6000"/>
                  </a:lnTo>
                  <a:lnTo>
                    <a:pt x="2859" y="5676"/>
                  </a:lnTo>
                  <a:lnTo>
                    <a:pt x="3509" y="5342"/>
                  </a:lnTo>
                  <a:lnTo>
                    <a:pt x="4160" y="5007"/>
                  </a:lnTo>
                  <a:lnTo>
                    <a:pt x="4793" y="4679"/>
                  </a:lnTo>
                  <a:lnTo>
                    <a:pt x="5388" y="4373"/>
                  </a:lnTo>
                  <a:lnTo>
                    <a:pt x="5926" y="4096"/>
                  </a:lnTo>
                  <a:lnTo>
                    <a:pt x="6384" y="3860"/>
                  </a:lnTo>
                  <a:lnTo>
                    <a:pt x="6746" y="3673"/>
                  </a:lnTo>
                  <a:lnTo>
                    <a:pt x="6988" y="3548"/>
                  </a:lnTo>
                  <a:lnTo>
                    <a:pt x="7094" y="3494"/>
                  </a:lnTo>
                  <a:lnTo>
                    <a:pt x="7147" y="3467"/>
                  </a:lnTo>
                  <a:lnTo>
                    <a:pt x="0" y="0"/>
                  </a:lnTo>
                  <a:lnTo>
                    <a:pt x="0" y="48"/>
                  </a:lnTo>
                  <a:lnTo>
                    <a:pt x="2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7" name="Freeform 13">
              <a:extLst>
                <a:ext uri="{FF2B5EF4-FFF2-40B4-BE49-F238E27FC236}">
                  <a16:creationId xmlns:a16="http://schemas.microsoft.com/office/drawing/2014/main" xmlns="" id="{2B44447D-4678-4177-8920-43BCD69CF718}"/>
                </a:ext>
              </a:extLst>
            </p:cNvPr>
            <p:cNvSpPr>
              <a:spLocks/>
            </p:cNvSpPr>
            <p:nvPr/>
          </p:nvSpPr>
          <p:spPr bwMode="auto">
            <a:xfrm>
              <a:off x="4386263" y="1406525"/>
              <a:ext cx="5775325" cy="3752850"/>
            </a:xfrm>
            <a:custGeom>
              <a:avLst/>
              <a:gdLst>
                <a:gd name="T0" fmla="*/ 10840 w 10914"/>
                <a:gd name="T1" fmla="*/ 7063 h 7092"/>
                <a:gd name="T2" fmla="*/ 10860 w 10914"/>
                <a:gd name="T3" fmla="*/ 7041 h 7092"/>
                <a:gd name="T4" fmla="*/ 3393 w 10914"/>
                <a:gd name="T5" fmla="*/ 0 h 7092"/>
                <a:gd name="T6" fmla="*/ 0 w 10914"/>
                <a:gd name="T7" fmla="*/ 7092 h 7092"/>
                <a:gd name="T8" fmla="*/ 10914 w 10914"/>
                <a:gd name="T9" fmla="*/ 7092 h 7092"/>
                <a:gd name="T10" fmla="*/ 10860 w 10914"/>
                <a:gd name="T11" fmla="*/ 7041 h 7092"/>
                <a:gd name="T12" fmla="*/ 10840 w 10914"/>
                <a:gd name="T13" fmla="*/ 7063 h 7092"/>
                <a:gd name="T14" fmla="*/ 10840 w 10914"/>
                <a:gd name="T15" fmla="*/ 7033 h 7092"/>
                <a:gd name="T16" fmla="*/ 93 w 10914"/>
                <a:gd name="T17" fmla="*/ 7033 h 7092"/>
                <a:gd name="T18" fmla="*/ 3411 w 10914"/>
                <a:gd name="T19" fmla="*/ 98 h 7092"/>
                <a:gd name="T20" fmla="*/ 10819 w 10914"/>
                <a:gd name="T21" fmla="*/ 7084 h 7092"/>
                <a:gd name="T22" fmla="*/ 10840 w 10914"/>
                <a:gd name="T23" fmla="*/ 7063 h 7092"/>
                <a:gd name="T24" fmla="*/ 10840 w 10914"/>
                <a:gd name="T25" fmla="*/ 7033 h 7092"/>
                <a:gd name="T26" fmla="*/ 10840 w 10914"/>
                <a:gd name="T27" fmla="*/ 7063 h 7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2">
                  <a:moveTo>
                    <a:pt x="10840" y="7063"/>
                  </a:moveTo>
                  <a:lnTo>
                    <a:pt x="10860" y="7041"/>
                  </a:lnTo>
                  <a:lnTo>
                    <a:pt x="3393" y="0"/>
                  </a:lnTo>
                  <a:lnTo>
                    <a:pt x="0" y="7092"/>
                  </a:lnTo>
                  <a:lnTo>
                    <a:pt x="10914" y="7092"/>
                  </a:lnTo>
                  <a:lnTo>
                    <a:pt x="10860" y="7041"/>
                  </a:lnTo>
                  <a:lnTo>
                    <a:pt x="10840" y="7063"/>
                  </a:lnTo>
                  <a:lnTo>
                    <a:pt x="10840" y="7033"/>
                  </a:lnTo>
                  <a:lnTo>
                    <a:pt x="93" y="7033"/>
                  </a:lnTo>
                  <a:lnTo>
                    <a:pt x="3411" y="98"/>
                  </a:lnTo>
                  <a:lnTo>
                    <a:pt x="10819" y="7084"/>
                  </a:lnTo>
                  <a:lnTo>
                    <a:pt x="10840" y="7063"/>
                  </a:lnTo>
                  <a:lnTo>
                    <a:pt x="10840" y="7033"/>
                  </a:lnTo>
                  <a:lnTo>
                    <a:pt x="10840" y="70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8" name="Freeform 14">
              <a:extLst>
                <a:ext uri="{FF2B5EF4-FFF2-40B4-BE49-F238E27FC236}">
                  <a16:creationId xmlns:a16="http://schemas.microsoft.com/office/drawing/2014/main" xmlns="" id="{530A08F9-3CAD-437A-A984-ED8EC3FDE80B}"/>
                </a:ext>
              </a:extLst>
            </p:cNvPr>
            <p:cNvSpPr>
              <a:spLocks/>
            </p:cNvSpPr>
            <p:nvPr/>
          </p:nvSpPr>
          <p:spPr bwMode="auto">
            <a:xfrm>
              <a:off x="6102350" y="1374775"/>
              <a:ext cx="7842250" cy="3784600"/>
            </a:xfrm>
            <a:custGeom>
              <a:avLst/>
              <a:gdLst>
                <a:gd name="T0" fmla="*/ 14691 w 14820"/>
                <a:gd name="T1" fmla="*/ 7124 h 7153"/>
                <a:gd name="T2" fmla="*/ 14704 w 14820"/>
                <a:gd name="T3" fmla="*/ 7098 h 7153"/>
                <a:gd name="T4" fmla="*/ 0 w 14820"/>
                <a:gd name="T5" fmla="*/ 0 h 7153"/>
                <a:gd name="T6" fmla="*/ 7586 w 14820"/>
                <a:gd name="T7" fmla="*/ 7153 h 7153"/>
                <a:gd name="T8" fmla="*/ 14820 w 14820"/>
                <a:gd name="T9" fmla="*/ 7153 h 7153"/>
                <a:gd name="T10" fmla="*/ 14704 w 14820"/>
                <a:gd name="T11" fmla="*/ 7098 h 7153"/>
                <a:gd name="T12" fmla="*/ 14691 w 14820"/>
                <a:gd name="T13" fmla="*/ 7124 h 7153"/>
                <a:gd name="T14" fmla="*/ 14691 w 14820"/>
                <a:gd name="T15" fmla="*/ 7094 h 7153"/>
                <a:gd name="T16" fmla="*/ 7610 w 14820"/>
                <a:gd name="T17" fmla="*/ 7094 h 7153"/>
                <a:gd name="T18" fmla="*/ 318 w 14820"/>
                <a:gd name="T19" fmla="*/ 220 h 7153"/>
                <a:gd name="T20" fmla="*/ 14678 w 14820"/>
                <a:gd name="T21" fmla="*/ 7151 h 7153"/>
                <a:gd name="T22" fmla="*/ 14691 w 14820"/>
                <a:gd name="T23" fmla="*/ 7124 h 7153"/>
                <a:gd name="T24" fmla="*/ 14691 w 14820"/>
                <a:gd name="T25" fmla="*/ 7094 h 7153"/>
                <a:gd name="T26" fmla="*/ 14691 w 14820"/>
                <a:gd name="T27" fmla="*/ 7124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7124"/>
                  </a:moveTo>
                  <a:lnTo>
                    <a:pt x="14704" y="7098"/>
                  </a:lnTo>
                  <a:lnTo>
                    <a:pt x="0" y="0"/>
                  </a:lnTo>
                  <a:lnTo>
                    <a:pt x="7586" y="7153"/>
                  </a:lnTo>
                  <a:lnTo>
                    <a:pt x="14820" y="7153"/>
                  </a:lnTo>
                  <a:lnTo>
                    <a:pt x="14704" y="7098"/>
                  </a:lnTo>
                  <a:lnTo>
                    <a:pt x="14691" y="7124"/>
                  </a:lnTo>
                  <a:lnTo>
                    <a:pt x="14691" y="7094"/>
                  </a:lnTo>
                  <a:lnTo>
                    <a:pt x="7610" y="7094"/>
                  </a:lnTo>
                  <a:lnTo>
                    <a:pt x="318" y="220"/>
                  </a:lnTo>
                  <a:lnTo>
                    <a:pt x="14678" y="7151"/>
                  </a:lnTo>
                  <a:lnTo>
                    <a:pt x="14691" y="7124"/>
                  </a:lnTo>
                  <a:lnTo>
                    <a:pt x="14691" y="7094"/>
                  </a:lnTo>
                  <a:lnTo>
                    <a:pt x="14691" y="7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19" name="Freeform 15">
              <a:extLst>
                <a:ext uri="{FF2B5EF4-FFF2-40B4-BE49-F238E27FC236}">
                  <a16:creationId xmlns:a16="http://schemas.microsoft.com/office/drawing/2014/main" xmlns="" id="{C5F9EDD4-C592-4878-A5EE-3E871C8AC940}"/>
                </a:ext>
              </a:extLst>
            </p:cNvPr>
            <p:cNvSpPr>
              <a:spLocks/>
            </p:cNvSpPr>
            <p:nvPr/>
          </p:nvSpPr>
          <p:spPr bwMode="auto">
            <a:xfrm>
              <a:off x="4343400" y="1398588"/>
              <a:ext cx="7748588" cy="3760787"/>
            </a:xfrm>
            <a:custGeom>
              <a:avLst/>
              <a:gdLst>
                <a:gd name="T0" fmla="*/ 14575 w 14643"/>
                <a:gd name="T1" fmla="*/ 67 h 7109"/>
                <a:gd name="T2" fmla="*/ 14549 w 14643"/>
                <a:gd name="T3" fmla="*/ 53 h 7109"/>
                <a:gd name="T4" fmla="*/ 10903 w 14643"/>
                <a:gd name="T5" fmla="*/ 7050 h 7109"/>
                <a:gd name="T6" fmla="*/ 256 w 14643"/>
                <a:gd name="T7" fmla="*/ 7050 h 7109"/>
                <a:gd name="T8" fmla="*/ 14589 w 14643"/>
                <a:gd name="T9" fmla="*/ 93 h 7109"/>
                <a:gd name="T10" fmla="*/ 14575 w 14643"/>
                <a:gd name="T11" fmla="*/ 67 h 7109"/>
                <a:gd name="T12" fmla="*/ 14549 w 14643"/>
                <a:gd name="T13" fmla="*/ 53 h 7109"/>
                <a:gd name="T14" fmla="*/ 14575 w 14643"/>
                <a:gd name="T15" fmla="*/ 67 h 7109"/>
                <a:gd name="T16" fmla="*/ 14563 w 14643"/>
                <a:gd name="T17" fmla="*/ 40 h 7109"/>
                <a:gd name="T18" fmla="*/ 0 w 14643"/>
                <a:gd name="T19" fmla="*/ 7109 h 7109"/>
                <a:gd name="T20" fmla="*/ 10940 w 14643"/>
                <a:gd name="T21" fmla="*/ 7109 h 7109"/>
                <a:gd name="T22" fmla="*/ 14643 w 14643"/>
                <a:gd name="T23" fmla="*/ 0 h 7109"/>
                <a:gd name="T24" fmla="*/ 14563 w 14643"/>
                <a:gd name="T25" fmla="*/ 40 h 7109"/>
                <a:gd name="T26" fmla="*/ 14575 w 14643"/>
                <a:gd name="T27" fmla="*/ 67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67"/>
                  </a:moveTo>
                  <a:lnTo>
                    <a:pt x="14549" y="53"/>
                  </a:lnTo>
                  <a:lnTo>
                    <a:pt x="10903" y="7050"/>
                  </a:lnTo>
                  <a:lnTo>
                    <a:pt x="256" y="7050"/>
                  </a:lnTo>
                  <a:lnTo>
                    <a:pt x="14589" y="93"/>
                  </a:lnTo>
                  <a:lnTo>
                    <a:pt x="14575" y="67"/>
                  </a:lnTo>
                  <a:lnTo>
                    <a:pt x="14549" y="53"/>
                  </a:lnTo>
                  <a:lnTo>
                    <a:pt x="14575" y="67"/>
                  </a:lnTo>
                  <a:lnTo>
                    <a:pt x="14563" y="40"/>
                  </a:lnTo>
                  <a:lnTo>
                    <a:pt x="0" y="7109"/>
                  </a:lnTo>
                  <a:lnTo>
                    <a:pt x="10940" y="7109"/>
                  </a:lnTo>
                  <a:lnTo>
                    <a:pt x="14643" y="0"/>
                  </a:lnTo>
                  <a:lnTo>
                    <a:pt x="14563" y="40"/>
                  </a:lnTo>
                  <a:lnTo>
                    <a:pt x="1457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0" name="Freeform 16">
              <a:extLst>
                <a:ext uri="{FF2B5EF4-FFF2-40B4-BE49-F238E27FC236}">
                  <a16:creationId xmlns:a16="http://schemas.microsoft.com/office/drawing/2014/main" xmlns="" id="{11CC9959-5437-4D7C-B5B5-FF056AA53782}"/>
                </a:ext>
              </a:extLst>
            </p:cNvPr>
            <p:cNvSpPr>
              <a:spLocks/>
            </p:cNvSpPr>
            <p:nvPr/>
          </p:nvSpPr>
          <p:spPr bwMode="auto">
            <a:xfrm>
              <a:off x="10096500" y="1398588"/>
              <a:ext cx="3805238" cy="3760787"/>
            </a:xfrm>
            <a:custGeom>
              <a:avLst/>
              <a:gdLst>
                <a:gd name="T0" fmla="*/ 7169 w 7189"/>
                <a:gd name="T1" fmla="*/ 7067 h 7109"/>
                <a:gd name="T2" fmla="*/ 3676 w 7189"/>
                <a:gd name="T3" fmla="*/ 52 h 7109"/>
                <a:gd name="T4" fmla="*/ 3496 w 7189"/>
                <a:gd name="T5" fmla="*/ 399 h 7109"/>
                <a:gd name="T6" fmla="*/ 3071 w 7189"/>
                <a:gd name="T7" fmla="*/ 1215 h 7109"/>
                <a:gd name="T8" fmla="*/ 2484 w 7189"/>
                <a:gd name="T9" fmla="*/ 2342 h 7109"/>
                <a:gd name="T10" fmla="*/ 1819 w 7189"/>
                <a:gd name="T11" fmla="*/ 3618 h 7109"/>
                <a:gd name="T12" fmla="*/ 1156 w 7189"/>
                <a:gd name="T13" fmla="*/ 4889 h 7109"/>
                <a:gd name="T14" fmla="*/ 582 w 7189"/>
                <a:gd name="T15" fmla="*/ 5992 h 7109"/>
                <a:gd name="T16" fmla="*/ 177 w 7189"/>
                <a:gd name="T17" fmla="*/ 6772 h 7109"/>
                <a:gd name="T18" fmla="*/ 22 w 7189"/>
                <a:gd name="T19" fmla="*/ 7066 h 7109"/>
                <a:gd name="T20" fmla="*/ 7189 w 7189"/>
                <a:gd name="T21" fmla="*/ 7109 h 7109"/>
                <a:gd name="T22" fmla="*/ 7142 w 7189"/>
                <a:gd name="T23" fmla="*/ 7080 h 7109"/>
                <a:gd name="T24" fmla="*/ 49 w 7189"/>
                <a:gd name="T25" fmla="*/ 7050 h 7109"/>
                <a:gd name="T26" fmla="*/ 76 w 7189"/>
                <a:gd name="T27" fmla="*/ 7093 h 7109"/>
                <a:gd name="T28" fmla="*/ 115 w 7189"/>
                <a:gd name="T29" fmla="*/ 7016 h 7109"/>
                <a:gd name="T30" fmla="*/ 229 w 7189"/>
                <a:gd name="T31" fmla="*/ 6799 h 7109"/>
                <a:gd name="T32" fmla="*/ 406 w 7189"/>
                <a:gd name="T33" fmla="*/ 6459 h 7109"/>
                <a:gd name="T34" fmla="*/ 635 w 7189"/>
                <a:gd name="T35" fmla="*/ 6019 h 7109"/>
                <a:gd name="T36" fmla="*/ 906 w 7189"/>
                <a:gd name="T37" fmla="*/ 5498 h 7109"/>
                <a:gd name="T38" fmla="*/ 1210 w 7189"/>
                <a:gd name="T39" fmla="*/ 4916 h 7109"/>
                <a:gd name="T40" fmla="*/ 1534 w 7189"/>
                <a:gd name="T41" fmla="*/ 4292 h 7109"/>
                <a:gd name="T42" fmla="*/ 1871 w 7189"/>
                <a:gd name="T43" fmla="*/ 3645 h 7109"/>
                <a:gd name="T44" fmla="*/ 2209 w 7189"/>
                <a:gd name="T45" fmla="*/ 2998 h 7109"/>
                <a:gd name="T46" fmla="*/ 2537 w 7189"/>
                <a:gd name="T47" fmla="*/ 2369 h 7109"/>
                <a:gd name="T48" fmla="*/ 2845 w 7189"/>
                <a:gd name="T49" fmla="*/ 1777 h 7109"/>
                <a:gd name="T50" fmla="*/ 3123 w 7189"/>
                <a:gd name="T51" fmla="*/ 1242 h 7109"/>
                <a:gd name="T52" fmla="*/ 3361 w 7189"/>
                <a:gd name="T53" fmla="*/ 786 h 7109"/>
                <a:gd name="T54" fmla="*/ 3548 w 7189"/>
                <a:gd name="T55" fmla="*/ 427 h 7109"/>
                <a:gd name="T56" fmla="*/ 3674 w 7189"/>
                <a:gd name="T57" fmla="*/ 185 h 7109"/>
                <a:gd name="T58" fmla="*/ 3728 w 7189"/>
                <a:gd name="T59" fmla="*/ 80 h 7109"/>
                <a:gd name="T60" fmla="*/ 3676 w 7189"/>
                <a:gd name="T61" fmla="*/ 79 h 7109"/>
                <a:gd name="T62" fmla="*/ 7142 w 7189"/>
                <a:gd name="T63" fmla="*/ 7080 h 7109"/>
                <a:gd name="T64" fmla="*/ 7142 w 7189"/>
                <a:gd name="T65" fmla="*/ 708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9" h="7109">
                  <a:moveTo>
                    <a:pt x="7142" y="7080"/>
                  </a:moveTo>
                  <a:lnTo>
                    <a:pt x="7169" y="7067"/>
                  </a:lnTo>
                  <a:lnTo>
                    <a:pt x="3703" y="0"/>
                  </a:lnTo>
                  <a:lnTo>
                    <a:pt x="3676" y="52"/>
                  </a:lnTo>
                  <a:lnTo>
                    <a:pt x="3622" y="157"/>
                  </a:lnTo>
                  <a:lnTo>
                    <a:pt x="3496" y="399"/>
                  </a:lnTo>
                  <a:lnTo>
                    <a:pt x="3309" y="758"/>
                  </a:lnTo>
                  <a:lnTo>
                    <a:pt x="3071" y="1215"/>
                  </a:lnTo>
                  <a:lnTo>
                    <a:pt x="2792" y="1749"/>
                  </a:lnTo>
                  <a:lnTo>
                    <a:pt x="2484" y="2342"/>
                  </a:lnTo>
                  <a:lnTo>
                    <a:pt x="2156" y="2971"/>
                  </a:lnTo>
                  <a:lnTo>
                    <a:pt x="1819" y="3618"/>
                  </a:lnTo>
                  <a:lnTo>
                    <a:pt x="1482" y="4264"/>
                  </a:lnTo>
                  <a:lnTo>
                    <a:pt x="1156" y="4889"/>
                  </a:lnTo>
                  <a:lnTo>
                    <a:pt x="854" y="5471"/>
                  </a:lnTo>
                  <a:lnTo>
                    <a:pt x="582" y="5992"/>
                  </a:lnTo>
                  <a:lnTo>
                    <a:pt x="352" y="6432"/>
                  </a:lnTo>
                  <a:lnTo>
                    <a:pt x="177" y="6772"/>
                  </a:lnTo>
                  <a:lnTo>
                    <a:pt x="62" y="6989"/>
                  </a:lnTo>
                  <a:lnTo>
                    <a:pt x="22" y="7066"/>
                  </a:lnTo>
                  <a:lnTo>
                    <a:pt x="0" y="7109"/>
                  </a:lnTo>
                  <a:lnTo>
                    <a:pt x="7189" y="7109"/>
                  </a:lnTo>
                  <a:lnTo>
                    <a:pt x="7169" y="7067"/>
                  </a:lnTo>
                  <a:lnTo>
                    <a:pt x="7142" y="7080"/>
                  </a:lnTo>
                  <a:lnTo>
                    <a:pt x="7142" y="7050"/>
                  </a:lnTo>
                  <a:lnTo>
                    <a:pt x="49" y="7050"/>
                  </a:lnTo>
                  <a:lnTo>
                    <a:pt x="49" y="7080"/>
                  </a:lnTo>
                  <a:lnTo>
                    <a:pt x="76" y="7093"/>
                  </a:lnTo>
                  <a:lnTo>
                    <a:pt x="86" y="7074"/>
                  </a:lnTo>
                  <a:lnTo>
                    <a:pt x="115" y="7016"/>
                  </a:lnTo>
                  <a:lnTo>
                    <a:pt x="163" y="6924"/>
                  </a:lnTo>
                  <a:lnTo>
                    <a:pt x="229" y="6799"/>
                  </a:lnTo>
                  <a:lnTo>
                    <a:pt x="309" y="6643"/>
                  </a:lnTo>
                  <a:lnTo>
                    <a:pt x="406" y="6459"/>
                  </a:lnTo>
                  <a:lnTo>
                    <a:pt x="513" y="6251"/>
                  </a:lnTo>
                  <a:lnTo>
                    <a:pt x="635" y="6019"/>
                  </a:lnTo>
                  <a:lnTo>
                    <a:pt x="765" y="5768"/>
                  </a:lnTo>
                  <a:lnTo>
                    <a:pt x="906" y="5498"/>
                  </a:lnTo>
                  <a:lnTo>
                    <a:pt x="1054" y="5214"/>
                  </a:lnTo>
                  <a:lnTo>
                    <a:pt x="1210" y="4916"/>
                  </a:lnTo>
                  <a:lnTo>
                    <a:pt x="1370" y="4607"/>
                  </a:lnTo>
                  <a:lnTo>
                    <a:pt x="1534" y="4292"/>
                  </a:lnTo>
                  <a:lnTo>
                    <a:pt x="1702" y="3970"/>
                  </a:lnTo>
                  <a:lnTo>
                    <a:pt x="1871" y="3645"/>
                  </a:lnTo>
                  <a:lnTo>
                    <a:pt x="2040" y="3321"/>
                  </a:lnTo>
                  <a:lnTo>
                    <a:pt x="2209" y="2998"/>
                  </a:lnTo>
                  <a:lnTo>
                    <a:pt x="2374" y="2680"/>
                  </a:lnTo>
                  <a:lnTo>
                    <a:pt x="2537" y="2369"/>
                  </a:lnTo>
                  <a:lnTo>
                    <a:pt x="2694" y="2066"/>
                  </a:lnTo>
                  <a:lnTo>
                    <a:pt x="2845" y="1777"/>
                  </a:lnTo>
                  <a:lnTo>
                    <a:pt x="2988" y="1501"/>
                  </a:lnTo>
                  <a:lnTo>
                    <a:pt x="3123" y="1242"/>
                  </a:lnTo>
                  <a:lnTo>
                    <a:pt x="3248" y="1003"/>
                  </a:lnTo>
                  <a:lnTo>
                    <a:pt x="3361" y="786"/>
                  </a:lnTo>
                  <a:lnTo>
                    <a:pt x="3462" y="592"/>
                  </a:lnTo>
                  <a:lnTo>
                    <a:pt x="3548" y="427"/>
                  </a:lnTo>
                  <a:lnTo>
                    <a:pt x="3620" y="290"/>
                  </a:lnTo>
                  <a:lnTo>
                    <a:pt x="3674" y="185"/>
                  </a:lnTo>
                  <a:lnTo>
                    <a:pt x="3711" y="114"/>
                  </a:lnTo>
                  <a:lnTo>
                    <a:pt x="3728" y="80"/>
                  </a:lnTo>
                  <a:lnTo>
                    <a:pt x="3702" y="67"/>
                  </a:lnTo>
                  <a:lnTo>
                    <a:pt x="3676" y="79"/>
                  </a:lnTo>
                  <a:lnTo>
                    <a:pt x="7116" y="7093"/>
                  </a:lnTo>
                  <a:lnTo>
                    <a:pt x="7142" y="7080"/>
                  </a:lnTo>
                  <a:lnTo>
                    <a:pt x="7142" y="7050"/>
                  </a:lnTo>
                  <a:lnTo>
                    <a:pt x="7142" y="7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1" name="Freeform 17">
              <a:extLst>
                <a:ext uri="{FF2B5EF4-FFF2-40B4-BE49-F238E27FC236}">
                  <a16:creationId xmlns:a16="http://schemas.microsoft.com/office/drawing/2014/main" xmlns="" id="{E52568B8-19DD-41B1-A850-CC74279EA40F}"/>
                </a:ext>
              </a:extLst>
            </p:cNvPr>
            <p:cNvSpPr>
              <a:spLocks/>
            </p:cNvSpPr>
            <p:nvPr/>
          </p:nvSpPr>
          <p:spPr bwMode="auto">
            <a:xfrm>
              <a:off x="4386263" y="5129213"/>
              <a:ext cx="5775325" cy="3752850"/>
            </a:xfrm>
            <a:custGeom>
              <a:avLst/>
              <a:gdLst>
                <a:gd name="T0" fmla="*/ 10840 w 10914"/>
                <a:gd name="T1" fmla="*/ 30 h 7093"/>
                <a:gd name="T2" fmla="*/ 10819 w 10914"/>
                <a:gd name="T3" fmla="*/ 8 h 7093"/>
                <a:gd name="T4" fmla="*/ 3411 w 10914"/>
                <a:gd name="T5" fmla="*/ 6994 h 7093"/>
                <a:gd name="T6" fmla="*/ 93 w 10914"/>
                <a:gd name="T7" fmla="*/ 59 h 7093"/>
                <a:gd name="T8" fmla="*/ 10840 w 10914"/>
                <a:gd name="T9" fmla="*/ 59 h 7093"/>
                <a:gd name="T10" fmla="*/ 10840 w 10914"/>
                <a:gd name="T11" fmla="*/ 30 h 7093"/>
                <a:gd name="T12" fmla="*/ 10819 w 10914"/>
                <a:gd name="T13" fmla="*/ 8 h 7093"/>
                <a:gd name="T14" fmla="*/ 10840 w 10914"/>
                <a:gd name="T15" fmla="*/ 30 h 7093"/>
                <a:gd name="T16" fmla="*/ 10840 w 10914"/>
                <a:gd name="T17" fmla="*/ 0 h 7093"/>
                <a:gd name="T18" fmla="*/ 0 w 10914"/>
                <a:gd name="T19" fmla="*/ 0 h 7093"/>
                <a:gd name="T20" fmla="*/ 3393 w 10914"/>
                <a:gd name="T21" fmla="*/ 7093 h 7093"/>
                <a:gd name="T22" fmla="*/ 10914 w 10914"/>
                <a:gd name="T23" fmla="*/ 0 h 7093"/>
                <a:gd name="T24" fmla="*/ 10840 w 10914"/>
                <a:gd name="T25" fmla="*/ 0 h 7093"/>
                <a:gd name="T26" fmla="*/ 10840 w 10914"/>
                <a:gd name="T27" fmla="*/ 30 h 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14" h="7093">
                  <a:moveTo>
                    <a:pt x="10840" y="30"/>
                  </a:moveTo>
                  <a:lnTo>
                    <a:pt x="10819" y="8"/>
                  </a:lnTo>
                  <a:lnTo>
                    <a:pt x="3411" y="6994"/>
                  </a:lnTo>
                  <a:lnTo>
                    <a:pt x="93" y="59"/>
                  </a:lnTo>
                  <a:lnTo>
                    <a:pt x="10840" y="59"/>
                  </a:lnTo>
                  <a:lnTo>
                    <a:pt x="10840" y="30"/>
                  </a:lnTo>
                  <a:lnTo>
                    <a:pt x="10819" y="8"/>
                  </a:lnTo>
                  <a:lnTo>
                    <a:pt x="10840" y="30"/>
                  </a:lnTo>
                  <a:lnTo>
                    <a:pt x="10840" y="0"/>
                  </a:lnTo>
                  <a:lnTo>
                    <a:pt x="0" y="0"/>
                  </a:lnTo>
                  <a:lnTo>
                    <a:pt x="3393" y="7093"/>
                  </a:lnTo>
                  <a:lnTo>
                    <a:pt x="10914" y="0"/>
                  </a:lnTo>
                  <a:lnTo>
                    <a:pt x="10840" y="0"/>
                  </a:lnTo>
                  <a:lnTo>
                    <a:pt x="108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2" name="Freeform 18">
              <a:extLst>
                <a:ext uri="{FF2B5EF4-FFF2-40B4-BE49-F238E27FC236}">
                  <a16:creationId xmlns:a16="http://schemas.microsoft.com/office/drawing/2014/main" xmlns="" id="{514477D7-9432-4BD5-A0BD-F42EE909B614}"/>
                </a:ext>
              </a:extLst>
            </p:cNvPr>
            <p:cNvSpPr>
              <a:spLocks/>
            </p:cNvSpPr>
            <p:nvPr/>
          </p:nvSpPr>
          <p:spPr bwMode="auto">
            <a:xfrm>
              <a:off x="6102350" y="5129213"/>
              <a:ext cx="7842250" cy="3784600"/>
            </a:xfrm>
            <a:custGeom>
              <a:avLst/>
              <a:gdLst>
                <a:gd name="T0" fmla="*/ 14691 w 14820"/>
                <a:gd name="T1" fmla="*/ 30 h 7153"/>
                <a:gd name="T2" fmla="*/ 14678 w 14820"/>
                <a:gd name="T3" fmla="*/ 4 h 7153"/>
                <a:gd name="T4" fmla="*/ 318 w 14820"/>
                <a:gd name="T5" fmla="*/ 6934 h 7153"/>
                <a:gd name="T6" fmla="*/ 7610 w 14820"/>
                <a:gd name="T7" fmla="*/ 59 h 7153"/>
                <a:gd name="T8" fmla="*/ 14691 w 14820"/>
                <a:gd name="T9" fmla="*/ 59 h 7153"/>
                <a:gd name="T10" fmla="*/ 14691 w 14820"/>
                <a:gd name="T11" fmla="*/ 30 h 7153"/>
                <a:gd name="T12" fmla="*/ 14678 w 14820"/>
                <a:gd name="T13" fmla="*/ 4 h 7153"/>
                <a:gd name="T14" fmla="*/ 14691 w 14820"/>
                <a:gd name="T15" fmla="*/ 30 h 7153"/>
                <a:gd name="T16" fmla="*/ 14691 w 14820"/>
                <a:gd name="T17" fmla="*/ 0 h 7153"/>
                <a:gd name="T18" fmla="*/ 7586 w 14820"/>
                <a:gd name="T19" fmla="*/ 0 h 7153"/>
                <a:gd name="T20" fmla="*/ 0 w 14820"/>
                <a:gd name="T21" fmla="*/ 7153 h 7153"/>
                <a:gd name="T22" fmla="*/ 14820 w 14820"/>
                <a:gd name="T23" fmla="*/ 0 h 7153"/>
                <a:gd name="T24" fmla="*/ 14691 w 14820"/>
                <a:gd name="T25" fmla="*/ 0 h 7153"/>
                <a:gd name="T26" fmla="*/ 14691 w 14820"/>
                <a:gd name="T27" fmla="*/ 30 h 7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20" h="7153">
                  <a:moveTo>
                    <a:pt x="14691" y="30"/>
                  </a:moveTo>
                  <a:lnTo>
                    <a:pt x="14678" y="4"/>
                  </a:lnTo>
                  <a:lnTo>
                    <a:pt x="318" y="6934"/>
                  </a:lnTo>
                  <a:lnTo>
                    <a:pt x="7610" y="59"/>
                  </a:lnTo>
                  <a:lnTo>
                    <a:pt x="14691" y="59"/>
                  </a:lnTo>
                  <a:lnTo>
                    <a:pt x="14691" y="30"/>
                  </a:lnTo>
                  <a:lnTo>
                    <a:pt x="14678" y="4"/>
                  </a:lnTo>
                  <a:lnTo>
                    <a:pt x="14691" y="30"/>
                  </a:lnTo>
                  <a:lnTo>
                    <a:pt x="14691" y="0"/>
                  </a:lnTo>
                  <a:lnTo>
                    <a:pt x="7586" y="0"/>
                  </a:lnTo>
                  <a:lnTo>
                    <a:pt x="0" y="7153"/>
                  </a:lnTo>
                  <a:lnTo>
                    <a:pt x="14820" y="0"/>
                  </a:lnTo>
                  <a:lnTo>
                    <a:pt x="14691" y="0"/>
                  </a:lnTo>
                  <a:lnTo>
                    <a:pt x="146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3" name="Freeform 19">
              <a:extLst>
                <a:ext uri="{FF2B5EF4-FFF2-40B4-BE49-F238E27FC236}">
                  <a16:creationId xmlns:a16="http://schemas.microsoft.com/office/drawing/2014/main" xmlns="" id="{70BB559D-A81E-462A-884F-31EE340FF84F}"/>
                </a:ext>
              </a:extLst>
            </p:cNvPr>
            <p:cNvSpPr>
              <a:spLocks/>
            </p:cNvSpPr>
            <p:nvPr/>
          </p:nvSpPr>
          <p:spPr bwMode="auto">
            <a:xfrm>
              <a:off x="4343400" y="5129213"/>
              <a:ext cx="7748588" cy="3760787"/>
            </a:xfrm>
            <a:custGeom>
              <a:avLst/>
              <a:gdLst>
                <a:gd name="T0" fmla="*/ 14575 w 14643"/>
                <a:gd name="T1" fmla="*/ 7043 h 7109"/>
                <a:gd name="T2" fmla="*/ 14601 w 14643"/>
                <a:gd name="T3" fmla="*/ 7030 h 7109"/>
                <a:gd name="T4" fmla="*/ 10940 w 14643"/>
                <a:gd name="T5" fmla="*/ 0 h 7109"/>
                <a:gd name="T6" fmla="*/ 0 w 14643"/>
                <a:gd name="T7" fmla="*/ 0 h 7109"/>
                <a:gd name="T8" fmla="*/ 14643 w 14643"/>
                <a:gd name="T9" fmla="*/ 7109 h 7109"/>
                <a:gd name="T10" fmla="*/ 14601 w 14643"/>
                <a:gd name="T11" fmla="*/ 7030 h 7109"/>
                <a:gd name="T12" fmla="*/ 14575 w 14643"/>
                <a:gd name="T13" fmla="*/ 7043 h 7109"/>
                <a:gd name="T14" fmla="*/ 14589 w 14643"/>
                <a:gd name="T15" fmla="*/ 7016 h 7109"/>
                <a:gd name="T16" fmla="*/ 256 w 14643"/>
                <a:gd name="T17" fmla="*/ 59 h 7109"/>
                <a:gd name="T18" fmla="*/ 10903 w 14643"/>
                <a:gd name="T19" fmla="*/ 59 h 7109"/>
                <a:gd name="T20" fmla="*/ 14549 w 14643"/>
                <a:gd name="T21" fmla="*/ 7057 h 7109"/>
                <a:gd name="T22" fmla="*/ 14575 w 14643"/>
                <a:gd name="T23" fmla="*/ 7043 h 7109"/>
                <a:gd name="T24" fmla="*/ 14589 w 14643"/>
                <a:gd name="T25" fmla="*/ 7016 h 7109"/>
                <a:gd name="T26" fmla="*/ 14575 w 14643"/>
                <a:gd name="T27" fmla="*/ 7043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3" h="7109">
                  <a:moveTo>
                    <a:pt x="14575" y="7043"/>
                  </a:moveTo>
                  <a:lnTo>
                    <a:pt x="14601" y="7030"/>
                  </a:lnTo>
                  <a:lnTo>
                    <a:pt x="10940" y="0"/>
                  </a:lnTo>
                  <a:lnTo>
                    <a:pt x="0" y="0"/>
                  </a:lnTo>
                  <a:lnTo>
                    <a:pt x="14643" y="7109"/>
                  </a:lnTo>
                  <a:lnTo>
                    <a:pt x="14601" y="7030"/>
                  </a:lnTo>
                  <a:lnTo>
                    <a:pt x="14575" y="7043"/>
                  </a:lnTo>
                  <a:lnTo>
                    <a:pt x="14589" y="7016"/>
                  </a:lnTo>
                  <a:lnTo>
                    <a:pt x="256" y="59"/>
                  </a:lnTo>
                  <a:lnTo>
                    <a:pt x="10903" y="59"/>
                  </a:lnTo>
                  <a:lnTo>
                    <a:pt x="14549" y="7057"/>
                  </a:lnTo>
                  <a:lnTo>
                    <a:pt x="14575" y="7043"/>
                  </a:lnTo>
                  <a:lnTo>
                    <a:pt x="14589" y="7016"/>
                  </a:lnTo>
                  <a:lnTo>
                    <a:pt x="14575" y="7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sp>
          <p:nvSpPr>
            <p:cNvPr id="24" name="Freeform 20">
              <a:extLst>
                <a:ext uri="{FF2B5EF4-FFF2-40B4-BE49-F238E27FC236}">
                  <a16:creationId xmlns:a16="http://schemas.microsoft.com/office/drawing/2014/main" xmlns="" id="{B9A2A251-A5CE-4A55-8FB6-64F9B252D3E3}"/>
                </a:ext>
              </a:extLst>
            </p:cNvPr>
            <p:cNvSpPr>
              <a:spLocks/>
            </p:cNvSpPr>
            <p:nvPr/>
          </p:nvSpPr>
          <p:spPr bwMode="auto">
            <a:xfrm>
              <a:off x="10096500" y="5129213"/>
              <a:ext cx="3805238" cy="3760787"/>
            </a:xfrm>
            <a:custGeom>
              <a:avLst/>
              <a:gdLst>
                <a:gd name="T0" fmla="*/ 7116 w 7189"/>
                <a:gd name="T1" fmla="*/ 17 h 7109"/>
                <a:gd name="T2" fmla="*/ 3702 w 7189"/>
                <a:gd name="T3" fmla="*/ 7043 h 7109"/>
                <a:gd name="T4" fmla="*/ 3711 w 7189"/>
                <a:gd name="T5" fmla="*/ 6996 h 7109"/>
                <a:gd name="T6" fmla="*/ 3620 w 7189"/>
                <a:gd name="T7" fmla="*/ 6820 h 7109"/>
                <a:gd name="T8" fmla="*/ 3462 w 7189"/>
                <a:gd name="T9" fmla="*/ 6517 h 7109"/>
                <a:gd name="T10" fmla="*/ 3248 w 7189"/>
                <a:gd name="T11" fmla="*/ 6106 h 7109"/>
                <a:gd name="T12" fmla="*/ 2988 w 7189"/>
                <a:gd name="T13" fmla="*/ 5609 h 7109"/>
                <a:gd name="T14" fmla="*/ 2694 w 7189"/>
                <a:gd name="T15" fmla="*/ 5044 h 7109"/>
                <a:gd name="T16" fmla="*/ 2374 w 7189"/>
                <a:gd name="T17" fmla="*/ 4430 h 7109"/>
                <a:gd name="T18" fmla="*/ 2040 w 7189"/>
                <a:gd name="T19" fmla="*/ 3788 h 7109"/>
                <a:gd name="T20" fmla="*/ 1787 w 7189"/>
                <a:gd name="T21" fmla="*/ 3301 h 7109"/>
                <a:gd name="T22" fmla="*/ 1618 w 7189"/>
                <a:gd name="T23" fmla="*/ 2978 h 7109"/>
                <a:gd name="T24" fmla="*/ 1451 w 7189"/>
                <a:gd name="T25" fmla="*/ 2660 h 7109"/>
                <a:gd name="T26" fmla="*/ 1289 w 7189"/>
                <a:gd name="T27" fmla="*/ 2347 h 7109"/>
                <a:gd name="T28" fmla="*/ 1132 w 7189"/>
                <a:gd name="T29" fmla="*/ 2044 h 7109"/>
                <a:gd name="T30" fmla="*/ 980 w 7189"/>
                <a:gd name="T31" fmla="*/ 1752 h 7109"/>
                <a:gd name="T32" fmla="*/ 834 w 7189"/>
                <a:gd name="T33" fmla="*/ 1474 h 7109"/>
                <a:gd name="T34" fmla="*/ 698 w 7189"/>
                <a:gd name="T35" fmla="*/ 1214 h 7109"/>
                <a:gd name="T36" fmla="*/ 572 w 7189"/>
                <a:gd name="T37" fmla="*/ 971 h 7109"/>
                <a:gd name="T38" fmla="*/ 458 w 7189"/>
                <a:gd name="T39" fmla="*/ 751 h 7109"/>
                <a:gd name="T40" fmla="*/ 356 w 7189"/>
                <a:gd name="T41" fmla="*/ 555 h 7109"/>
                <a:gd name="T42" fmla="*/ 267 w 7189"/>
                <a:gd name="T43" fmla="*/ 385 h 7109"/>
                <a:gd name="T44" fmla="*/ 194 w 7189"/>
                <a:gd name="T45" fmla="*/ 245 h 7109"/>
                <a:gd name="T46" fmla="*/ 137 w 7189"/>
                <a:gd name="T47" fmla="*/ 136 h 7109"/>
                <a:gd name="T48" fmla="*/ 98 w 7189"/>
                <a:gd name="T49" fmla="*/ 60 h 7109"/>
                <a:gd name="T50" fmla="*/ 78 w 7189"/>
                <a:gd name="T51" fmla="*/ 22 h 7109"/>
                <a:gd name="T52" fmla="*/ 49 w 7189"/>
                <a:gd name="T53" fmla="*/ 30 h 7109"/>
                <a:gd name="T54" fmla="*/ 7142 w 7189"/>
                <a:gd name="T55" fmla="*/ 59 h 7109"/>
                <a:gd name="T56" fmla="*/ 7116 w 7189"/>
                <a:gd name="T57" fmla="*/ 17 h 7109"/>
                <a:gd name="T58" fmla="*/ 7142 w 7189"/>
                <a:gd name="T59" fmla="*/ 0 h 7109"/>
                <a:gd name="T60" fmla="*/ 22 w 7189"/>
                <a:gd name="T61" fmla="*/ 43 h 7109"/>
                <a:gd name="T62" fmla="*/ 177 w 7189"/>
                <a:gd name="T63" fmla="*/ 339 h 7109"/>
                <a:gd name="T64" fmla="*/ 582 w 7189"/>
                <a:gd name="T65" fmla="*/ 1117 h 7109"/>
                <a:gd name="T66" fmla="*/ 1156 w 7189"/>
                <a:gd name="T67" fmla="*/ 2221 h 7109"/>
                <a:gd name="T68" fmla="*/ 1819 w 7189"/>
                <a:gd name="T69" fmla="*/ 3491 h 7109"/>
                <a:gd name="T70" fmla="*/ 2484 w 7189"/>
                <a:gd name="T71" fmla="*/ 4769 h 7109"/>
                <a:gd name="T72" fmla="*/ 3071 w 7189"/>
                <a:gd name="T73" fmla="*/ 5894 h 7109"/>
                <a:gd name="T74" fmla="*/ 3496 w 7189"/>
                <a:gd name="T75" fmla="*/ 6711 h 7109"/>
                <a:gd name="T76" fmla="*/ 3676 w 7189"/>
                <a:gd name="T77" fmla="*/ 7057 h 7109"/>
                <a:gd name="T78" fmla="*/ 7189 w 7189"/>
                <a:gd name="T79" fmla="*/ 0 h 7109"/>
                <a:gd name="T80" fmla="*/ 7142 w 7189"/>
                <a:gd name="T81" fmla="*/ 30 h 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89" h="7109">
                  <a:moveTo>
                    <a:pt x="7142" y="30"/>
                  </a:moveTo>
                  <a:lnTo>
                    <a:pt x="7116" y="17"/>
                  </a:lnTo>
                  <a:lnTo>
                    <a:pt x="3676" y="7031"/>
                  </a:lnTo>
                  <a:lnTo>
                    <a:pt x="3702" y="7043"/>
                  </a:lnTo>
                  <a:lnTo>
                    <a:pt x="3728" y="7030"/>
                  </a:lnTo>
                  <a:lnTo>
                    <a:pt x="3711" y="6996"/>
                  </a:lnTo>
                  <a:lnTo>
                    <a:pt x="3674" y="6925"/>
                  </a:lnTo>
                  <a:lnTo>
                    <a:pt x="3620" y="6820"/>
                  </a:lnTo>
                  <a:lnTo>
                    <a:pt x="3548" y="6684"/>
                  </a:lnTo>
                  <a:lnTo>
                    <a:pt x="3462" y="6517"/>
                  </a:lnTo>
                  <a:lnTo>
                    <a:pt x="3361" y="6324"/>
                  </a:lnTo>
                  <a:lnTo>
                    <a:pt x="3248" y="6106"/>
                  </a:lnTo>
                  <a:lnTo>
                    <a:pt x="3123" y="5867"/>
                  </a:lnTo>
                  <a:lnTo>
                    <a:pt x="2988" y="5609"/>
                  </a:lnTo>
                  <a:lnTo>
                    <a:pt x="2845" y="5334"/>
                  </a:lnTo>
                  <a:lnTo>
                    <a:pt x="2694" y="5044"/>
                  </a:lnTo>
                  <a:lnTo>
                    <a:pt x="2537" y="4742"/>
                  </a:lnTo>
                  <a:lnTo>
                    <a:pt x="2374" y="4430"/>
                  </a:lnTo>
                  <a:lnTo>
                    <a:pt x="2209" y="4111"/>
                  </a:lnTo>
                  <a:lnTo>
                    <a:pt x="2040" y="3788"/>
                  </a:lnTo>
                  <a:lnTo>
                    <a:pt x="1871" y="3464"/>
                  </a:lnTo>
                  <a:lnTo>
                    <a:pt x="1787" y="3301"/>
                  </a:lnTo>
                  <a:lnTo>
                    <a:pt x="1702" y="3139"/>
                  </a:lnTo>
                  <a:lnTo>
                    <a:pt x="1618" y="2978"/>
                  </a:lnTo>
                  <a:lnTo>
                    <a:pt x="1534" y="2817"/>
                  </a:lnTo>
                  <a:lnTo>
                    <a:pt x="1451" y="2660"/>
                  </a:lnTo>
                  <a:lnTo>
                    <a:pt x="1370" y="2502"/>
                  </a:lnTo>
                  <a:lnTo>
                    <a:pt x="1289" y="2347"/>
                  </a:lnTo>
                  <a:lnTo>
                    <a:pt x="1210" y="2194"/>
                  </a:lnTo>
                  <a:lnTo>
                    <a:pt x="1132" y="2044"/>
                  </a:lnTo>
                  <a:lnTo>
                    <a:pt x="1054" y="1896"/>
                  </a:lnTo>
                  <a:lnTo>
                    <a:pt x="980" y="1752"/>
                  </a:lnTo>
                  <a:lnTo>
                    <a:pt x="906" y="1611"/>
                  </a:lnTo>
                  <a:lnTo>
                    <a:pt x="834" y="1474"/>
                  </a:lnTo>
                  <a:lnTo>
                    <a:pt x="765" y="1341"/>
                  </a:lnTo>
                  <a:lnTo>
                    <a:pt x="698" y="1214"/>
                  </a:lnTo>
                  <a:lnTo>
                    <a:pt x="635" y="1090"/>
                  </a:lnTo>
                  <a:lnTo>
                    <a:pt x="572" y="971"/>
                  </a:lnTo>
                  <a:lnTo>
                    <a:pt x="513" y="858"/>
                  </a:lnTo>
                  <a:lnTo>
                    <a:pt x="458" y="751"/>
                  </a:lnTo>
                  <a:lnTo>
                    <a:pt x="406" y="650"/>
                  </a:lnTo>
                  <a:lnTo>
                    <a:pt x="356" y="555"/>
                  </a:lnTo>
                  <a:lnTo>
                    <a:pt x="309" y="467"/>
                  </a:lnTo>
                  <a:lnTo>
                    <a:pt x="267" y="385"/>
                  </a:lnTo>
                  <a:lnTo>
                    <a:pt x="229" y="311"/>
                  </a:lnTo>
                  <a:lnTo>
                    <a:pt x="194" y="245"/>
                  </a:lnTo>
                  <a:lnTo>
                    <a:pt x="163" y="186"/>
                  </a:lnTo>
                  <a:lnTo>
                    <a:pt x="137" y="136"/>
                  </a:lnTo>
                  <a:lnTo>
                    <a:pt x="115" y="94"/>
                  </a:lnTo>
                  <a:lnTo>
                    <a:pt x="98" y="60"/>
                  </a:lnTo>
                  <a:lnTo>
                    <a:pt x="86" y="36"/>
                  </a:lnTo>
                  <a:lnTo>
                    <a:pt x="78" y="22"/>
                  </a:lnTo>
                  <a:lnTo>
                    <a:pt x="76" y="16"/>
                  </a:lnTo>
                  <a:lnTo>
                    <a:pt x="49" y="30"/>
                  </a:lnTo>
                  <a:lnTo>
                    <a:pt x="49" y="59"/>
                  </a:lnTo>
                  <a:lnTo>
                    <a:pt x="7142" y="59"/>
                  </a:lnTo>
                  <a:lnTo>
                    <a:pt x="7142" y="30"/>
                  </a:lnTo>
                  <a:lnTo>
                    <a:pt x="7116" y="17"/>
                  </a:lnTo>
                  <a:lnTo>
                    <a:pt x="7142" y="30"/>
                  </a:lnTo>
                  <a:lnTo>
                    <a:pt x="7142" y="0"/>
                  </a:lnTo>
                  <a:lnTo>
                    <a:pt x="0" y="0"/>
                  </a:lnTo>
                  <a:lnTo>
                    <a:pt x="22" y="43"/>
                  </a:lnTo>
                  <a:lnTo>
                    <a:pt x="62" y="121"/>
                  </a:lnTo>
                  <a:lnTo>
                    <a:pt x="177" y="339"/>
                  </a:lnTo>
                  <a:lnTo>
                    <a:pt x="352" y="677"/>
                  </a:lnTo>
                  <a:lnTo>
                    <a:pt x="582" y="1117"/>
                  </a:lnTo>
                  <a:lnTo>
                    <a:pt x="854" y="1638"/>
                  </a:lnTo>
                  <a:lnTo>
                    <a:pt x="1156" y="2221"/>
                  </a:lnTo>
                  <a:lnTo>
                    <a:pt x="1482" y="2845"/>
                  </a:lnTo>
                  <a:lnTo>
                    <a:pt x="1819" y="3491"/>
                  </a:lnTo>
                  <a:lnTo>
                    <a:pt x="2156" y="4138"/>
                  </a:lnTo>
                  <a:lnTo>
                    <a:pt x="2484" y="4769"/>
                  </a:lnTo>
                  <a:lnTo>
                    <a:pt x="2792" y="5361"/>
                  </a:lnTo>
                  <a:lnTo>
                    <a:pt x="3071" y="5894"/>
                  </a:lnTo>
                  <a:lnTo>
                    <a:pt x="3309" y="6351"/>
                  </a:lnTo>
                  <a:lnTo>
                    <a:pt x="3496" y="6711"/>
                  </a:lnTo>
                  <a:lnTo>
                    <a:pt x="3622" y="6952"/>
                  </a:lnTo>
                  <a:lnTo>
                    <a:pt x="3676" y="7057"/>
                  </a:lnTo>
                  <a:lnTo>
                    <a:pt x="3703" y="7109"/>
                  </a:lnTo>
                  <a:lnTo>
                    <a:pt x="7189" y="0"/>
                  </a:lnTo>
                  <a:lnTo>
                    <a:pt x="7142" y="0"/>
                  </a:lnTo>
                  <a:lnTo>
                    <a:pt x="71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8" tIns="22859" rIns="45718" bIns="22859" numCol="1" anchor="t" anchorCtr="0" compatLnSpc="1">
              <a:prstTxWarp prst="textNoShape">
                <a:avLst/>
              </a:prstTxWarp>
            </a:bodyPr>
            <a:lstStyle/>
            <a:p>
              <a:endParaRPr lang="ru-RU" sz="1200"/>
            </a:p>
          </p:txBody>
        </p:sp>
      </p:grpSp>
      <p:sp>
        <p:nvSpPr>
          <p:cNvPr id="5" name="CuadroTexto 4">
            <a:extLst>
              <a:ext uri="{FF2B5EF4-FFF2-40B4-BE49-F238E27FC236}">
                <a16:creationId xmlns:a16="http://schemas.microsoft.com/office/drawing/2014/main" xmlns="" id="{59390E98-2708-4280-A3D6-AA8CD8874F1A}"/>
              </a:ext>
            </a:extLst>
          </p:cNvPr>
          <p:cNvSpPr txBox="1"/>
          <p:nvPr/>
        </p:nvSpPr>
        <p:spPr>
          <a:xfrm>
            <a:off x="2443245" y="460665"/>
            <a:ext cx="9649365" cy="461665"/>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n-US" sz="2400" dirty="0">
                <a:latin typeface="Calibri  "/>
              </a:rPr>
              <a:t>World proven natural gas reserves [Gm</a:t>
            </a:r>
            <a:r>
              <a:rPr lang="en-US" sz="2400" baseline="30000" dirty="0">
                <a:latin typeface="Calibri  "/>
              </a:rPr>
              <a:t>3</a:t>
            </a:r>
            <a:r>
              <a:rPr lang="en-US" sz="2400" dirty="0">
                <a:latin typeface="Calibri  "/>
              </a:rPr>
              <a:t>, %]</a:t>
            </a:r>
            <a:endParaRPr lang="es-EC" sz="2400" dirty="0">
              <a:latin typeface="Calibri  "/>
            </a:endParaRPr>
          </a:p>
        </p:txBody>
      </p:sp>
      <p:sp>
        <p:nvSpPr>
          <p:cNvPr id="6" name="CuadroTexto 5">
            <a:extLst>
              <a:ext uri="{FF2B5EF4-FFF2-40B4-BE49-F238E27FC236}">
                <a16:creationId xmlns:a16="http://schemas.microsoft.com/office/drawing/2014/main" xmlns="" id="{5A15F84F-CFED-4B56-9F61-50FCDAD6D712}"/>
              </a:ext>
            </a:extLst>
          </p:cNvPr>
          <p:cNvSpPr txBox="1"/>
          <p:nvPr/>
        </p:nvSpPr>
        <p:spPr>
          <a:xfrm>
            <a:off x="-32766" y="6069048"/>
            <a:ext cx="4520683" cy="553998"/>
          </a:xfrm>
          <a:prstGeom prst="rect">
            <a:avLst/>
          </a:prstGeom>
          <a:noFill/>
        </p:spPr>
        <p:txBody>
          <a:bodyPr wrap="square" rtlCol="0">
            <a:spAutoFit/>
          </a:bodyPr>
          <a:lstStyle/>
          <a:p>
            <a:r>
              <a:rPr lang="es-ES" sz="1000" b="1" dirty="0" err="1">
                <a:solidFill>
                  <a:schemeClr val="tx1">
                    <a:lumMod val="65000"/>
                    <a:lumOff val="35000"/>
                  </a:schemeClr>
                </a:solidFill>
                <a:latin typeface="Calibri  "/>
              </a:rPr>
              <a:t>Source</a:t>
            </a:r>
            <a:r>
              <a:rPr lang="es-ES" sz="1000" b="1" dirty="0">
                <a:solidFill>
                  <a:schemeClr val="tx1">
                    <a:lumMod val="65000"/>
                    <a:lumOff val="35000"/>
                  </a:schemeClr>
                </a:solidFill>
                <a:latin typeface="Calibri  "/>
              </a:rPr>
              <a:t>: 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solidFill>
                  <a:schemeClr val="tx1">
                    <a:lumMod val="65000"/>
                    <a:lumOff val="35000"/>
                  </a:schemeClr>
                </a:solidFill>
                <a:latin typeface="Calibri  "/>
                <a:hlinkClick r:id="rId3">
                  <a:extLst>
                    <a:ext uri="{A12FA001-AC4F-418D-AE19-62706E023703}">
                      <ahyp:hlinkClr xmlns:ahyp="http://schemas.microsoft.com/office/drawing/2018/hyperlinkcolor" xmlns="" val="tx"/>
                    </a:ext>
                  </a:extLst>
                </a:hlinkClick>
              </a:rPr>
              <a:t>http://sielac.olade.org</a:t>
            </a:r>
            <a:r>
              <a:rPr lang="es-ES" sz="1000" b="1" dirty="0">
                <a:solidFill>
                  <a:schemeClr val="tx1">
                    <a:lumMod val="65000"/>
                    <a:lumOff val="35000"/>
                  </a:schemeClr>
                </a:solidFill>
                <a:latin typeface="Calibri  "/>
              </a:rPr>
              <a:t> </a:t>
            </a:r>
          </a:p>
          <a:p>
            <a:r>
              <a:rPr lang="en-US" sz="1000" b="1" dirty="0">
                <a:solidFill>
                  <a:schemeClr val="tx1">
                    <a:lumMod val="65000"/>
                    <a:lumOff val="35000"/>
                  </a:schemeClr>
                </a:solidFill>
                <a:latin typeface="Calibri  "/>
              </a:rPr>
              <a:t>Note:  It does not include Shale Gas </a:t>
            </a:r>
          </a:p>
          <a:p>
            <a:endParaRPr lang="es-ES" sz="1000" b="1" dirty="0">
              <a:latin typeface="Calibri  "/>
            </a:endParaRPr>
          </a:p>
        </p:txBody>
      </p:sp>
      <p:pic>
        <p:nvPicPr>
          <p:cNvPr id="9" name="Imagen 8">
            <a:extLst>
              <a:ext uri="{FF2B5EF4-FFF2-40B4-BE49-F238E27FC236}">
                <a16:creationId xmlns:a16="http://schemas.microsoft.com/office/drawing/2014/main" xmlns="" id="{769E0ECB-B487-4D5B-9478-A56BA885A2E4}"/>
              </a:ext>
            </a:extLst>
          </p:cNvPr>
          <p:cNvPicPr>
            <a:picLocks noChangeAspect="1"/>
          </p:cNvPicPr>
          <p:nvPr/>
        </p:nvPicPr>
        <p:blipFill>
          <a:blip r:embed="rId4"/>
          <a:stretch>
            <a:fillRect/>
          </a:stretch>
        </p:blipFill>
        <p:spPr>
          <a:xfrm>
            <a:off x="45046" y="6444476"/>
            <a:ext cx="1866832" cy="346961"/>
          </a:xfrm>
          <a:prstGeom prst="rect">
            <a:avLst/>
          </a:prstGeom>
        </p:spPr>
      </p:pic>
      <p:pic>
        <p:nvPicPr>
          <p:cNvPr id="2" name="Imagen 1">
            <a:extLst>
              <a:ext uri="{FF2B5EF4-FFF2-40B4-BE49-F238E27FC236}">
                <a16:creationId xmlns:a16="http://schemas.microsoft.com/office/drawing/2014/main" xmlns="" id="{57BC357A-936A-466D-A960-B3ED126E89C6}"/>
              </a:ext>
            </a:extLst>
          </p:cNvPr>
          <p:cNvPicPr>
            <a:picLocks noChangeAspect="1"/>
          </p:cNvPicPr>
          <p:nvPr/>
        </p:nvPicPr>
        <p:blipFill>
          <a:blip r:embed="rId5"/>
          <a:stretch>
            <a:fillRect/>
          </a:stretch>
        </p:blipFill>
        <p:spPr>
          <a:xfrm>
            <a:off x="1779103" y="1187624"/>
            <a:ext cx="8654084" cy="4904921"/>
          </a:xfrm>
          <a:prstGeom prst="rect">
            <a:avLst/>
          </a:prstGeom>
        </p:spPr>
      </p:pic>
    </p:spTree>
    <p:extLst>
      <p:ext uri="{BB962C8B-B14F-4D97-AF65-F5344CB8AC3E}">
        <p14:creationId xmlns:p14="http://schemas.microsoft.com/office/powerpoint/2010/main" val="24401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9390E98-2708-4280-A3D6-AA8CD8874F1A}"/>
              </a:ext>
            </a:extLst>
          </p:cNvPr>
          <p:cNvSpPr txBox="1"/>
          <p:nvPr/>
        </p:nvSpPr>
        <p:spPr>
          <a:xfrm>
            <a:off x="2565400" y="371213"/>
            <a:ext cx="9310330" cy="523220"/>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s-ES" dirty="0">
                <a:latin typeface="Calibri  "/>
              </a:rPr>
              <a:t>Energy Balance LAC 2016</a:t>
            </a:r>
            <a:endParaRPr lang="es-EC" dirty="0">
              <a:latin typeface="Calibri  "/>
            </a:endParaRPr>
          </a:p>
        </p:txBody>
      </p:sp>
      <p:pic>
        <p:nvPicPr>
          <p:cNvPr id="2" name="Imagen 1">
            <a:extLst>
              <a:ext uri="{FF2B5EF4-FFF2-40B4-BE49-F238E27FC236}">
                <a16:creationId xmlns:a16="http://schemas.microsoft.com/office/drawing/2014/main" xmlns="" id="{F1069F22-5263-43FB-8F6B-0947BBD61C16}"/>
              </a:ext>
            </a:extLst>
          </p:cNvPr>
          <p:cNvPicPr>
            <a:picLocks noChangeAspect="1"/>
          </p:cNvPicPr>
          <p:nvPr/>
        </p:nvPicPr>
        <p:blipFill>
          <a:blip r:embed="rId3"/>
          <a:stretch>
            <a:fillRect/>
          </a:stretch>
        </p:blipFill>
        <p:spPr>
          <a:xfrm>
            <a:off x="203752" y="1266023"/>
            <a:ext cx="11784496" cy="4325954"/>
          </a:xfrm>
          <a:prstGeom prst="rect">
            <a:avLst/>
          </a:prstGeom>
        </p:spPr>
      </p:pic>
      <p:sp>
        <p:nvSpPr>
          <p:cNvPr id="7" name="CuadroTexto 6">
            <a:extLst>
              <a:ext uri="{FF2B5EF4-FFF2-40B4-BE49-F238E27FC236}">
                <a16:creationId xmlns:a16="http://schemas.microsoft.com/office/drawing/2014/main" xmlns="" id="{016C89C8-E73B-4C63-A818-DEA8C07D71EE}"/>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4"/>
              </a:rPr>
              <a:t>http://sielac.olade.org</a:t>
            </a:r>
            <a:r>
              <a:rPr lang="es-ES" sz="1000" b="1" dirty="0">
                <a:latin typeface="Calibri  "/>
              </a:rPr>
              <a:t> </a:t>
            </a:r>
          </a:p>
        </p:txBody>
      </p:sp>
      <p:pic>
        <p:nvPicPr>
          <p:cNvPr id="8" name="Imagen 7">
            <a:extLst>
              <a:ext uri="{FF2B5EF4-FFF2-40B4-BE49-F238E27FC236}">
                <a16:creationId xmlns:a16="http://schemas.microsoft.com/office/drawing/2014/main" xmlns="" id="{F813CB8A-06E2-4834-B528-D1898B568548}"/>
              </a:ext>
            </a:extLst>
          </p:cNvPr>
          <p:cNvPicPr>
            <a:picLocks noChangeAspect="1"/>
          </p:cNvPicPr>
          <p:nvPr/>
        </p:nvPicPr>
        <p:blipFill>
          <a:blip r:embed="rId5"/>
          <a:stretch>
            <a:fillRect/>
          </a:stretch>
        </p:blipFill>
        <p:spPr>
          <a:xfrm>
            <a:off x="45046" y="6444476"/>
            <a:ext cx="1866832" cy="346961"/>
          </a:xfrm>
          <a:prstGeom prst="rect">
            <a:avLst/>
          </a:prstGeom>
        </p:spPr>
      </p:pic>
      <p:sp>
        <p:nvSpPr>
          <p:cNvPr id="9" name="CuadroTexto 8">
            <a:extLst>
              <a:ext uri="{FF2B5EF4-FFF2-40B4-BE49-F238E27FC236}">
                <a16:creationId xmlns:a16="http://schemas.microsoft.com/office/drawing/2014/main" xmlns="" id="{1EDF846C-903C-470A-8AC1-34E5E567FF14}"/>
              </a:ext>
            </a:extLst>
          </p:cNvPr>
          <p:cNvSpPr txBox="1"/>
          <p:nvPr/>
        </p:nvSpPr>
        <p:spPr>
          <a:xfrm>
            <a:off x="-405176" y="5563407"/>
            <a:ext cx="2835563" cy="430887"/>
          </a:xfrm>
          <a:prstGeom prst="rect">
            <a:avLst/>
          </a:prstGeom>
          <a:noFill/>
        </p:spPr>
        <p:txBody>
          <a:bodyPr wrap="square" rtlCol="0">
            <a:spAutoFit/>
          </a:bodyPr>
          <a:lstStyle/>
          <a:p>
            <a:pPr algn="ctr">
              <a:defRPr/>
            </a:pPr>
            <a:r>
              <a:rPr lang="en" sz="1100" dirty="0">
                <a:solidFill>
                  <a:srgbClr val="002060"/>
                </a:solidFill>
              </a:rPr>
              <a:t>Total supply of primary energy </a:t>
            </a:r>
          </a:p>
          <a:p>
            <a:pPr algn="ctr">
              <a:defRPr/>
            </a:pPr>
            <a:r>
              <a:rPr lang="en" sz="1100" dirty="0">
                <a:solidFill>
                  <a:srgbClr val="002060"/>
                </a:solidFill>
              </a:rPr>
              <a:t> 816 Mtoe </a:t>
            </a:r>
          </a:p>
        </p:txBody>
      </p:sp>
      <p:sp>
        <p:nvSpPr>
          <p:cNvPr id="10" name="CuadroTexto 9">
            <a:extLst>
              <a:ext uri="{FF2B5EF4-FFF2-40B4-BE49-F238E27FC236}">
                <a16:creationId xmlns:a16="http://schemas.microsoft.com/office/drawing/2014/main" xmlns="" id="{2A4606A1-DE63-41B3-BE32-A8F4B713BB4F}"/>
              </a:ext>
            </a:extLst>
          </p:cNvPr>
          <p:cNvSpPr txBox="1"/>
          <p:nvPr/>
        </p:nvSpPr>
        <p:spPr>
          <a:xfrm>
            <a:off x="4836695" y="5549903"/>
            <a:ext cx="2422591" cy="430887"/>
          </a:xfrm>
          <a:prstGeom prst="rect">
            <a:avLst/>
          </a:prstGeom>
          <a:noFill/>
        </p:spPr>
        <p:txBody>
          <a:bodyPr wrap="square" rtlCol="0">
            <a:spAutoFit/>
          </a:bodyPr>
          <a:lstStyle/>
          <a:p>
            <a:pPr>
              <a:defRPr/>
            </a:pPr>
            <a:r>
              <a:rPr lang="en" sz="1100" dirty="0">
                <a:solidFill>
                  <a:srgbClr val="002060"/>
                </a:solidFill>
              </a:rPr>
              <a:t>Total supply of secondary energy </a:t>
            </a:r>
          </a:p>
          <a:p>
            <a:pPr algn="ctr">
              <a:defRPr/>
            </a:pPr>
            <a:r>
              <a:rPr lang="en" sz="1100" dirty="0">
                <a:solidFill>
                  <a:srgbClr val="002060"/>
                </a:solidFill>
              </a:rPr>
              <a:t> 536 Mtoe</a:t>
            </a:r>
          </a:p>
        </p:txBody>
      </p:sp>
      <p:sp>
        <p:nvSpPr>
          <p:cNvPr id="11" name="CuadroTexto 10">
            <a:extLst>
              <a:ext uri="{FF2B5EF4-FFF2-40B4-BE49-F238E27FC236}">
                <a16:creationId xmlns:a16="http://schemas.microsoft.com/office/drawing/2014/main" xmlns="" id="{DBB660E1-7176-4606-BBC5-B340EC294DF9}"/>
              </a:ext>
            </a:extLst>
          </p:cNvPr>
          <p:cNvSpPr txBox="1"/>
          <p:nvPr/>
        </p:nvSpPr>
        <p:spPr>
          <a:xfrm>
            <a:off x="10012783" y="5526028"/>
            <a:ext cx="1710671" cy="430887"/>
          </a:xfrm>
          <a:prstGeom prst="rect">
            <a:avLst/>
          </a:prstGeom>
          <a:noFill/>
        </p:spPr>
        <p:txBody>
          <a:bodyPr wrap="square" rtlCol="0">
            <a:spAutoFit/>
          </a:bodyPr>
          <a:lstStyle/>
          <a:p>
            <a:pPr>
              <a:defRPr/>
            </a:pPr>
            <a:r>
              <a:rPr lang="en" sz="1100" dirty="0">
                <a:solidFill>
                  <a:srgbClr val="002060"/>
                </a:solidFill>
              </a:rPr>
              <a:t>Total final consumption </a:t>
            </a:r>
          </a:p>
          <a:p>
            <a:pPr algn="ctr">
              <a:defRPr/>
            </a:pPr>
            <a:r>
              <a:rPr lang="en" sz="1100" dirty="0">
                <a:solidFill>
                  <a:srgbClr val="002060"/>
                </a:solidFill>
              </a:rPr>
              <a:t>624 Mtoe</a:t>
            </a:r>
          </a:p>
        </p:txBody>
      </p:sp>
    </p:spTree>
    <p:extLst>
      <p:ext uri="{BB962C8B-B14F-4D97-AF65-F5344CB8AC3E}">
        <p14:creationId xmlns:p14="http://schemas.microsoft.com/office/powerpoint/2010/main" val="35645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207A139C-B9E9-48EE-A4BD-9BD68891F4CD}"/>
              </a:ext>
            </a:extLst>
          </p:cNvPr>
          <p:cNvPicPr>
            <a:picLocks noChangeAspect="1"/>
          </p:cNvPicPr>
          <p:nvPr/>
        </p:nvPicPr>
        <p:blipFill>
          <a:blip r:embed="rId3"/>
          <a:stretch>
            <a:fillRect/>
          </a:stretch>
        </p:blipFill>
        <p:spPr>
          <a:xfrm>
            <a:off x="65973" y="414666"/>
            <a:ext cx="12192000" cy="5542485"/>
          </a:xfrm>
          <a:prstGeom prst="rect">
            <a:avLst/>
          </a:prstGeom>
        </p:spPr>
      </p:pic>
      <p:sp>
        <p:nvSpPr>
          <p:cNvPr id="5" name="CuadroTexto 4">
            <a:extLst>
              <a:ext uri="{FF2B5EF4-FFF2-40B4-BE49-F238E27FC236}">
                <a16:creationId xmlns:a16="http://schemas.microsoft.com/office/drawing/2014/main" xmlns="" id="{59390E98-2708-4280-A3D6-AA8CD8874F1A}"/>
              </a:ext>
            </a:extLst>
          </p:cNvPr>
          <p:cNvSpPr txBox="1"/>
          <p:nvPr/>
        </p:nvSpPr>
        <p:spPr>
          <a:xfrm>
            <a:off x="2565400" y="371213"/>
            <a:ext cx="9310330" cy="523220"/>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s-ES" dirty="0">
                <a:latin typeface="Calibri  "/>
              </a:rPr>
              <a:t>Energy Balance Central </a:t>
            </a:r>
            <a:r>
              <a:rPr lang="es-ES" dirty="0" err="1">
                <a:latin typeface="Calibri  "/>
              </a:rPr>
              <a:t>America</a:t>
            </a:r>
            <a:r>
              <a:rPr lang="es-ES" dirty="0">
                <a:latin typeface="Calibri  "/>
              </a:rPr>
              <a:t> 2016</a:t>
            </a:r>
            <a:endParaRPr lang="es-EC" dirty="0">
              <a:latin typeface="Calibri  "/>
            </a:endParaRPr>
          </a:p>
        </p:txBody>
      </p:sp>
      <p:sp>
        <p:nvSpPr>
          <p:cNvPr id="7" name="CuadroTexto 6">
            <a:extLst>
              <a:ext uri="{FF2B5EF4-FFF2-40B4-BE49-F238E27FC236}">
                <a16:creationId xmlns:a16="http://schemas.microsoft.com/office/drawing/2014/main" xmlns="" id="{016C89C8-E73B-4C63-A818-DEA8C07D71EE}"/>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4"/>
              </a:rPr>
              <a:t>http://sielac.olade.org</a:t>
            </a:r>
            <a:r>
              <a:rPr lang="es-ES" sz="1000" b="1" dirty="0">
                <a:latin typeface="Calibri  "/>
              </a:rPr>
              <a:t> </a:t>
            </a:r>
          </a:p>
        </p:txBody>
      </p:sp>
      <p:pic>
        <p:nvPicPr>
          <p:cNvPr id="8" name="Imagen 7">
            <a:extLst>
              <a:ext uri="{FF2B5EF4-FFF2-40B4-BE49-F238E27FC236}">
                <a16:creationId xmlns:a16="http://schemas.microsoft.com/office/drawing/2014/main" xmlns="" id="{F813CB8A-06E2-4834-B528-D1898B568548}"/>
              </a:ext>
            </a:extLst>
          </p:cNvPr>
          <p:cNvPicPr>
            <a:picLocks noChangeAspect="1"/>
          </p:cNvPicPr>
          <p:nvPr/>
        </p:nvPicPr>
        <p:blipFill>
          <a:blip r:embed="rId5"/>
          <a:stretch>
            <a:fillRect/>
          </a:stretch>
        </p:blipFill>
        <p:spPr>
          <a:xfrm>
            <a:off x="45046" y="6444476"/>
            <a:ext cx="1866832" cy="346961"/>
          </a:xfrm>
          <a:prstGeom prst="rect">
            <a:avLst/>
          </a:prstGeom>
        </p:spPr>
      </p:pic>
      <p:sp>
        <p:nvSpPr>
          <p:cNvPr id="13" name="CuadroTexto 12">
            <a:extLst>
              <a:ext uri="{FF2B5EF4-FFF2-40B4-BE49-F238E27FC236}">
                <a16:creationId xmlns:a16="http://schemas.microsoft.com/office/drawing/2014/main" xmlns="" id="{15B7DB38-AD44-400F-966B-0C87F4EEE210}"/>
              </a:ext>
            </a:extLst>
          </p:cNvPr>
          <p:cNvSpPr txBox="1"/>
          <p:nvPr/>
        </p:nvSpPr>
        <p:spPr>
          <a:xfrm>
            <a:off x="-327891" y="5428213"/>
            <a:ext cx="2835563" cy="430887"/>
          </a:xfrm>
          <a:prstGeom prst="rect">
            <a:avLst/>
          </a:prstGeom>
          <a:noFill/>
        </p:spPr>
        <p:txBody>
          <a:bodyPr wrap="square" rtlCol="0">
            <a:spAutoFit/>
          </a:bodyPr>
          <a:lstStyle/>
          <a:p>
            <a:pPr algn="ctr">
              <a:defRPr/>
            </a:pPr>
            <a:r>
              <a:rPr lang="en" sz="1100" dirty="0">
                <a:solidFill>
                  <a:srgbClr val="002060"/>
                </a:solidFill>
              </a:rPr>
              <a:t>Total supply of primary energy </a:t>
            </a:r>
          </a:p>
          <a:p>
            <a:pPr algn="ctr">
              <a:defRPr/>
            </a:pPr>
            <a:r>
              <a:rPr lang="en" sz="1100" dirty="0">
                <a:solidFill>
                  <a:srgbClr val="002060"/>
                </a:solidFill>
              </a:rPr>
              <a:t> 20.71 Mtoe </a:t>
            </a:r>
          </a:p>
        </p:txBody>
      </p:sp>
      <p:sp>
        <p:nvSpPr>
          <p:cNvPr id="14" name="CuadroTexto 13">
            <a:extLst>
              <a:ext uri="{FF2B5EF4-FFF2-40B4-BE49-F238E27FC236}">
                <a16:creationId xmlns:a16="http://schemas.microsoft.com/office/drawing/2014/main" xmlns="" id="{428DBD1B-635C-474D-85BD-E4CF21C10497}"/>
              </a:ext>
            </a:extLst>
          </p:cNvPr>
          <p:cNvSpPr txBox="1"/>
          <p:nvPr/>
        </p:nvSpPr>
        <p:spPr>
          <a:xfrm>
            <a:off x="4836695" y="5549903"/>
            <a:ext cx="2422591" cy="430887"/>
          </a:xfrm>
          <a:prstGeom prst="rect">
            <a:avLst/>
          </a:prstGeom>
          <a:noFill/>
        </p:spPr>
        <p:txBody>
          <a:bodyPr wrap="square" rtlCol="0">
            <a:spAutoFit/>
          </a:bodyPr>
          <a:lstStyle/>
          <a:p>
            <a:pPr>
              <a:defRPr/>
            </a:pPr>
            <a:r>
              <a:rPr lang="en" sz="1100" dirty="0">
                <a:solidFill>
                  <a:srgbClr val="002060"/>
                </a:solidFill>
              </a:rPr>
              <a:t>Total supply of secondary energy </a:t>
            </a:r>
          </a:p>
          <a:p>
            <a:pPr algn="ctr">
              <a:defRPr/>
            </a:pPr>
            <a:r>
              <a:rPr lang="en" sz="1100" dirty="0">
                <a:solidFill>
                  <a:srgbClr val="002060"/>
                </a:solidFill>
              </a:rPr>
              <a:t>22.25 Mtoe</a:t>
            </a:r>
          </a:p>
        </p:txBody>
      </p:sp>
      <p:sp>
        <p:nvSpPr>
          <p:cNvPr id="15" name="CuadroTexto 14">
            <a:extLst>
              <a:ext uri="{FF2B5EF4-FFF2-40B4-BE49-F238E27FC236}">
                <a16:creationId xmlns:a16="http://schemas.microsoft.com/office/drawing/2014/main" xmlns="" id="{07C016F0-35FC-4DF1-8015-B61C064B57AE}"/>
              </a:ext>
            </a:extLst>
          </p:cNvPr>
          <p:cNvSpPr txBox="1"/>
          <p:nvPr/>
        </p:nvSpPr>
        <p:spPr>
          <a:xfrm>
            <a:off x="10547302" y="5526028"/>
            <a:ext cx="1710671" cy="430887"/>
          </a:xfrm>
          <a:prstGeom prst="rect">
            <a:avLst/>
          </a:prstGeom>
          <a:noFill/>
        </p:spPr>
        <p:txBody>
          <a:bodyPr wrap="square" rtlCol="0">
            <a:spAutoFit/>
          </a:bodyPr>
          <a:lstStyle/>
          <a:p>
            <a:pPr>
              <a:defRPr/>
            </a:pPr>
            <a:r>
              <a:rPr lang="en" sz="1100" dirty="0">
                <a:solidFill>
                  <a:srgbClr val="002060"/>
                </a:solidFill>
              </a:rPr>
              <a:t>Total final consumption </a:t>
            </a:r>
          </a:p>
          <a:p>
            <a:pPr algn="ctr">
              <a:defRPr/>
            </a:pPr>
            <a:r>
              <a:rPr lang="en" sz="1100" dirty="0">
                <a:solidFill>
                  <a:srgbClr val="002060"/>
                </a:solidFill>
              </a:rPr>
              <a:t>29.36 Mtoe</a:t>
            </a:r>
          </a:p>
        </p:txBody>
      </p:sp>
    </p:spTree>
    <p:extLst>
      <p:ext uri="{BB962C8B-B14F-4D97-AF65-F5344CB8AC3E}">
        <p14:creationId xmlns:p14="http://schemas.microsoft.com/office/powerpoint/2010/main" val="293366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57F5E514-D509-4B0A-AC6F-A09E3F54B96F}"/>
              </a:ext>
            </a:extLst>
          </p:cNvPr>
          <p:cNvPicPr>
            <a:picLocks noChangeAspect="1"/>
          </p:cNvPicPr>
          <p:nvPr/>
        </p:nvPicPr>
        <p:blipFill>
          <a:blip r:embed="rId3"/>
          <a:stretch>
            <a:fillRect/>
          </a:stretch>
        </p:blipFill>
        <p:spPr>
          <a:xfrm>
            <a:off x="80332" y="364146"/>
            <a:ext cx="12192000" cy="5542485"/>
          </a:xfrm>
          <a:prstGeom prst="rect">
            <a:avLst/>
          </a:prstGeom>
        </p:spPr>
      </p:pic>
      <p:sp>
        <p:nvSpPr>
          <p:cNvPr id="5" name="CuadroTexto 4">
            <a:extLst>
              <a:ext uri="{FF2B5EF4-FFF2-40B4-BE49-F238E27FC236}">
                <a16:creationId xmlns:a16="http://schemas.microsoft.com/office/drawing/2014/main" xmlns="" id="{59390E98-2708-4280-A3D6-AA8CD8874F1A}"/>
              </a:ext>
            </a:extLst>
          </p:cNvPr>
          <p:cNvSpPr txBox="1"/>
          <p:nvPr/>
        </p:nvSpPr>
        <p:spPr>
          <a:xfrm>
            <a:off x="2565400" y="371213"/>
            <a:ext cx="9310330" cy="523220"/>
          </a:xfrm>
          <a:prstGeom prst="rect">
            <a:avLst/>
          </a:prstGeom>
          <a:noFill/>
        </p:spPr>
        <p:txBody>
          <a:bodyPr wrap="square" rtlCol="0">
            <a:spAutoFit/>
          </a:bodyPr>
          <a:lstStyle>
            <a:defPPr>
              <a:defRPr lang="es-ES_tradnl"/>
            </a:defPPr>
            <a:lvl1pPr algn="r">
              <a:defRPr sz="2800" b="1">
                <a:solidFill>
                  <a:srgbClr val="092C74"/>
                </a:solidFill>
                <a:latin typeface="Hero" panose="02000506000000020004" pitchFamily="50" charset="0"/>
                <a:cs typeface="HelveticaNeueLT Std Med Cn"/>
              </a:defRPr>
            </a:lvl1pPr>
          </a:lstStyle>
          <a:p>
            <a:r>
              <a:rPr lang="es-ES" dirty="0">
                <a:latin typeface="Calibri  "/>
              </a:rPr>
              <a:t>Energy Balance </a:t>
            </a:r>
            <a:r>
              <a:rPr lang="es-ES" dirty="0" err="1">
                <a:latin typeface="Calibri  "/>
              </a:rPr>
              <a:t>Caribbean</a:t>
            </a:r>
            <a:r>
              <a:rPr lang="es-ES" dirty="0">
                <a:latin typeface="Calibri  "/>
              </a:rPr>
              <a:t> 2016</a:t>
            </a:r>
            <a:endParaRPr lang="es-EC" dirty="0">
              <a:latin typeface="Calibri  "/>
            </a:endParaRPr>
          </a:p>
        </p:txBody>
      </p:sp>
      <p:sp>
        <p:nvSpPr>
          <p:cNvPr id="7" name="CuadroTexto 6">
            <a:extLst>
              <a:ext uri="{FF2B5EF4-FFF2-40B4-BE49-F238E27FC236}">
                <a16:creationId xmlns:a16="http://schemas.microsoft.com/office/drawing/2014/main" xmlns="" id="{016C89C8-E73B-4C63-A818-DEA8C07D71EE}"/>
              </a:ext>
            </a:extLst>
          </p:cNvPr>
          <p:cNvSpPr txBox="1"/>
          <p:nvPr/>
        </p:nvSpPr>
        <p:spPr>
          <a:xfrm>
            <a:off x="-32766" y="6191935"/>
            <a:ext cx="4520683" cy="246221"/>
          </a:xfrm>
          <a:prstGeom prst="rect">
            <a:avLst/>
          </a:prstGeom>
          <a:noFill/>
        </p:spPr>
        <p:txBody>
          <a:bodyPr wrap="square" rtlCol="0">
            <a:spAutoFit/>
          </a:bodyPr>
          <a:lstStyle/>
          <a:p>
            <a:r>
              <a:rPr lang="es-ES" sz="1000" dirty="0" err="1">
                <a:solidFill>
                  <a:schemeClr val="tx1">
                    <a:lumMod val="65000"/>
                    <a:lumOff val="35000"/>
                  </a:schemeClr>
                </a:solidFill>
                <a:latin typeface="Calibri  "/>
              </a:rPr>
              <a:t>Source</a:t>
            </a:r>
            <a:r>
              <a:rPr lang="es-ES" sz="1000" dirty="0">
                <a:solidFill>
                  <a:schemeClr val="tx1">
                    <a:lumMod val="65000"/>
                    <a:lumOff val="35000"/>
                  </a:schemeClr>
                </a:solidFill>
                <a:latin typeface="Calibri  "/>
              </a:rPr>
              <a:t>: </a:t>
            </a:r>
            <a:r>
              <a:rPr lang="es-ES" sz="1000" b="1" dirty="0">
                <a:solidFill>
                  <a:schemeClr val="tx1">
                    <a:lumMod val="65000"/>
                    <a:lumOff val="35000"/>
                  </a:schemeClr>
                </a:solidFill>
                <a:latin typeface="Calibri  "/>
              </a:rPr>
              <a:t>OLADE – Energy </a:t>
            </a:r>
            <a:r>
              <a:rPr lang="es-ES" sz="1000" b="1" dirty="0" err="1">
                <a:solidFill>
                  <a:schemeClr val="tx1">
                    <a:lumMod val="65000"/>
                    <a:lumOff val="35000"/>
                  </a:schemeClr>
                </a:solidFill>
                <a:latin typeface="Calibri  "/>
              </a:rPr>
              <a:t>Statistics</a:t>
            </a:r>
            <a:r>
              <a:rPr lang="es-ES" sz="1000" b="1" dirty="0">
                <a:solidFill>
                  <a:schemeClr val="tx1">
                    <a:lumMod val="65000"/>
                    <a:lumOff val="35000"/>
                  </a:schemeClr>
                </a:solidFill>
                <a:latin typeface="Calibri  "/>
              </a:rPr>
              <a:t> </a:t>
            </a:r>
            <a:r>
              <a:rPr lang="es-ES" sz="1000" b="1" dirty="0" err="1">
                <a:solidFill>
                  <a:schemeClr val="tx1">
                    <a:lumMod val="65000"/>
                    <a:lumOff val="35000"/>
                  </a:schemeClr>
                </a:solidFill>
                <a:latin typeface="Calibri  "/>
              </a:rPr>
              <a:t>Yearbook</a:t>
            </a:r>
            <a:r>
              <a:rPr lang="es-ES" sz="1000" b="1" dirty="0">
                <a:solidFill>
                  <a:schemeClr val="tx1">
                    <a:lumMod val="65000"/>
                    <a:lumOff val="35000"/>
                  </a:schemeClr>
                </a:solidFill>
                <a:latin typeface="Calibri  "/>
              </a:rPr>
              <a:t> 2017, </a:t>
            </a:r>
            <a:r>
              <a:rPr lang="es-ES" sz="1000" b="1" dirty="0">
                <a:latin typeface="Calibri  "/>
                <a:hlinkClick r:id="rId4"/>
              </a:rPr>
              <a:t>http://sielac.olade.org</a:t>
            </a:r>
            <a:r>
              <a:rPr lang="es-ES" sz="1000" b="1" dirty="0">
                <a:latin typeface="Calibri  "/>
              </a:rPr>
              <a:t> </a:t>
            </a:r>
          </a:p>
        </p:txBody>
      </p:sp>
      <p:pic>
        <p:nvPicPr>
          <p:cNvPr id="8" name="Imagen 7">
            <a:extLst>
              <a:ext uri="{FF2B5EF4-FFF2-40B4-BE49-F238E27FC236}">
                <a16:creationId xmlns:a16="http://schemas.microsoft.com/office/drawing/2014/main" xmlns="" id="{F813CB8A-06E2-4834-B528-D1898B568548}"/>
              </a:ext>
            </a:extLst>
          </p:cNvPr>
          <p:cNvPicPr>
            <a:picLocks noChangeAspect="1"/>
          </p:cNvPicPr>
          <p:nvPr/>
        </p:nvPicPr>
        <p:blipFill>
          <a:blip r:embed="rId5"/>
          <a:stretch>
            <a:fillRect/>
          </a:stretch>
        </p:blipFill>
        <p:spPr>
          <a:xfrm>
            <a:off x="45046" y="6444476"/>
            <a:ext cx="1866832" cy="346961"/>
          </a:xfrm>
          <a:prstGeom prst="rect">
            <a:avLst/>
          </a:prstGeom>
        </p:spPr>
      </p:pic>
      <p:sp>
        <p:nvSpPr>
          <p:cNvPr id="13" name="CuadroTexto 12">
            <a:extLst>
              <a:ext uri="{FF2B5EF4-FFF2-40B4-BE49-F238E27FC236}">
                <a16:creationId xmlns:a16="http://schemas.microsoft.com/office/drawing/2014/main" xmlns="" id="{E662606C-8A88-408F-8082-AF5833A94E63}"/>
              </a:ext>
            </a:extLst>
          </p:cNvPr>
          <p:cNvSpPr txBox="1"/>
          <p:nvPr/>
        </p:nvSpPr>
        <p:spPr>
          <a:xfrm>
            <a:off x="-226276" y="5563407"/>
            <a:ext cx="2835563" cy="430887"/>
          </a:xfrm>
          <a:prstGeom prst="rect">
            <a:avLst/>
          </a:prstGeom>
          <a:noFill/>
        </p:spPr>
        <p:txBody>
          <a:bodyPr wrap="square" rtlCol="0">
            <a:spAutoFit/>
          </a:bodyPr>
          <a:lstStyle/>
          <a:p>
            <a:pPr algn="ctr">
              <a:defRPr/>
            </a:pPr>
            <a:r>
              <a:rPr lang="en" sz="1100" dirty="0">
                <a:solidFill>
                  <a:srgbClr val="002060"/>
                </a:solidFill>
              </a:rPr>
              <a:t>Total supply of primary energy </a:t>
            </a:r>
          </a:p>
          <a:p>
            <a:pPr algn="ctr">
              <a:defRPr/>
            </a:pPr>
            <a:r>
              <a:rPr lang="en" sz="1100" dirty="0">
                <a:solidFill>
                  <a:srgbClr val="002060"/>
                </a:solidFill>
              </a:rPr>
              <a:t> 41.28 Mtoe </a:t>
            </a:r>
          </a:p>
        </p:txBody>
      </p:sp>
      <p:sp>
        <p:nvSpPr>
          <p:cNvPr id="14" name="CuadroTexto 13">
            <a:extLst>
              <a:ext uri="{FF2B5EF4-FFF2-40B4-BE49-F238E27FC236}">
                <a16:creationId xmlns:a16="http://schemas.microsoft.com/office/drawing/2014/main" xmlns="" id="{FCDAFC19-D2A1-4E91-BA67-E95C5A55EB25}"/>
              </a:ext>
            </a:extLst>
          </p:cNvPr>
          <p:cNvSpPr txBox="1"/>
          <p:nvPr/>
        </p:nvSpPr>
        <p:spPr>
          <a:xfrm>
            <a:off x="4836695" y="5549903"/>
            <a:ext cx="2422591" cy="430887"/>
          </a:xfrm>
          <a:prstGeom prst="rect">
            <a:avLst/>
          </a:prstGeom>
          <a:noFill/>
        </p:spPr>
        <p:txBody>
          <a:bodyPr wrap="square" rtlCol="0">
            <a:spAutoFit/>
          </a:bodyPr>
          <a:lstStyle/>
          <a:p>
            <a:pPr>
              <a:defRPr/>
            </a:pPr>
            <a:r>
              <a:rPr lang="en" sz="1100" dirty="0">
                <a:solidFill>
                  <a:srgbClr val="002060"/>
                </a:solidFill>
              </a:rPr>
              <a:t>Total supply of secondary energy </a:t>
            </a:r>
          </a:p>
          <a:p>
            <a:pPr algn="ctr">
              <a:defRPr/>
            </a:pPr>
            <a:r>
              <a:rPr lang="en" sz="1100" dirty="0">
                <a:solidFill>
                  <a:srgbClr val="002060"/>
                </a:solidFill>
              </a:rPr>
              <a:t> 25.48 Mtoe</a:t>
            </a:r>
          </a:p>
        </p:txBody>
      </p:sp>
      <p:sp>
        <p:nvSpPr>
          <p:cNvPr id="15" name="CuadroTexto 14">
            <a:extLst>
              <a:ext uri="{FF2B5EF4-FFF2-40B4-BE49-F238E27FC236}">
                <a16:creationId xmlns:a16="http://schemas.microsoft.com/office/drawing/2014/main" xmlns="" id="{EDC71A84-5BC5-4395-B806-51382F298E8D}"/>
              </a:ext>
            </a:extLst>
          </p:cNvPr>
          <p:cNvSpPr txBox="1"/>
          <p:nvPr/>
        </p:nvSpPr>
        <p:spPr>
          <a:xfrm>
            <a:off x="10360655" y="5526028"/>
            <a:ext cx="1710671" cy="430887"/>
          </a:xfrm>
          <a:prstGeom prst="rect">
            <a:avLst/>
          </a:prstGeom>
          <a:noFill/>
        </p:spPr>
        <p:txBody>
          <a:bodyPr wrap="square" rtlCol="0">
            <a:spAutoFit/>
          </a:bodyPr>
          <a:lstStyle/>
          <a:p>
            <a:pPr>
              <a:defRPr/>
            </a:pPr>
            <a:r>
              <a:rPr lang="en" sz="1100" dirty="0">
                <a:solidFill>
                  <a:srgbClr val="002060"/>
                </a:solidFill>
              </a:rPr>
              <a:t>Total final consumption </a:t>
            </a:r>
          </a:p>
          <a:p>
            <a:pPr algn="ctr">
              <a:defRPr/>
            </a:pPr>
            <a:r>
              <a:rPr lang="en" sz="1100" dirty="0">
                <a:solidFill>
                  <a:srgbClr val="002060"/>
                </a:solidFill>
              </a:rPr>
              <a:t>33.11 Mtoe</a:t>
            </a:r>
          </a:p>
        </p:txBody>
      </p:sp>
    </p:spTree>
    <p:extLst>
      <p:ext uri="{BB962C8B-B14F-4D97-AF65-F5344CB8AC3E}">
        <p14:creationId xmlns:p14="http://schemas.microsoft.com/office/powerpoint/2010/main" val="21985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8128</TotalTime>
  <Words>1191</Words>
  <Application>Microsoft Office PowerPoint</Application>
  <PresentationFormat>Widescreen</PresentationFormat>
  <Paragraphs>173</Paragraphs>
  <Slides>24</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AA Typewriter</vt:lpstr>
      <vt:lpstr>Abel</vt:lpstr>
      <vt:lpstr>Abel regular</vt:lpstr>
      <vt:lpstr>Arial</vt:lpstr>
      <vt:lpstr>Arial Black</vt:lpstr>
      <vt:lpstr>Calibri</vt:lpstr>
      <vt:lpstr>Calibri  </vt:lpstr>
      <vt:lpstr>Calibri Light</vt:lpstr>
      <vt:lpstr>Cicle</vt:lpstr>
      <vt:lpstr>Corbel</vt:lpstr>
      <vt:lpstr>HelveticaNeueLT Std Med Cn</vt:lpstr>
      <vt:lpstr>Hero</vt:lpstr>
      <vt:lpstr>Verdana</vt:lpstr>
      <vt:lpstr>Tema de Office</vt:lpstr>
      <vt:lpstr>The Role of the Natural Gas in the Energy Policies in LAC</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choy felix</cp:lastModifiedBy>
  <cp:revision>394</cp:revision>
  <dcterms:created xsi:type="dcterms:W3CDTF">2017-08-18T16:59:55Z</dcterms:created>
  <dcterms:modified xsi:type="dcterms:W3CDTF">2018-11-13T19:53:23Z</dcterms:modified>
</cp:coreProperties>
</file>