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7"/>
  </p:notesMasterIdLst>
  <p:sldIdLst>
    <p:sldId id="395" r:id="rId3"/>
    <p:sldId id="256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0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79FDF4-3734-41D4-8509-2A589BA831F6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380691-F0EB-4EF8-AF35-5E44E2DA3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46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2100C-F45C-4468-914A-083C07F3DB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703327-6F64-479D-9A98-11F67ADDEC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566B3F-6879-429E-935D-23BFD8C16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C066D-E110-4AAF-8830-A1C36CFBE669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70441C-0A28-47F9-B83C-1F0636517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63B163-B194-4813-B653-FE99DC3E5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D60D-0B46-4C87-BF53-1BDD4B8AF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730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F4408-74A1-41B0-A727-2391FBC40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65FD20-1915-4407-AC44-36807C1CF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E4698C-D849-4503-902E-AAA7DE6BD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C066D-E110-4AAF-8830-A1C36CFBE669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9DD54B-2E98-468A-AEC8-72EE9D3BE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11DE10-2C48-438B-95F1-700A370EC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D60D-0B46-4C87-BF53-1BDD4B8AF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503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6F8ECF-8D95-499D-A66A-E78B76761A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9825A2-EDFD-44D9-AD55-F3D5D72336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ECE079-3FEE-4E9E-9690-3E3021DB0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C066D-E110-4AAF-8830-A1C36CFBE669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727824-9312-4801-8465-B57E7BEF6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E4EA9B-E9C9-468C-B4CE-FC267BA05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D60D-0B46-4C87-BF53-1BDD4B8AF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8284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T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F6A21-60C3-42CF-8D4E-8E251D97DD88}" type="datetime1">
              <a:rPr lang="en-TT" smtClean="0">
                <a:solidFill>
                  <a:prstClr val="black">
                    <a:tint val="75000"/>
                  </a:prstClr>
                </a:solidFill>
              </a:rPr>
              <a:t>04/08/2020</a:t>
            </a:fld>
            <a:endParaRPr lang="en-T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8F10-C77F-4341-B565-1D347B118C8F}" type="slidenum">
              <a:rPr lang="en-TT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T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4684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08BC1-822A-4B6E-83A0-0C84D4858971}" type="datetime1">
              <a:rPr lang="en-TT" smtClean="0">
                <a:solidFill>
                  <a:prstClr val="black">
                    <a:tint val="75000"/>
                  </a:prstClr>
                </a:solidFill>
              </a:rPr>
              <a:t>04/08/2020</a:t>
            </a:fld>
            <a:endParaRPr lang="en-T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8F10-C77F-4341-B565-1D347B118C8F}" type="slidenum">
              <a:rPr lang="en-TT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T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7911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T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C67E5-CD97-4760-9A6F-605B1D4DE56E}" type="datetime1">
              <a:rPr lang="en-TT" smtClean="0">
                <a:solidFill>
                  <a:prstClr val="black">
                    <a:tint val="75000"/>
                  </a:prstClr>
                </a:solidFill>
              </a:rPr>
              <a:t>04/08/2020</a:t>
            </a:fld>
            <a:endParaRPr lang="en-T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8F10-C77F-4341-B565-1D347B118C8F}" type="slidenum">
              <a:rPr lang="en-TT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T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8503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7EBB4-3934-4F61-B70B-35FA96355DA9}" type="datetime1">
              <a:rPr lang="en-TT" smtClean="0">
                <a:solidFill>
                  <a:prstClr val="black">
                    <a:tint val="75000"/>
                  </a:prstClr>
                </a:solidFill>
              </a:rPr>
              <a:t>04/08/2020</a:t>
            </a:fld>
            <a:endParaRPr lang="en-T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8F10-C77F-4341-B565-1D347B118C8F}" type="slidenum">
              <a:rPr lang="en-TT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T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8342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T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819C9-3F4F-4B93-9659-0C8CAB9DE6B2}" type="datetime1">
              <a:rPr lang="en-TT" smtClean="0">
                <a:solidFill>
                  <a:prstClr val="black">
                    <a:tint val="75000"/>
                  </a:prstClr>
                </a:solidFill>
              </a:rPr>
              <a:t>04/08/2020</a:t>
            </a:fld>
            <a:endParaRPr lang="en-T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8F10-C77F-4341-B565-1D347B118C8F}" type="slidenum">
              <a:rPr lang="en-TT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T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0809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D761-86FC-47E8-BF10-62C02A3E0E3B}" type="datetime1">
              <a:rPr lang="en-TT" smtClean="0">
                <a:solidFill>
                  <a:prstClr val="black">
                    <a:tint val="75000"/>
                  </a:prstClr>
                </a:solidFill>
              </a:rPr>
              <a:t>04/08/2020</a:t>
            </a:fld>
            <a:endParaRPr lang="en-T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8F10-C77F-4341-B565-1D347B118C8F}" type="slidenum">
              <a:rPr lang="en-TT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T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7300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8E3D6-CB51-437A-B42E-AD54A6EF5B05}" type="datetime1">
              <a:rPr lang="en-TT" smtClean="0">
                <a:solidFill>
                  <a:prstClr val="black">
                    <a:tint val="75000"/>
                  </a:prstClr>
                </a:solidFill>
              </a:rPr>
              <a:t>04/08/2020</a:t>
            </a:fld>
            <a:endParaRPr lang="en-T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8F10-C77F-4341-B565-1D347B118C8F}" type="slidenum">
              <a:rPr lang="en-TT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T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28739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T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661C-7BB3-45F6-BEC0-1D30A6164BFA}" type="datetime1">
              <a:rPr lang="en-TT" smtClean="0">
                <a:solidFill>
                  <a:prstClr val="black">
                    <a:tint val="75000"/>
                  </a:prstClr>
                </a:solidFill>
              </a:rPr>
              <a:t>04/08/2020</a:t>
            </a:fld>
            <a:endParaRPr lang="en-T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8F10-C77F-4341-B565-1D347B118C8F}" type="slidenum">
              <a:rPr lang="en-TT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T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380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05EC8-BF43-4487-A5D7-1948C314C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70942-8F40-43D7-933B-F81BD24BF2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A61ABA-963A-4EBE-9C23-3A0530F4F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C066D-E110-4AAF-8830-A1C36CFBE669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54F5D0-5237-497F-B08C-99DCD3370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C03210-7822-4C42-9839-B93EB3765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D60D-0B46-4C87-BF53-1BDD4B8AF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0688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T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T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87B15-3A92-4A0B-BE6D-524135575B7F}" type="datetime1">
              <a:rPr lang="en-TT" smtClean="0">
                <a:solidFill>
                  <a:prstClr val="black">
                    <a:tint val="75000"/>
                  </a:prstClr>
                </a:solidFill>
              </a:rPr>
              <a:t>04/08/2020</a:t>
            </a:fld>
            <a:endParaRPr lang="en-T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8F10-C77F-4341-B565-1D347B118C8F}" type="slidenum">
              <a:rPr lang="en-TT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T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6320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D9B3F-50F3-4C2A-AC36-9F962C9CC332}" type="datetime1">
              <a:rPr lang="en-TT" smtClean="0">
                <a:solidFill>
                  <a:prstClr val="black">
                    <a:tint val="75000"/>
                  </a:prstClr>
                </a:solidFill>
              </a:rPr>
              <a:t>04/08/2020</a:t>
            </a:fld>
            <a:endParaRPr lang="en-T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8F10-C77F-4341-B565-1D347B118C8F}" type="slidenum">
              <a:rPr lang="en-TT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T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7423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T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8A86C-1124-4629-965C-071ACD381989}" type="datetime1">
              <a:rPr lang="en-TT" smtClean="0">
                <a:solidFill>
                  <a:prstClr val="black">
                    <a:tint val="75000"/>
                  </a:prstClr>
                </a:solidFill>
              </a:rPr>
              <a:t>04/08/2020</a:t>
            </a:fld>
            <a:endParaRPr lang="en-T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8F10-C77F-4341-B565-1D347B118C8F}" type="slidenum">
              <a:rPr lang="en-TT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T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452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68672-FA5E-4094-A1BB-F3789B106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19500D-506F-42ED-B5A0-4AAB1AFA3B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B5696A-ED3E-4669-8BAB-8B645A6BD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C066D-E110-4AAF-8830-A1C36CFBE669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4E3A28-0418-4ECE-ADAE-03CFEA760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8F608A-BB04-4B9B-B66D-CE057019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D60D-0B46-4C87-BF53-1BDD4B8AF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653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A3428-72FA-4602-B6A1-0676AD9D8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B66FC4-C03C-43E9-B5EA-9A6ECAAF45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C06E8B-A5D9-40A9-AF8E-BB3ADF9845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6999C3-41D4-48E3-BF2B-59CEF92DA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C066D-E110-4AAF-8830-A1C36CFBE669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52ADEC-F40F-4D63-B20F-4D67228BB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E122CA-F36D-434C-B2C7-70934FC2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D60D-0B46-4C87-BF53-1BDD4B8AF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086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26559-CF70-481A-8694-AD2F913F0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A8045-F11A-48C7-9EB1-EFBF54A83F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38F529-35E1-4A24-9135-A13696425E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A164B7-DFB9-4CD5-A7D4-D4D93E50EB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88DC97-3A04-46A2-9371-4D959B5691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C814C37-A006-4133-8B77-0143CB4E5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C066D-E110-4AAF-8830-A1C36CFBE669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130A55-8B7F-4CA5-A281-C26380E2D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AD8783-C684-4F03-8BC7-9C296585B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D60D-0B46-4C87-BF53-1BDD4B8AF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394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C494F-19FE-44CE-9135-0218B31D9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046198-BD4A-4861-879D-87751FDA7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C066D-E110-4AAF-8830-A1C36CFBE669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4283A1-0E7E-4411-9433-A4D80592F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06B48F-B182-4922-AB5C-B1DB642C3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D60D-0B46-4C87-BF53-1BDD4B8AF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793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148BBE-5F1B-4992-A114-A1F72D38C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C066D-E110-4AAF-8830-A1C36CFBE669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7DEFAB-6E7E-46FD-AC44-106B9657F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575F34-1DB0-477A-BD10-4386F1D3D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D60D-0B46-4C87-BF53-1BDD4B8AF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0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10C99-09C9-40CF-9BAE-1E178AAF7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AAE757-B177-48B4-9452-5F7517D9B5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713DC8-7B7D-4EC0-8C65-409F84C0C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79C5D9-980F-4988-9CDA-C9581D30B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C066D-E110-4AAF-8830-A1C36CFBE669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A53F66-2E7F-4F37-BC5F-FBE9A63E5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52747D-8522-4C77-82B7-404C47C6C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D60D-0B46-4C87-BF53-1BDD4B8AF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297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A7FF3-0AEE-4C80-AE1A-C7DC8D107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F3071C-D759-4A1E-9714-3C3F776446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7BF9C4-029E-4881-8F09-BC048A2F5D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E3346F-8613-45C6-805F-D5C7ACB33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C066D-E110-4AAF-8830-A1C36CFBE669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D281DC-1886-45FD-99DA-67CEC7E96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60E830-F79C-458B-85A4-2B8EFE2CE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D60D-0B46-4C87-BF53-1BDD4B8AF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245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01D72B-C17A-490B-8D0A-F21E5C283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E8460E-47B5-4827-9ACA-D79CDD0759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7182FC-6545-45E4-A2F1-6EBF111697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C066D-E110-4AAF-8830-A1C36CFBE669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81914-DD01-4B8E-A073-16A16841B2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BE66A-E3F4-4D02-8558-82CA52D194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AD60D-0B46-4C87-BF53-1BDD4B8AF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93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T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843BE0-E52A-4D20-9822-6443B24AB7E4}" type="datetime1">
              <a:rPr lang="en-TT" smtClean="0">
                <a:solidFill>
                  <a:prstClr val="black">
                    <a:tint val="75000"/>
                  </a:prstClr>
                </a:solidFill>
              </a:rPr>
              <a:t>04/08/2020</a:t>
            </a:fld>
            <a:endParaRPr lang="en-T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T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E8F10-C77F-4341-B565-1D347B118C8F}" type="slidenum">
              <a:rPr lang="en-T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T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024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E47D796-5D29-4A4F-8162-3AFEC4A415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395160"/>
            <a:ext cx="9144000" cy="453904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47800" y="2286000"/>
            <a:ext cx="92964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200" b="1" dirty="0">
                <a:solidFill>
                  <a:schemeClr val="bg1"/>
                </a:solidFill>
                <a:latin typeface="Calibri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chemeClr val="bg1"/>
                </a:solidFill>
              </a:rPr>
              <a:t>THE PRESENTATION OF THE </a:t>
            </a:r>
            <a:br>
              <a:rPr lang="en-US" sz="3200" dirty="0">
                <a:solidFill>
                  <a:schemeClr val="bg1"/>
                </a:solidFill>
              </a:rPr>
            </a:br>
            <a:r>
              <a:rPr lang="en-US" sz="3200" b="1" dirty="0">
                <a:solidFill>
                  <a:schemeClr val="bg1"/>
                </a:solidFill>
              </a:rPr>
              <a:t>RESULTS OF THE NSAI CRUDE OIL AUDIT FOR YEAR END 2018</a:t>
            </a:r>
            <a:endParaRPr lang="en-US" dirty="0">
              <a:solidFill>
                <a:schemeClr val="bg1"/>
              </a:solidFill>
              <a:latin typeface="Calibri"/>
            </a:endParaRPr>
          </a:p>
          <a:p>
            <a:endParaRPr lang="en-US" sz="2000" dirty="0">
              <a:solidFill>
                <a:schemeClr val="bg1"/>
              </a:solidFill>
              <a:latin typeface="Calibri"/>
            </a:endParaRPr>
          </a:p>
          <a:p>
            <a:pPr algn="r"/>
            <a:endParaRPr lang="en-US" sz="2000" dirty="0">
              <a:solidFill>
                <a:schemeClr val="bg1"/>
              </a:solidFill>
              <a:latin typeface="Calibri"/>
            </a:endParaRPr>
          </a:p>
          <a:p>
            <a:pPr algn="r"/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1400" dirty="0">
                <a:solidFill>
                  <a:schemeClr val="bg1"/>
                </a:solidFill>
                <a:latin typeface="Calibri"/>
                <a:cs typeface="Arial" panose="020B0604020202020204" pitchFamily="34" charset="0"/>
              </a:rPr>
              <a:t> Minister of Energy</a:t>
            </a:r>
          </a:p>
          <a:p>
            <a:pPr algn="r"/>
            <a:r>
              <a:rPr lang="en-US" sz="1400" dirty="0">
                <a:solidFill>
                  <a:schemeClr val="bg1"/>
                </a:solidFill>
                <a:latin typeface="Calibri"/>
                <a:cs typeface="Arial" panose="020B0604020202020204" pitchFamily="34" charset="0"/>
              </a:rPr>
              <a:t>   5th August, 2020</a:t>
            </a:r>
            <a:endParaRPr lang="en-TT" sz="1400" dirty="0">
              <a:solidFill>
                <a:schemeClr val="bg1"/>
              </a:solidFill>
              <a:latin typeface="Calibri"/>
              <a:cs typeface="Arial" panose="020B0604020202020204" pitchFamily="34" charset="0"/>
            </a:endParaRPr>
          </a:p>
          <a:p>
            <a:endParaRPr lang="en-TT" sz="2000" dirty="0">
              <a:solidFill>
                <a:schemeClr val="bg1"/>
              </a:solidFill>
              <a:latin typeface="Calibri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0"/>
            <a:ext cx="3048000" cy="261201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D9D7595-A2B7-44CD-9FF2-1766DD3A01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4672" y="5087895"/>
            <a:ext cx="1728741" cy="1553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619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AA12878-9E47-411B-85D3-57425FD59E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2388074"/>
              </p:ext>
            </p:extLst>
          </p:nvPr>
        </p:nvGraphicFramePr>
        <p:xfrm>
          <a:off x="870011" y="1698950"/>
          <a:ext cx="10546669" cy="42954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20024">
                  <a:extLst>
                    <a:ext uri="{9D8B030D-6E8A-4147-A177-3AD203B41FA5}">
                      <a16:colId xmlns:a16="http://schemas.microsoft.com/office/drawing/2014/main" val="3919966306"/>
                    </a:ext>
                  </a:extLst>
                </a:gridCol>
                <a:gridCol w="1920024">
                  <a:extLst>
                    <a:ext uri="{9D8B030D-6E8A-4147-A177-3AD203B41FA5}">
                      <a16:colId xmlns:a16="http://schemas.microsoft.com/office/drawing/2014/main" val="3044602832"/>
                    </a:ext>
                  </a:extLst>
                </a:gridCol>
                <a:gridCol w="1920024">
                  <a:extLst>
                    <a:ext uri="{9D8B030D-6E8A-4147-A177-3AD203B41FA5}">
                      <a16:colId xmlns:a16="http://schemas.microsoft.com/office/drawing/2014/main" val="2246701370"/>
                    </a:ext>
                  </a:extLst>
                </a:gridCol>
                <a:gridCol w="1920024">
                  <a:extLst>
                    <a:ext uri="{9D8B030D-6E8A-4147-A177-3AD203B41FA5}">
                      <a16:colId xmlns:a16="http://schemas.microsoft.com/office/drawing/2014/main" val="3376832537"/>
                    </a:ext>
                  </a:extLst>
                </a:gridCol>
                <a:gridCol w="2866573">
                  <a:extLst>
                    <a:ext uri="{9D8B030D-6E8A-4147-A177-3AD203B41FA5}">
                      <a16:colId xmlns:a16="http://schemas.microsoft.com/office/drawing/2014/main" val="1630460597"/>
                    </a:ext>
                  </a:extLst>
                </a:gridCol>
              </a:tblGrid>
              <a:tr h="7586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Unrisked</a:t>
                      </a:r>
                      <a:r>
                        <a:rPr lang="en-US" sz="1800" dirty="0">
                          <a:effectLst/>
                        </a:rPr>
                        <a:t> Category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1/1/2012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(</a:t>
                      </a:r>
                      <a:r>
                        <a:rPr lang="en-US" sz="1800" dirty="0" err="1">
                          <a:effectLst/>
                        </a:rPr>
                        <a:t>MMbbl</a:t>
                      </a:r>
                      <a:r>
                        <a:rPr lang="en-US" sz="1800" dirty="0">
                          <a:effectLst/>
                        </a:rPr>
                        <a:t>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31/12/2018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(</a:t>
                      </a:r>
                      <a:r>
                        <a:rPr lang="en-US" sz="1800" dirty="0" err="1">
                          <a:effectLst/>
                        </a:rPr>
                        <a:t>MMbbl</a:t>
                      </a:r>
                      <a:r>
                        <a:rPr lang="en-US" sz="1800" dirty="0">
                          <a:effectLst/>
                        </a:rPr>
                        <a:t>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Change 2012 to 2018 (</a:t>
                      </a:r>
                      <a:r>
                        <a:rPr lang="en-US" sz="1800" dirty="0" err="1">
                          <a:effectLst/>
                        </a:rPr>
                        <a:t>MMbbl</a:t>
                      </a:r>
                      <a:r>
                        <a:rPr lang="en-US" sz="1800" dirty="0">
                          <a:effectLst/>
                        </a:rPr>
                        <a:t>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Comments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01788256"/>
                  </a:ext>
                </a:extLst>
              </a:tr>
              <a:tr h="5020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Proven Reserves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199.5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220.1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20.6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Increase by 10.3%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04902265"/>
                  </a:ext>
                </a:extLst>
              </a:tr>
              <a:tr h="5020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Probable Reserves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85.5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99.7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14.2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Increase by 16.6%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4098783"/>
                  </a:ext>
                </a:extLst>
              </a:tr>
              <a:tr h="5020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Possible Reserves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124.8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135.5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10.7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Increase by 8.5%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97999011"/>
                  </a:ext>
                </a:extLst>
              </a:tr>
              <a:tr h="10153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Contingent Resources (Best Estimate)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58.0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68.0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10.0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Increase by 17.2%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18370539"/>
                  </a:ext>
                </a:extLst>
              </a:tr>
              <a:tr h="10153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Prospective Resources (Best Estimate)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368.2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3216.0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2847.8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Increase by 773.4%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47200336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0517A1B5-65BB-4FDC-B1BF-CF237755E1AA}"/>
              </a:ext>
            </a:extLst>
          </p:cNvPr>
          <p:cNvSpPr txBox="1"/>
          <p:nvPr/>
        </p:nvSpPr>
        <p:spPr>
          <a:xfrm>
            <a:off x="5345476" y="91834"/>
            <a:ext cx="13095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SLIDE 1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DE886A8-030D-415C-976F-F2D303DFE4C7}"/>
              </a:ext>
            </a:extLst>
          </p:cNvPr>
          <p:cNvSpPr/>
          <p:nvPr/>
        </p:nvSpPr>
        <p:spPr>
          <a:xfrm>
            <a:off x="47345" y="1338338"/>
            <a:ext cx="12192000" cy="45719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T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5" name="Content Placeholder 3">
            <a:extLst>
              <a:ext uri="{FF2B5EF4-FFF2-40B4-BE49-F238E27FC236}">
                <a16:creationId xmlns:a16="http://schemas.microsoft.com/office/drawing/2014/main" id="{4667A295-6455-4846-A56D-35712203EFA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943" y="0"/>
            <a:ext cx="1712208" cy="1498182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1A215C65-B1FB-4F8A-B6D4-2B014BEE34DA}"/>
              </a:ext>
            </a:extLst>
          </p:cNvPr>
          <p:cNvSpPr txBox="1">
            <a:spLocks/>
          </p:cNvSpPr>
          <p:nvPr/>
        </p:nvSpPr>
        <p:spPr>
          <a:xfrm>
            <a:off x="2961551" y="668337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/>
              <a:t>Reserves and Resource changes </a:t>
            </a:r>
          </a:p>
        </p:txBody>
      </p:sp>
    </p:spTree>
    <p:extLst>
      <p:ext uri="{BB962C8B-B14F-4D97-AF65-F5344CB8AC3E}">
        <p14:creationId xmlns:p14="http://schemas.microsoft.com/office/powerpoint/2010/main" val="2724083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DA988-6E84-4613-AE04-4CB9F1C35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1450" y="264109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b="1" dirty="0"/>
              <a:t>Proved Reserve changes by area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C3248F-6A3F-4620-8E3B-9D64480420E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PROVED RESERVES AT 1/1/2012 BY AREA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92ACE8-68BB-40CE-AA96-97FE95CB8B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PROVED RESERVES AT 31/12/2018 BY AREA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21CAFD9-D7A4-410C-9B79-67FA536AE74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81518" y="2505075"/>
            <a:ext cx="5074326" cy="3684588"/>
          </a:xfrm>
          <a:prstGeom prst="rect">
            <a:avLst/>
          </a:prstGeom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69D76E3E-214B-4A2D-9697-A1473EAC21AE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226631" y="2505075"/>
            <a:ext cx="5074326" cy="368458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46B3929-3CC7-45CB-AE2C-3DE9ADF09639}"/>
              </a:ext>
            </a:extLst>
          </p:cNvPr>
          <p:cNvSpPr txBox="1"/>
          <p:nvPr/>
        </p:nvSpPr>
        <p:spPr>
          <a:xfrm>
            <a:off x="5301088" y="145117"/>
            <a:ext cx="13095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SLIDE 2</a:t>
            </a:r>
          </a:p>
        </p:txBody>
      </p:sp>
      <p:pic>
        <p:nvPicPr>
          <p:cNvPr id="11" name="Content Placeholder 3">
            <a:extLst>
              <a:ext uri="{FF2B5EF4-FFF2-40B4-BE49-F238E27FC236}">
                <a16:creationId xmlns:a16="http://schemas.microsoft.com/office/drawing/2014/main" id="{965765A2-B9CE-459C-BC49-8BE167F4DC6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943" y="0"/>
            <a:ext cx="1712208" cy="1498182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BD888237-2ED0-4ABD-9E05-CB0C22379D24}"/>
              </a:ext>
            </a:extLst>
          </p:cNvPr>
          <p:cNvSpPr/>
          <p:nvPr/>
        </p:nvSpPr>
        <p:spPr>
          <a:xfrm>
            <a:off x="0" y="1475322"/>
            <a:ext cx="12192000" cy="45719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T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57080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6E93C-FA12-4C4E-9CEB-33E6DA00F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7803" y="269242"/>
            <a:ext cx="8837241" cy="1325563"/>
          </a:xfrm>
        </p:spPr>
        <p:txBody>
          <a:bodyPr>
            <a:normAutofit/>
          </a:bodyPr>
          <a:lstStyle/>
          <a:p>
            <a:r>
              <a:rPr lang="en-US" sz="3200" b="1" dirty="0"/>
              <a:t>Recent Exploration and Development Achievements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407F98-B83B-4FC8-87D2-5378A86939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dirty="0"/>
              <a:t>BHP’s Block 3a Ruby field approval will add 15,000 </a:t>
            </a:r>
            <a:r>
              <a:rPr lang="en-US" dirty="0" err="1"/>
              <a:t>bopd</a:t>
            </a:r>
            <a:r>
              <a:rPr lang="en-US" dirty="0"/>
              <a:t> in 2022, 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dirty="0" err="1"/>
              <a:t>Trinmar’s</a:t>
            </a:r>
            <a:r>
              <a:rPr lang="en-US" dirty="0"/>
              <a:t> addition of the Mobile Offshore Production and Compression Unit (MOPU) to add approximately 1,840 </a:t>
            </a:r>
            <a:r>
              <a:rPr lang="en-US" dirty="0" err="1"/>
              <a:t>bopd</a:t>
            </a:r>
            <a:r>
              <a:rPr lang="en-US" dirty="0"/>
              <a:t>  for 2019/2020.  </a:t>
            </a:r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US" dirty="0"/>
              <a:t>The Coho and </a:t>
            </a:r>
            <a:r>
              <a:rPr lang="en-US" dirty="0" err="1"/>
              <a:t>Cascadura</a:t>
            </a:r>
            <a:r>
              <a:rPr lang="en-US" dirty="0"/>
              <a:t> discoveries made in the </a:t>
            </a:r>
            <a:r>
              <a:rPr lang="en-US" dirty="0" err="1"/>
              <a:t>Ortoire</a:t>
            </a:r>
            <a:r>
              <a:rPr lang="en-US" dirty="0"/>
              <a:t> Block operated by Touchstone.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The Barakat discovery was made in the Rio Claro Block operated by Lease Operators Limited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en-US" dirty="0"/>
              <a:t>The Saffron oil discovery was made by Columbus Energy in April.</a:t>
            </a:r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US" dirty="0"/>
              <a:t>The 2020 </a:t>
            </a:r>
            <a:r>
              <a:rPr lang="en-US" dirty="0" err="1"/>
              <a:t>DeepWater</a:t>
            </a:r>
            <a:r>
              <a:rPr lang="en-US" dirty="0"/>
              <a:t> Nomination Period is almost completed.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57EE74-320F-43C6-BAEB-61EA7200C406}"/>
              </a:ext>
            </a:extLst>
          </p:cNvPr>
          <p:cNvSpPr txBox="1"/>
          <p:nvPr/>
        </p:nvSpPr>
        <p:spPr>
          <a:xfrm>
            <a:off x="5301088" y="145117"/>
            <a:ext cx="13095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SLIDE 3</a:t>
            </a:r>
          </a:p>
        </p:txBody>
      </p:sp>
      <p:pic>
        <p:nvPicPr>
          <p:cNvPr id="5" name="Content Placeholder 3">
            <a:extLst>
              <a:ext uri="{FF2B5EF4-FFF2-40B4-BE49-F238E27FC236}">
                <a16:creationId xmlns:a16="http://schemas.microsoft.com/office/drawing/2014/main" id="{5AE45212-8EA5-46EF-B310-E16B28DA68A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943" y="0"/>
            <a:ext cx="1712208" cy="1498182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065AA30-6097-4454-9B93-B627EE411065}"/>
              </a:ext>
            </a:extLst>
          </p:cNvPr>
          <p:cNvSpPr/>
          <p:nvPr/>
        </p:nvSpPr>
        <p:spPr>
          <a:xfrm>
            <a:off x="0" y="1475322"/>
            <a:ext cx="12192000" cy="45719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T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5474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</TotalTime>
  <Words>218</Words>
  <Application>Microsoft Office PowerPoint</Application>
  <PresentationFormat>Widescreen</PresentationFormat>
  <Paragraphs>59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1_Office Theme</vt:lpstr>
      <vt:lpstr>PowerPoint Presentation</vt:lpstr>
      <vt:lpstr>PowerPoint Presentation</vt:lpstr>
      <vt:lpstr>Proved Reserve changes by area</vt:lpstr>
      <vt:lpstr>Recent Exploration and Development Achievements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Welsh</dc:creator>
  <cp:lastModifiedBy>Christian Welsh</cp:lastModifiedBy>
  <cp:revision>14</cp:revision>
  <dcterms:created xsi:type="dcterms:W3CDTF">2020-08-03T17:32:08Z</dcterms:created>
  <dcterms:modified xsi:type="dcterms:W3CDTF">2020-08-04T19:02:42Z</dcterms:modified>
</cp:coreProperties>
</file>