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7" r:id="rId1"/>
  </p:sldMasterIdLst>
  <p:notesMasterIdLst>
    <p:notesMasterId r:id="rId22"/>
  </p:notesMasterIdLst>
  <p:sldIdLst>
    <p:sldId id="750" r:id="rId2"/>
    <p:sldId id="862" r:id="rId3"/>
    <p:sldId id="769" r:id="rId4"/>
    <p:sldId id="842" r:id="rId5"/>
    <p:sldId id="775" r:id="rId6"/>
    <p:sldId id="302" r:id="rId7"/>
    <p:sldId id="849" r:id="rId8"/>
    <p:sldId id="774" r:id="rId9"/>
    <p:sldId id="869" r:id="rId10"/>
    <p:sldId id="864" r:id="rId11"/>
    <p:sldId id="871" r:id="rId12"/>
    <p:sldId id="856" r:id="rId13"/>
    <p:sldId id="874" r:id="rId14"/>
    <p:sldId id="865" r:id="rId15"/>
    <p:sldId id="781" r:id="rId16"/>
    <p:sldId id="872" r:id="rId17"/>
    <p:sldId id="866" r:id="rId18"/>
    <p:sldId id="867" r:id="rId19"/>
    <p:sldId id="855" r:id="rId20"/>
    <p:sldId id="853"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1A26"/>
    <a:srgbClr val="F91B2B"/>
    <a:srgbClr val="B6DF89"/>
    <a:srgbClr val="6DE3FF"/>
    <a:srgbClr val="00CCFF"/>
    <a:srgbClr val="5CBE17"/>
    <a:srgbClr val="000000"/>
    <a:srgbClr val="85EA53"/>
    <a:srgbClr val="A752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3567" autoAdjust="0"/>
  </p:normalViewPr>
  <p:slideViewPr>
    <p:cSldViewPr snapToGrid="0">
      <p:cViewPr varScale="1">
        <p:scale>
          <a:sx n="62" d="100"/>
          <a:sy n="62" d="100"/>
        </p:scale>
        <p:origin x="44" y="48"/>
      </p:cViewPr>
      <p:guideLst/>
    </p:cSldViewPr>
  </p:slideViewPr>
  <p:notesTextViewPr>
    <p:cViewPr>
      <p:scale>
        <a:sx n="1" d="1"/>
        <a:sy n="1" d="1"/>
      </p:scale>
      <p:origin x="0" y="0"/>
    </p:cViewPr>
  </p:notesTextViewPr>
  <p:sorterViewPr>
    <p:cViewPr>
      <p:scale>
        <a:sx n="100" d="100"/>
        <a:sy n="100" d="100"/>
      </p:scale>
      <p:origin x="0" y="-622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E44551-54A0-4DB2-A2FF-D57E73163CF5}" type="doc">
      <dgm:prSet loTypeId="urn:microsoft.com/office/officeart/2005/8/layout/gear1" loCatId="cycle" qsTypeId="urn:microsoft.com/office/officeart/2005/8/quickstyle/simple1" qsCatId="simple" csTypeId="urn:microsoft.com/office/officeart/2005/8/colors/colorful2" csCatId="colorful" phldr="1"/>
      <dgm:spPr/>
    </dgm:pt>
    <dgm:pt modelId="{38957091-B940-42CE-A5E5-0542A10520F1}">
      <dgm:prSet phldrT="[Text]"/>
      <dgm:spPr/>
      <dgm:t>
        <a:bodyPr/>
        <a:lstStyle/>
        <a:p>
          <a:r>
            <a:rPr lang="en-TT" dirty="0"/>
            <a:t>Regulatory</a:t>
          </a:r>
        </a:p>
      </dgm:t>
    </dgm:pt>
    <dgm:pt modelId="{AE0DCC61-F219-4FD2-8350-F4A1D618FAAB}" type="parTrans" cxnId="{7A6EC257-419F-49EB-9053-9445AE4B23CE}">
      <dgm:prSet/>
      <dgm:spPr/>
      <dgm:t>
        <a:bodyPr/>
        <a:lstStyle/>
        <a:p>
          <a:endParaRPr lang="en-TT"/>
        </a:p>
      </dgm:t>
    </dgm:pt>
    <dgm:pt modelId="{6025FDC5-898C-493B-BEF2-DB6D79AC8E6F}" type="sibTrans" cxnId="{7A6EC257-419F-49EB-9053-9445AE4B23CE}">
      <dgm:prSet/>
      <dgm:spPr/>
      <dgm:t>
        <a:bodyPr/>
        <a:lstStyle/>
        <a:p>
          <a:endParaRPr lang="en-TT"/>
        </a:p>
      </dgm:t>
    </dgm:pt>
    <dgm:pt modelId="{F046E4A2-51C1-4240-9EF6-FD87B77B9879}">
      <dgm:prSet phldrT="[Text]"/>
      <dgm:spPr/>
      <dgm:t>
        <a:bodyPr/>
        <a:lstStyle/>
        <a:p>
          <a:r>
            <a:rPr lang="en-TT" dirty="0"/>
            <a:t>Industry</a:t>
          </a:r>
        </a:p>
      </dgm:t>
    </dgm:pt>
    <dgm:pt modelId="{82F32426-7EE0-4D38-92F9-466A6186432C}" type="parTrans" cxnId="{AEEC50D6-BFC4-4BB6-902F-C9915F53F3FF}">
      <dgm:prSet/>
      <dgm:spPr/>
      <dgm:t>
        <a:bodyPr/>
        <a:lstStyle/>
        <a:p>
          <a:endParaRPr lang="en-TT"/>
        </a:p>
      </dgm:t>
    </dgm:pt>
    <dgm:pt modelId="{4DF9ECE0-C6C3-4F14-90CA-F8F8C5C3288D}" type="sibTrans" cxnId="{AEEC50D6-BFC4-4BB6-902F-C9915F53F3FF}">
      <dgm:prSet/>
      <dgm:spPr/>
      <dgm:t>
        <a:bodyPr/>
        <a:lstStyle/>
        <a:p>
          <a:endParaRPr lang="en-TT"/>
        </a:p>
      </dgm:t>
    </dgm:pt>
    <dgm:pt modelId="{2F0411F4-7119-4D82-B05B-ACCAFEDCB527}">
      <dgm:prSet phldrT="[Text]"/>
      <dgm:spPr/>
      <dgm:t>
        <a:bodyPr/>
        <a:lstStyle/>
        <a:p>
          <a:r>
            <a:rPr lang="en-TT" dirty="0"/>
            <a:t>Academia</a:t>
          </a:r>
        </a:p>
      </dgm:t>
    </dgm:pt>
    <dgm:pt modelId="{C3529496-1BC5-46E0-B976-6E43D3D85117}" type="parTrans" cxnId="{286BEA2B-4FE8-4935-AEAA-38B0D8327488}">
      <dgm:prSet/>
      <dgm:spPr/>
      <dgm:t>
        <a:bodyPr/>
        <a:lstStyle/>
        <a:p>
          <a:endParaRPr lang="en-TT"/>
        </a:p>
      </dgm:t>
    </dgm:pt>
    <dgm:pt modelId="{4A92E813-3FDA-4798-8AA9-592B0A2D856F}" type="sibTrans" cxnId="{286BEA2B-4FE8-4935-AEAA-38B0D8327488}">
      <dgm:prSet/>
      <dgm:spPr/>
      <dgm:t>
        <a:bodyPr/>
        <a:lstStyle/>
        <a:p>
          <a:endParaRPr lang="en-TT"/>
        </a:p>
      </dgm:t>
    </dgm:pt>
    <dgm:pt modelId="{03D62E39-D81D-40C6-8600-FEA99B8B08FF}">
      <dgm:prSet phldrT="[Text]"/>
      <dgm:spPr/>
      <dgm:t>
        <a:bodyPr/>
        <a:lstStyle/>
        <a:p>
          <a:r>
            <a:rPr lang="en-US" dirty="0"/>
            <a:t>University of the West Indies (UWI)</a:t>
          </a:r>
          <a:endParaRPr lang="en-TT" dirty="0"/>
        </a:p>
      </dgm:t>
    </dgm:pt>
    <dgm:pt modelId="{EC1CCD3B-B23A-489C-9625-98B4E43F1BD6}" type="parTrans" cxnId="{110F53C6-3D53-4CCC-942F-995DA8C67A94}">
      <dgm:prSet/>
      <dgm:spPr/>
      <dgm:t>
        <a:bodyPr/>
        <a:lstStyle/>
        <a:p>
          <a:endParaRPr lang="en-TT"/>
        </a:p>
      </dgm:t>
    </dgm:pt>
    <dgm:pt modelId="{4ADBC5DC-AA7B-4C73-B6FF-FCB0F155AD9A}" type="sibTrans" cxnId="{110F53C6-3D53-4CCC-942F-995DA8C67A94}">
      <dgm:prSet/>
      <dgm:spPr/>
      <dgm:t>
        <a:bodyPr/>
        <a:lstStyle/>
        <a:p>
          <a:endParaRPr lang="en-TT"/>
        </a:p>
      </dgm:t>
    </dgm:pt>
    <dgm:pt modelId="{5F750CB9-83CD-4AB8-A262-F62E0153D6BB}">
      <dgm:prSet phldrT="[Text]"/>
      <dgm:spPr/>
      <dgm:t>
        <a:bodyPr/>
        <a:lstStyle/>
        <a:p>
          <a:r>
            <a:rPr lang="en-US" dirty="0"/>
            <a:t>University of Trinidad &amp; Tobago (UTT)</a:t>
          </a:r>
          <a:endParaRPr lang="en-TT" dirty="0"/>
        </a:p>
      </dgm:t>
    </dgm:pt>
    <dgm:pt modelId="{5FC7AF83-67BB-4295-8AD3-6BF5E395E114}" type="parTrans" cxnId="{B80557E7-C972-4CFC-A9D6-897397F7F825}">
      <dgm:prSet/>
      <dgm:spPr/>
      <dgm:t>
        <a:bodyPr/>
        <a:lstStyle/>
        <a:p>
          <a:endParaRPr lang="en-TT"/>
        </a:p>
      </dgm:t>
    </dgm:pt>
    <dgm:pt modelId="{91C68DA1-128E-4502-8BD2-603F73D97DF3}" type="sibTrans" cxnId="{B80557E7-C972-4CFC-A9D6-897397F7F825}">
      <dgm:prSet/>
      <dgm:spPr/>
      <dgm:t>
        <a:bodyPr/>
        <a:lstStyle/>
        <a:p>
          <a:endParaRPr lang="en-TT"/>
        </a:p>
      </dgm:t>
    </dgm:pt>
    <dgm:pt modelId="{FEF6138E-A88A-448C-AC46-D0FD43A083A4}">
      <dgm:prSet phldrT="[Text]"/>
      <dgm:spPr/>
      <dgm:t>
        <a:bodyPr/>
        <a:lstStyle/>
        <a:p>
          <a:r>
            <a:rPr lang="en-US" dirty="0"/>
            <a:t>Heritage Petroleum Company Limited (HPCL)</a:t>
          </a:r>
          <a:endParaRPr lang="en-TT" dirty="0"/>
        </a:p>
      </dgm:t>
    </dgm:pt>
    <dgm:pt modelId="{F0E61593-7493-4F6B-9320-3C59434B26D4}" type="parTrans" cxnId="{EEFCB629-16C0-440A-9F32-B67F414DBCA7}">
      <dgm:prSet/>
      <dgm:spPr/>
      <dgm:t>
        <a:bodyPr/>
        <a:lstStyle/>
        <a:p>
          <a:endParaRPr lang="en-TT"/>
        </a:p>
      </dgm:t>
    </dgm:pt>
    <dgm:pt modelId="{B6D5273C-105C-4AC9-B969-9B61C47D5165}" type="sibTrans" cxnId="{EEFCB629-16C0-440A-9F32-B67F414DBCA7}">
      <dgm:prSet/>
      <dgm:spPr/>
      <dgm:t>
        <a:bodyPr/>
        <a:lstStyle/>
        <a:p>
          <a:endParaRPr lang="en-TT"/>
        </a:p>
      </dgm:t>
    </dgm:pt>
    <dgm:pt modelId="{7E18BFC0-A5F7-42A8-83D6-2337D8281514}">
      <dgm:prSet phldrT="[Text]"/>
      <dgm:spPr/>
      <dgm:t>
        <a:bodyPr/>
        <a:lstStyle/>
        <a:p>
          <a:r>
            <a:rPr lang="en-US" dirty="0"/>
            <a:t>National Gas Company (NGC)</a:t>
          </a:r>
          <a:endParaRPr lang="en-TT" dirty="0"/>
        </a:p>
      </dgm:t>
    </dgm:pt>
    <dgm:pt modelId="{C83EEB34-EB0A-4BF6-BDCB-079DB3107119}" type="parTrans" cxnId="{42EDB7A6-AE32-4B86-93FE-2EDC310DCC58}">
      <dgm:prSet/>
      <dgm:spPr/>
      <dgm:t>
        <a:bodyPr/>
        <a:lstStyle/>
        <a:p>
          <a:endParaRPr lang="en-TT"/>
        </a:p>
      </dgm:t>
    </dgm:pt>
    <dgm:pt modelId="{DFDC27A6-A903-497D-9002-62FDFB4D1225}" type="sibTrans" cxnId="{42EDB7A6-AE32-4B86-93FE-2EDC310DCC58}">
      <dgm:prSet/>
      <dgm:spPr/>
      <dgm:t>
        <a:bodyPr/>
        <a:lstStyle/>
        <a:p>
          <a:endParaRPr lang="en-TT"/>
        </a:p>
      </dgm:t>
    </dgm:pt>
    <dgm:pt modelId="{EDB02083-55AA-4B8F-9CD5-F8CE9CC6E279}">
      <dgm:prSet phldrT="[Text]"/>
      <dgm:spPr/>
      <dgm:t>
        <a:bodyPr/>
        <a:lstStyle/>
        <a:p>
          <a:r>
            <a:rPr lang="en-US" dirty="0"/>
            <a:t>Ministry of Energy &amp; Energy Industries (MEEI)</a:t>
          </a:r>
          <a:endParaRPr lang="en-TT" dirty="0"/>
        </a:p>
      </dgm:t>
    </dgm:pt>
    <dgm:pt modelId="{C646CF85-9F85-461B-AF39-EB184A90A7F5}" type="parTrans" cxnId="{0D3A766D-0D65-42B3-9FF5-49E875B30F24}">
      <dgm:prSet/>
      <dgm:spPr/>
      <dgm:t>
        <a:bodyPr/>
        <a:lstStyle/>
        <a:p>
          <a:endParaRPr lang="en-TT"/>
        </a:p>
      </dgm:t>
    </dgm:pt>
    <dgm:pt modelId="{592072BF-7377-4BB4-A0E4-461BD3A4809E}" type="sibTrans" cxnId="{0D3A766D-0D65-42B3-9FF5-49E875B30F24}">
      <dgm:prSet/>
      <dgm:spPr/>
      <dgm:t>
        <a:bodyPr/>
        <a:lstStyle/>
        <a:p>
          <a:endParaRPr lang="en-TT"/>
        </a:p>
      </dgm:t>
    </dgm:pt>
    <dgm:pt modelId="{A53BB082-1F57-45D0-BE96-2611CE2050A6}" type="pres">
      <dgm:prSet presAssocID="{D1E44551-54A0-4DB2-A2FF-D57E73163CF5}" presName="composite" presStyleCnt="0">
        <dgm:presLayoutVars>
          <dgm:chMax val="3"/>
          <dgm:animLvl val="lvl"/>
          <dgm:resizeHandles val="exact"/>
        </dgm:presLayoutVars>
      </dgm:prSet>
      <dgm:spPr/>
    </dgm:pt>
    <dgm:pt modelId="{3EFD2A12-7255-4171-BE80-F3C9BD7F2D11}" type="pres">
      <dgm:prSet presAssocID="{38957091-B940-42CE-A5E5-0542A10520F1}" presName="gear1" presStyleLbl="node1" presStyleIdx="0" presStyleCnt="3">
        <dgm:presLayoutVars>
          <dgm:chMax val="1"/>
          <dgm:bulletEnabled val="1"/>
        </dgm:presLayoutVars>
      </dgm:prSet>
      <dgm:spPr/>
    </dgm:pt>
    <dgm:pt modelId="{197846DB-25A4-4A0C-BAB2-C819DC81FB4D}" type="pres">
      <dgm:prSet presAssocID="{38957091-B940-42CE-A5E5-0542A10520F1}" presName="gear1srcNode" presStyleLbl="node1" presStyleIdx="0" presStyleCnt="3"/>
      <dgm:spPr/>
    </dgm:pt>
    <dgm:pt modelId="{E92695F0-2026-4FB8-A885-CD016AEB3877}" type="pres">
      <dgm:prSet presAssocID="{38957091-B940-42CE-A5E5-0542A10520F1}" presName="gear1dstNode" presStyleLbl="node1" presStyleIdx="0" presStyleCnt="3"/>
      <dgm:spPr/>
    </dgm:pt>
    <dgm:pt modelId="{710DF069-FEEA-4151-B8B7-5F8124D26632}" type="pres">
      <dgm:prSet presAssocID="{38957091-B940-42CE-A5E5-0542A10520F1}" presName="gear1ch" presStyleLbl="fgAcc1" presStyleIdx="0" presStyleCnt="3" custScaleY="48325">
        <dgm:presLayoutVars>
          <dgm:chMax val="0"/>
          <dgm:bulletEnabled val="1"/>
        </dgm:presLayoutVars>
      </dgm:prSet>
      <dgm:spPr/>
    </dgm:pt>
    <dgm:pt modelId="{BE32F9A8-7974-4904-BE8B-1040F996D355}" type="pres">
      <dgm:prSet presAssocID="{F046E4A2-51C1-4240-9EF6-FD87B77B9879}" presName="gear2" presStyleLbl="node1" presStyleIdx="1" presStyleCnt="3">
        <dgm:presLayoutVars>
          <dgm:chMax val="1"/>
          <dgm:bulletEnabled val="1"/>
        </dgm:presLayoutVars>
      </dgm:prSet>
      <dgm:spPr/>
    </dgm:pt>
    <dgm:pt modelId="{FBA94506-EE5B-492A-8425-1C7EE5BB2F8B}" type="pres">
      <dgm:prSet presAssocID="{F046E4A2-51C1-4240-9EF6-FD87B77B9879}" presName="gear2srcNode" presStyleLbl="node1" presStyleIdx="1" presStyleCnt="3"/>
      <dgm:spPr/>
    </dgm:pt>
    <dgm:pt modelId="{3A0A5696-97B6-4CA1-AEA0-1575118EEFDE}" type="pres">
      <dgm:prSet presAssocID="{F046E4A2-51C1-4240-9EF6-FD87B77B9879}" presName="gear2dstNode" presStyleLbl="node1" presStyleIdx="1" presStyleCnt="3"/>
      <dgm:spPr/>
    </dgm:pt>
    <dgm:pt modelId="{B9C575D1-6F92-429F-AE06-3CD6CEA113CE}" type="pres">
      <dgm:prSet presAssocID="{F046E4A2-51C1-4240-9EF6-FD87B77B9879}" presName="gear2ch" presStyleLbl="fgAcc1" presStyleIdx="1" presStyleCnt="3" custScaleY="78584">
        <dgm:presLayoutVars>
          <dgm:chMax val="0"/>
          <dgm:bulletEnabled val="1"/>
        </dgm:presLayoutVars>
      </dgm:prSet>
      <dgm:spPr/>
    </dgm:pt>
    <dgm:pt modelId="{BDA1B6A4-44DC-4A4F-ACB3-BC0EF906E45B}" type="pres">
      <dgm:prSet presAssocID="{2F0411F4-7119-4D82-B05B-ACCAFEDCB527}" presName="gear3" presStyleLbl="node1" presStyleIdx="2" presStyleCnt="3"/>
      <dgm:spPr/>
    </dgm:pt>
    <dgm:pt modelId="{4A5632AF-F2B1-46CE-984E-02485D370EBE}" type="pres">
      <dgm:prSet presAssocID="{2F0411F4-7119-4D82-B05B-ACCAFEDCB527}" presName="gear3tx" presStyleLbl="node1" presStyleIdx="2" presStyleCnt="3">
        <dgm:presLayoutVars>
          <dgm:chMax val="1"/>
          <dgm:bulletEnabled val="1"/>
        </dgm:presLayoutVars>
      </dgm:prSet>
      <dgm:spPr/>
    </dgm:pt>
    <dgm:pt modelId="{8CC97690-B5AF-40E1-9F9B-BA3D8915D024}" type="pres">
      <dgm:prSet presAssocID="{2F0411F4-7119-4D82-B05B-ACCAFEDCB527}" presName="gear3srcNode" presStyleLbl="node1" presStyleIdx="2" presStyleCnt="3"/>
      <dgm:spPr/>
    </dgm:pt>
    <dgm:pt modelId="{2E4A322E-19A5-4943-B678-97879D0D8564}" type="pres">
      <dgm:prSet presAssocID="{2F0411F4-7119-4D82-B05B-ACCAFEDCB527}" presName="gear3dstNode" presStyleLbl="node1" presStyleIdx="2" presStyleCnt="3"/>
      <dgm:spPr/>
    </dgm:pt>
    <dgm:pt modelId="{BDDB85BB-B96E-4BE2-8584-08CA333B1EB8}" type="pres">
      <dgm:prSet presAssocID="{2F0411F4-7119-4D82-B05B-ACCAFEDCB527}" presName="gear3ch" presStyleLbl="fgAcc1" presStyleIdx="2" presStyleCnt="3" custScaleY="76357" custLinFactNeighborX="11542" custLinFactNeighborY="-2935">
        <dgm:presLayoutVars>
          <dgm:chMax val="0"/>
          <dgm:bulletEnabled val="1"/>
        </dgm:presLayoutVars>
      </dgm:prSet>
      <dgm:spPr/>
    </dgm:pt>
    <dgm:pt modelId="{2EE6F36D-F1CE-4DCF-A0D9-199522BD5647}" type="pres">
      <dgm:prSet presAssocID="{6025FDC5-898C-493B-BEF2-DB6D79AC8E6F}" presName="connector1" presStyleLbl="sibTrans2D1" presStyleIdx="0" presStyleCnt="3"/>
      <dgm:spPr/>
    </dgm:pt>
    <dgm:pt modelId="{B5D84898-C052-4A22-BE06-C3730252D7FD}" type="pres">
      <dgm:prSet presAssocID="{4DF9ECE0-C6C3-4F14-90CA-F8F8C5C3288D}" presName="connector2" presStyleLbl="sibTrans2D1" presStyleIdx="1" presStyleCnt="3"/>
      <dgm:spPr/>
    </dgm:pt>
    <dgm:pt modelId="{F8B4ABB0-CAB6-4B0E-9C40-EBE27930621B}" type="pres">
      <dgm:prSet presAssocID="{4A92E813-3FDA-4798-8AA9-592B0A2D856F}" presName="connector3" presStyleLbl="sibTrans2D1" presStyleIdx="2" presStyleCnt="3"/>
      <dgm:spPr/>
    </dgm:pt>
  </dgm:ptLst>
  <dgm:cxnLst>
    <dgm:cxn modelId="{D8D7EA04-2E9E-4E5F-9F90-ED9CCFBCE966}" type="presOf" srcId="{2F0411F4-7119-4D82-B05B-ACCAFEDCB527}" destId="{2E4A322E-19A5-4943-B678-97879D0D8564}" srcOrd="3" destOrd="0" presId="urn:microsoft.com/office/officeart/2005/8/layout/gear1"/>
    <dgm:cxn modelId="{8D8D8506-BFA7-409B-A612-B3C282579CE8}" type="presOf" srcId="{03D62E39-D81D-40C6-8600-FEA99B8B08FF}" destId="{BDDB85BB-B96E-4BE2-8584-08CA333B1EB8}" srcOrd="0" destOrd="0" presId="urn:microsoft.com/office/officeart/2005/8/layout/gear1"/>
    <dgm:cxn modelId="{3EFA871F-349A-48D2-A75C-8C10BD453668}" type="presOf" srcId="{D1E44551-54A0-4DB2-A2FF-D57E73163CF5}" destId="{A53BB082-1F57-45D0-BE96-2611CE2050A6}" srcOrd="0" destOrd="0" presId="urn:microsoft.com/office/officeart/2005/8/layout/gear1"/>
    <dgm:cxn modelId="{EEFCB629-16C0-440A-9F32-B67F414DBCA7}" srcId="{F046E4A2-51C1-4240-9EF6-FD87B77B9879}" destId="{FEF6138E-A88A-448C-AC46-D0FD43A083A4}" srcOrd="0" destOrd="0" parTransId="{F0E61593-7493-4F6B-9320-3C59434B26D4}" sibTransId="{B6D5273C-105C-4AC9-B969-9B61C47D5165}"/>
    <dgm:cxn modelId="{286BEA2B-4FE8-4935-AEAA-38B0D8327488}" srcId="{D1E44551-54A0-4DB2-A2FF-D57E73163CF5}" destId="{2F0411F4-7119-4D82-B05B-ACCAFEDCB527}" srcOrd="2" destOrd="0" parTransId="{C3529496-1BC5-46E0-B976-6E43D3D85117}" sibTransId="{4A92E813-3FDA-4798-8AA9-592B0A2D856F}"/>
    <dgm:cxn modelId="{6C838E3A-9D99-4079-A2E7-EACC894A177A}" type="presOf" srcId="{F046E4A2-51C1-4240-9EF6-FD87B77B9879}" destId="{3A0A5696-97B6-4CA1-AEA0-1575118EEFDE}" srcOrd="2" destOrd="0" presId="urn:microsoft.com/office/officeart/2005/8/layout/gear1"/>
    <dgm:cxn modelId="{0D3A766D-0D65-42B3-9FF5-49E875B30F24}" srcId="{38957091-B940-42CE-A5E5-0542A10520F1}" destId="{EDB02083-55AA-4B8F-9CD5-F8CE9CC6E279}" srcOrd="0" destOrd="0" parTransId="{C646CF85-9F85-461B-AF39-EB184A90A7F5}" sibTransId="{592072BF-7377-4BB4-A0E4-461BD3A4809E}"/>
    <dgm:cxn modelId="{7A6EC257-419F-49EB-9053-9445AE4B23CE}" srcId="{D1E44551-54A0-4DB2-A2FF-D57E73163CF5}" destId="{38957091-B940-42CE-A5E5-0542A10520F1}" srcOrd="0" destOrd="0" parTransId="{AE0DCC61-F219-4FD2-8350-F4A1D618FAAB}" sibTransId="{6025FDC5-898C-493B-BEF2-DB6D79AC8E6F}"/>
    <dgm:cxn modelId="{6E7A1988-10B3-4549-BC8C-5109DD2DE407}" type="presOf" srcId="{7E18BFC0-A5F7-42A8-83D6-2337D8281514}" destId="{B9C575D1-6F92-429F-AE06-3CD6CEA113CE}" srcOrd="0" destOrd="1" presId="urn:microsoft.com/office/officeart/2005/8/layout/gear1"/>
    <dgm:cxn modelId="{AF8FE78B-7630-4E6E-9A0A-15F2092AD562}" type="presOf" srcId="{4DF9ECE0-C6C3-4F14-90CA-F8F8C5C3288D}" destId="{B5D84898-C052-4A22-BE06-C3730252D7FD}" srcOrd="0" destOrd="0" presId="urn:microsoft.com/office/officeart/2005/8/layout/gear1"/>
    <dgm:cxn modelId="{75E8CF90-02E9-4A85-A238-285B03BAF3D0}" type="presOf" srcId="{38957091-B940-42CE-A5E5-0542A10520F1}" destId="{3EFD2A12-7255-4171-BE80-F3C9BD7F2D11}" srcOrd="0" destOrd="0" presId="urn:microsoft.com/office/officeart/2005/8/layout/gear1"/>
    <dgm:cxn modelId="{ECF55192-05D4-4C2B-B2AC-FE2A8A87A618}" type="presOf" srcId="{F046E4A2-51C1-4240-9EF6-FD87B77B9879}" destId="{FBA94506-EE5B-492A-8425-1C7EE5BB2F8B}" srcOrd="1" destOrd="0" presId="urn:microsoft.com/office/officeart/2005/8/layout/gear1"/>
    <dgm:cxn modelId="{030FB6A1-33EC-4AED-8587-B5F0D1C90A75}" type="presOf" srcId="{EDB02083-55AA-4B8F-9CD5-F8CE9CC6E279}" destId="{710DF069-FEEA-4151-B8B7-5F8124D26632}" srcOrd="0" destOrd="0" presId="urn:microsoft.com/office/officeart/2005/8/layout/gear1"/>
    <dgm:cxn modelId="{42EDB7A6-AE32-4B86-93FE-2EDC310DCC58}" srcId="{F046E4A2-51C1-4240-9EF6-FD87B77B9879}" destId="{7E18BFC0-A5F7-42A8-83D6-2337D8281514}" srcOrd="1" destOrd="0" parTransId="{C83EEB34-EB0A-4BF6-BDCB-079DB3107119}" sibTransId="{DFDC27A6-A903-497D-9002-62FDFB4D1225}"/>
    <dgm:cxn modelId="{8F557AB6-CCB4-45CC-8F2C-9D490424BE6B}" type="presOf" srcId="{2F0411F4-7119-4D82-B05B-ACCAFEDCB527}" destId="{8CC97690-B5AF-40E1-9F9B-BA3D8915D024}" srcOrd="2" destOrd="0" presId="urn:microsoft.com/office/officeart/2005/8/layout/gear1"/>
    <dgm:cxn modelId="{110F53C6-3D53-4CCC-942F-995DA8C67A94}" srcId="{2F0411F4-7119-4D82-B05B-ACCAFEDCB527}" destId="{03D62E39-D81D-40C6-8600-FEA99B8B08FF}" srcOrd="0" destOrd="0" parTransId="{EC1CCD3B-B23A-489C-9625-98B4E43F1BD6}" sibTransId="{4ADBC5DC-AA7B-4C73-B6FF-FCB0F155AD9A}"/>
    <dgm:cxn modelId="{7BA063D6-E4C9-4AF9-86AA-001DD30E2F63}" type="presOf" srcId="{FEF6138E-A88A-448C-AC46-D0FD43A083A4}" destId="{B9C575D1-6F92-429F-AE06-3CD6CEA113CE}" srcOrd="0" destOrd="0" presId="urn:microsoft.com/office/officeart/2005/8/layout/gear1"/>
    <dgm:cxn modelId="{AEEC50D6-BFC4-4BB6-902F-C9915F53F3FF}" srcId="{D1E44551-54A0-4DB2-A2FF-D57E73163CF5}" destId="{F046E4A2-51C1-4240-9EF6-FD87B77B9879}" srcOrd="1" destOrd="0" parTransId="{82F32426-7EE0-4D38-92F9-466A6186432C}" sibTransId="{4DF9ECE0-C6C3-4F14-90CA-F8F8C5C3288D}"/>
    <dgm:cxn modelId="{99D452D9-41D5-46E9-848D-61F7352D3D6E}" type="presOf" srcId="{4A92E813-3FDA-4798-8AA9-592B0A2D856F}" destId="{F8B4ABB0-CAB6-4B0E-9C40-EBE27930621B}" srcOrd="0" destOrd="0" presId="urn:microsoft.com/office/officeart/2005/8/layout/gear1"/>
    <dgm:cxn modelId="{41A6E2DA-AF4E-4C7C-94FE-803309603A9C}" type="presOf" srcId="{F046E4A2-51C1-4240-9EF6-FD87B77B9879}" destId="{BE32F9A8-7974-4904-BE8B-1040F996D355}" srcOrd="0" destOrd="0" presId="urn:microsoft.com/office/officeart/2005/8/layout/gear1"/>
    <dgm:cxn modelId="{AF371FDC-AC33-48AC-B2F4-88982BCCE2F0}" type="presOf" srcId="{2F0411F4-7119-4D82-B05B-ACCAFEDCB527}" destId="{4A5632AF-F2B1-46CE-984E-02485D370EBE}" srcOrd="1" destOrd="0" presId="urn:microsoft.com/office/officeart/2005/8/layout/gear1"/>
    <dgm:cxn modelId="{680D9CE2-0451-48FB-891D-23BF1B2E5262}" type="presOf" srcId="{38957091-B940-42CE-A5E5-0542A10520F1}" destId="{E92695F0-2026-4FB8-A885-CD016AEB3877}" srcOrd="2" destOrd="0" presId="urn:microsoft.com/office/officeart/2005/8/layout/gear1"/>
    <dgm:cxn modelId="{0A6193E4-8CEE-46BE-8631-2A03AF0F46C3}" type="presOf" srcId="{38957091-B940-42CE-A5E5-0542A10520F1}" destId="{197846DB-25A4-4A0C-BAB2-C819DC81FB4D}" srcOrd="1" destOrd="0" presId="urn:microsoft.com/office/officeart/2005/8/layout/gear1"/>
    <dgm:cxn modelId="{B80557E7-C972-4CFC-A9D6-897397F7F825}" srcId="{2F0411F4-7119-4D82-B05B-ACCAFEDCB527}" destId="{5F750CB9-83CD-4AB8-A262-F62E0153D6BB}" srcOrd="1" destOrd="0" parTransId="{5FC7AF83-67BB-4295-8AD3-6BF5E395E114}" sibTransId="{91C68DA1-128E-4502-8BD2-603F73D97DF3}"/>
    <dgm:cxn modelId="{B02BFAEF-5C94-4352-8AA0-49831B8CE8BE}" type="presOf" srcId="{2F0411F4-7119-4D82-B05B-ACCAFEDCB527}" destId="{BDA1B6A4-44DC-4A4F-ACB3-BC0EF906E45B}" srcOrd="0" destOrd="0" presId="urn:microsoft.com/office/officeart/2005/8/layout/gear1"/>
    <dgm:cxn modelId="{21D87AF3-9F7E-4C38-8E5F-44194FF78C6A}" type="presOf" srcId="{6025FDC5-898C-493B-BEF2-DB6D79AC8E6F}" destId="{2EE6F36D-F1CE-4DCF-A0D9-199522BD5647}" srcOrd="0" destOrd="0" presId="urn:microsoft.com/office/officeart/2005/8/layout/gear1"/>
    <dgm:cxn modelId="{078AC2F7-4F77-4CEC-8EA5-D618401F66BB}" type="presOf" srcId="{5F750CB9-83CD-4AB8-A262-F62E0153D6BB}" destId="{BDDB85BB-B96E-4BE2-8584-08CA333B1EB8}" srcOrd="0" destOrd="1" presId="urn:microsoft.com/office/officeart/2005/8/layout/gear1"/>
    <dgm:cxn modelId="{879A6C0A-A173-4CF4-A55D-7B20840C768F}" type="presParOf" srcId="{A53BB082-1F57-45D0-BE96-2611CE2050A6}" destId="{3EFD2A12-7255-4171-BE80-F3C9BD7F2D11}" srcOrd="0" destOrd="0" presId="urn:microsoft.com/office/officeart/2005/8/layout/gear1"/>
    <dgm:cxn modelId="{803F7AAD-0F73-42AF-A745-2FA2BF9062CB}" type="presParOf" srcId="{A53BB082-1F57-45D0-BE96-2611CE2050A6}" destId="{197846DB-25A4-4A0C-BAB2-C819DC81FB4D}" srcOrd="1" destOrd="0" presId="urn:microsoft.com/office/officeart/2005/8/layout/gear1"/>
    <dgm:cxn modelId="{46756D2E-92E3-4723-A20F-36A506DF2AF0}" type="presParOf" srcId="{A53BB082-1F57-45D0-BE96-2611CE2050A6}" destId="{E92695F0-2026-4FB8-A885-CD016AEB3877}" srcOrd="2" destOrd="0" presId="urn:microsoft.com/office/officeart/2005/8/layout/gear1"/>
    <dgm:cxn modelId="{F6F83586-67F2-4D73-BE70-5D3B8DA1312C}" type="presParOf" srcId="{A53BB082-1F57-45D0-BE96-2611CE2050A6}" destId="{710DF069-FEEA-4151-B8B7-5F8124D26632}" srcOrd="3" destOrd="0" presId="urn:microsoft.com/office/officeart/2005/8/layout/gear1"/>
    <dgm:cxn modelId="{20E71E8C-0FB5-4D9A-AE4F-301F13AC44A8}" type="presParOf" srcId="{A53BB082-1F57-45D0-BE96-2611CE2050A6}" destId="{BE32F9A8-7974-4904-BE8B-1040F996D355}" srcOrd="4" destOrd="0" presId="urn:microsoft.com/office/officeart/2005/8/layout/gear1"/>
    <dgm:cxn modelId="{3962EF03-B7A9-4D18-A217-618037788EF4}" type="presParOf" srcId="{A53BB082-1F57-45D0-BE96-2611CE2050A6}" destId="{FBA94506-EE5B-492A-8425-1C7EE5BB2F8B}" srcOrd="5" destOrd="0" presId="urn:microsoft.com/office/officeart/2005/8/layout/gear1"/>
    <dgm:cxn modelId="{CDE5EE64-64EA-4388-A34F-AFFF47331E85}" type="presParOf" srcId="{A53BB082-1F57-45D0-BE96-2611CE2050A6}" destId="{3A0A5696-97B6-4CA1-AEA0-1575118EEFDE}" srcOrd="6" destOrd="0" presId="urn:microsoft.com/office/officeart/2005/8/layout/gear1"/>
    <dgm:cxn modelId="{ADB026A4-103B-4706-B81D-183961C9E2EC}" type="presParOf" srcId="{A53BB082-1F57-45D0-BE96-2611CE2050A6}" destId="{B9C575D1-6F92-429F-AE06-3CD6CEA113CE}" srcOrd="7" destOrd="0" presId="urn:microsoft.com/office/officeart/2005/8/layout/gear1"/>
    <dgm:cxn modelId="{D1AA5647-B4EA-49CE-9382-8BEA33128AA7}" type="presParOf" srcId="{A53BB082-1F57-45D0-BE96-2611CE2050A6}" destId="{BDA1B6A4-44DC-4A4F-ACB3-BC0EF906E45B}" srcOrd="8" destOrd="0" presId="urn:microsoft.com/office/officeart/2005/8/layout/gear1"/>
    <dgm:cxn modelId="{074BD21A-33BE-496E-BA8A-6A750DACF71F}" type="presParOf" srcId="{A53BB082-1F57-45D0-BE96-2611CE2050A6}" destId="{4A5632AF-F2B1-46CE-984E-02485D370EBE}" srcOrd="9" destOrd="0" presId="urn:microsoft.com/office/officeart/2005/8/layout/gear1"/>
    <dgm:cxn modelId="{0C698E4F-7748-4DBC-A889-AFE65C1884B9}" type="presParOf" srcId="{A53BB082-1F57-45D0-BE96-2611CE2050A6}" destId="{8CC97690-B5AF-40E1-9F9B-BA3D8915D024}" srcOrd="10" destOrd="0" presId="urn:microsoft.com/office/officeart/2005/8/layout/gear1"/>
    <dgm:cxn modelId="{77CA8E9B-337F-463F-8294-2878879013B1}" type="presParOf" srcId="{A53BB082-1F57-45D0-BE96-2611CE2050A6}" destId="{2E4A322E-19A5-4943-B678-97879D0D8564}" srcOrd="11" destOrd="0" presId="urn:microsoft.com/office/officeart/2005/8/layout/gear1"/>
    <dgm:cxn modelId="{858B5A78-BF96-42F7-A34B-BC9AB42908DE}" type="presParOf" srcId="{A53BB082-1F57-45D0-BE96-2611CE2050A6}" destId="{BDDB85BB-B96E-4BE2-8584-08CA333B1EB8}" srcOrd="12" destOrd="0" presId="urn:microsoft.com/office/officeart/2005/8/layout/gear1"/>
    <dgm:cxn modelId="{1AC83AB1-84EA-40B0-BC97-96E493FF3BA0}" type="presParOf" srcId="{A53BB082-1F57-45D0-BE96-2611CE2050A6}" destId="{2EE6F36D-F1CE-4DCF-A0D9-199522BD5647}" srcOrd="13" destOrd="0" presId="urn:microsoft.com/office/officeart/2005/8/layout/gear1"/>
    <dgm:cxn modelId="{712A0AED-4703-40CD-A993-7C7DA701E578}" type="presParOf" srcId="{A53BB082-1F57-45D0-BE96-2611CE2050A6}" destId="{B5D84898-C052-4A22-BE06-C3730252D7FD}" srcOrd="14" destOrd="0" presId="urn:microsoft.com/office/officeart/2005/8/layout/gear1"/>
    <dgm:cxn modelId="{834AB674-7C59-4703-84B1-067997FF1E57}" type="presParOf" srcId="{A53BB082-1F57-45D0-BE96-2611CE2050A6}" destId="{F8B4ABB0-CAB6-4B0E-9C40-EBE27930621B}" srcOrd="15"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98C12E-FB18-4BE3-A15A-36E816C2116C}" type="doc">
      <dgm:prSet loTypeId="urn:microsoft.com/office/officeart/2008/layout/SquareAccentList" loCatId="list" qsTypeId="urn:microsoft.com/office/officeart/2005/8/quickstyle/simple2" qsCatId="simple" csTypeId="urn:microsoft.com/office/officeart/2005/8/colors/colorful3" csCatId="colorful" phldr="1"/>
      <dgm:spPr/>
      <dgm:t>
        <a:bodyPr/>
        <a:lstStyle/>
        <a:p>
          <a:endParaRPr lang="en-US"/>
        </a:p>
      </dgm:t>
    </dgm:pt>
    <dgm:pt modelId="{B68008B0-FAF6-4B69-BD27-6AA74A50AA59}">
      <dgm:prSet phldrT="[Text]"/>
      <dgm:spPr/>
      <dgm:t>
        <a:bodyPr/>
        <a:lstStyle/>
        <a:p>
          <a:r>
            <a:rPr lang="en-US" dirty="0"/>
            <a:t>Build an analog on analyses of EOR04 and EOR33 for identified areas within Forest Reserve  AOI and get estimates of:</a:t>
          </a:r>
        </a:p>
      </dgm:t>
    </dgm:pt>
    <dgm:pt modelId="{2FE32A85-E8DB-4B29-8CA0-35395BA9C921}" type="parTrans" cxnId="{E4355A0F-36A5-4D46-AF17-6E6042EE3CD6}">
      <dgm:prSet/>
      <dgm:spPr/>
      <dgm:t>
        <a:bodyPr/>
        <a:lstStyle/>
        <a:p>
          <a:endParaRPr lang="en-US"/>
        </a:p>
      </dgm:t>
    </dgm:pt>
    <dgm:pt modelId="{18A22689-2666-458D-A0AE-1609237C104A}" type="sibTrans" cxnId="{E4355A0F-36A5-4D46-AF17-6E6042EE3CD6}">
      <dgm:prSet/>
      <dgm:spPr/>
      <dgm:t>
        <a:bodyPr/>
        <a:lstStyle/>
        <a:p>
          <a:endParaRPr lang="en-US"/>
        </a:p>
      </dgm:t>
    </dgm:pt>
    <dgm:pt modelId="{23C4AF8D-B9A5-4DA3-AF9A-74649B2A4588}">
      <dgm:prSet phldrT="[Text]"/>
      <dgm:spPr/>
      <dgm:t>
        <a:bodyPr/>
        <a:lstStyle/>
        <a:p>
          <a:r>
            <a:rPr lang="en-US" dirty="0"/>
            <a:t>Develop an appropriate scaling methodology that utilizes the outputs</a:t>
          </a:r>
        </a:p>
      </dgm:t>
    </dgm:pt>
    <dgm:pt modelId="{FE27749E-FF86-40AD-9BD2-EBF809964E5E}" type="parTrans" cxnId="{034E6119-5009-4665-A398-78905B317A4D}">
      <dgm:prSet/>
      <dgm:spPr/>
      <dgm:t>
        <a:bodyPr/>
        <a:lstStyle/>
        <a:p>
          <a:endParaRPr lang="en-US"/>
        </a:p>
      </dgm:t>
    </dgm:pt>
    <dgm:pt modelId="{8D845977-6BFA-4562-B10F-C8772CA52FC4}" type="sibTrans" cxnId="{034E6119-5009-4665-A398-78905B317A4D}">
      <dgm:prSet/>
      <dgm:spPr/>
      <dgm:t>
        <a:bodyPr/>
        <a:lstStyle/>
        <a:p>
          <a:endParaRPr lang="en-US"/>
        </a:p>
      </dgm:t>
    </dgm:pt>
    <dgm:pt modelId="{2606B72B-613A-4E98-8F86-8EC6AC8B3AA0}">
      <dgm:prSet phldrT="[Text]"/>
      <dgm:spPr/>
      <dgm:t>
        <a:bodyPr/>
        <a:lstStyle/>
        <a:p>
          <a:r>
            <a:rPr lang="en-US" dirty="0"/>
            <a:t>Develop an overall project production forecast combining the results of all six  AOI’s</a:t>
          </a:r>
        </a:p>
      </dgm:t>
    </dgm:pt>
    <dgm:pt modelId="{08A1959F-1D96-426C-868C-B328E8140199}" type="parTrans" cxnId="{E95BCE1E-59C9-4DA6-BD30-08C16B75A941}">
      <dgm:prSet/>
      <dgm:spPr/>
      <dgm:t>
        <a:bodyPr/>
        <a:lstStyle/>
        <a:p>
          <a:endParaRPr lang="en-US"/>
        </a:p>
      </dgm:t>
    </dgm:pt>
    <dgm:pt modelId="{F6054289-587F-437A-85DA-1DF50206E639}" type="sibTrans" cxnId="{E95BCE1E-59C9-4DA6-BD30-08C16B75A941}">
      <dgm:prSet/>
      <dgm:spPr/>
      <dgm:t>
        <a:bodyPr/>
        <a:lstStyle/>
        <a:p>
          <a:endParaRPr lang="en-US"/>
        </a:p>
      </dgm:t>
    </dgm:pt>
    <dgm:pt modelId="{2F811745-21D1-4FBA-B810-025F5991A0A5}">
      <dgm:prSet/>
      <dgm:spPr/>
      <dgm:t>
        <a:bodyPr/>
        <a:lstStyle/>
        <a:p>
          <a:r>
            <a:rPr lang="en-US" dirty="0"/>
            <a:t>Number/ Placement of required Injectors/Producers</a:t>
          </a:r>
        </a:p>
      </dgm:t>
    </dgm:pt>
    <dgm:pt modelId="{5FEC4F8E-F39B-4F1F-8367-9B539BD6AB35}" type="parTrans" cxnId="{65E167EE-997A-43AD-AE54-A316F58DEB11}">
      <dgm:prSet/>
      <dgm:spPr/>
      <dgm:t>
        <a:bodyPr/>
        <a:lstStyle/>
        <a:p>
          <a:endParaRPr lang="en-US"/>
        </a:p>
      </dgm:t>
    </dgm:pt>
    <dgm:pt modelId="{02B917A4-5651-402B-A610-572AD0A15C0E}" type="sibTrans" cxnId="{65E167EE-997A-43AD-AE54-A316F58DEB11}">
      <dgm:prSet/>
      <dgm:spPr/>
      <dgm:t>
        <a:bodyPr/>
        <a:lstStyle/>
        <a:p>
          <a:endParaRPr lang="en-US"/>
        </a:p>
      </dgm:t>
    </dgm:pt>
    <dgm:pt modelId="{2B438C63-BA62-4E71-8E19-C451B0BF3C1D}">
      <dgm:prSet/>
      <dgm:spPr/>
      <dgm:t>
        <a:bodyPr/>
        <a:lstStyle/>
        <a:p>
          <a:r>
            <a:rPr lang="en-US" dirty="0"/>
            <a:t>Required CO2 injection volumes/rates</a:t>
          </a:r>
        </a:p>
      </dgm:t>
    </dgm:pt>
    <dgm:pt modelId="{FF3BF54F-26B1-4325-9CC1-196099445A65}" type="parTrans" cxnId="{7A6FC237-A63B-4B50-8DA1-D7FE511EAF6E}">
      <dgm:prSet/>
      <dgm:spPr/>
      <dgm:t>
        <a:bodyPr/>
        <a:lstStyle/>
        <a:p>
          <a:endParaRPr lang="en-US"/>
        </a:p>
      </dgm:t>
    </dgm:pt>
    <dgm:pt modelId="{788FB2BF-F325-40DD-B9CE-3BD54DCE4491}" type="sibTrans" cxnId="{7A6FC237-A63B-4B50-8DA1-D7FE511EAF6E}">
      <dgm:prSet/>
      <dgm:spPr/>
      <dgm:t>
        <a:bodyPr/>
        <a:lstStyle/>
        <a:p>
          <a:endParaRPr lang="en-US"/>
        </a:p>
      </dgm:t>
    </dgm:pt>
    <dgm:pt modelId="{FF953052-99E8-42EE-B91C-A0F6332E2838}">
      <dgm:prSet/>
      <dgm:spPr/>
      <dgm:t>
        <a:bodyPr/>
        <a:lstStyle/>
        <a:p>
          <a:r>
            <a:rPr lang="en-US" dirty="0"/>
            <a:t>Forecast of Oil Production without CO2</a:t>
          </a:r>
        </a:p>
      </dgm:t>
    </dgm:pt>
    <dgm:pt modelId="{7363DE19-0949-4304-BD5E-E062016B7ACF}" type="parTrans" cxnId="{5BFE0674-CEDD-41FC-8603-FE24C90BF476}">
      <dgm:prSet/>
      <dgm:spPr/>
      <dgm:t>
        <a:bodyPr/>
        <a:lstStyle/>
        <a:p>
          <a:endParaRPr lang="en-US"/>
        </a:p>
      </dgm:t>
    </dgm:pt>
    <dgm:pt modelId="{A1A1F4B3-D35B-4DF6-BBAF-D93545EB06CE}" type="sibTrans" cxnId="{5BFE0674-CEDD-41FC-8603-FE24C90BF476}">
      <dgm:prSet/>
      <dgm:spPr/>
      <dgm:t>
        <a:bodyPr/>
        <a:lstStyle/>
        <a:p>
          <a:endParaRPr lang="en-US"/>
        </a:p>
      </dgm:t>
    </dgm:pt>
    <dgm:pt modelId="{E16ABF21-6BCF-46C7-A91E-2CDD172924A8}">
      <dgm:prSet/>
      <dgm:spPr/>
      <dgm:t>
        <a:bodyPr/>
        <a:lstStyle/>
        <a:p>
          <a:r>
            <a:rPr lang="en-US" dirty="0"/>
            <a:t>CO2 Utilization (Mscf/bbl)</a:t>
          </a:r>
        </a:p>
      </dgm:t>
    </dgm:pt>
    <dgm:pt modelId="{10462742-C130-4B07-B04E-C2D621C682F5}" type="parTrans" cxnId="{39BF61AA-FC3C-483A-A3A8-8FCE41877DBC}">
      <dgm:prSet/>
      <dgm:spPr/>
      <dgm:t>
        <a:bodyPr/>
        <a:lstStyle/>
        <a:p>
          <a:endParaRPr lang="en-US"/>
        </a:p>
      </dgm:t>
    </dgm:pt>
    <dgm:pt modelId="{E778442F-EE0A-4F90-8B68-87E55F237550}" type="sibTrans" cxnId="{39BF61AA-FC3C-483A-A3A8-8FCE41877DBC}">
      <dgm:prSet/>
      <dgm:spPr/>
      <dgm:t>
        <a:bodyPr/>
        <a:lstStyle/>
        <a:p>
          <a:endParaRPr lang="en-US"/>
        </a:p>
      </dgm:t>
    </dgm:pt>
    <dgm:pt modelId="{BDCA022A-998E-49E6-9336-5269E44CECE1}">
      <dgm:prSet/>
      <dgm:spPr/>
      <dgm:t>
        <a:bodyPr/>
        <a:lstStyle/>
        <a:p>
          <a:r>
            <a:rPr lang="en-US" dirty="0"/>
            <a:t>Incremental Oil Recovery from CO 2</a:t>
          </a:r>
        </a:p>
      </dgm:t>
    </dgm:pt>
    <dgm:pt modelId="{FE88E114-D992-4977-AC4D-3E61FC517BC4}" type="parTrans" cxnId="{3D84AB7B-C329-490C-A738-5229CD6EFC1B}">
      <dgm:prSet/>
      <dgm:spPr/>
      <dgm:t>
        <a:bodyPr/>
        <a:lstStyle/>
        <a:p>
          <a:endParaRPr lang="en-US"/>
        </a:p>
      </dgm:t>
    </dgm:pt>
    <dgm:pt modelId="{524B9402-7B62-4B76-9FCA-8CA3578FA1CF}" type="sibTrans" cxnId="{3D84AB7B-C329-490C-A738-5229CD6EFC1B}">
      <dgm:prSet/>
      <dgm:spPr/>
      <dgm:t>
        <a:bodyPr/>
        <a:lstStyle/>
        <a:p>
          <a:endParaRPr lang="en-US"/>
        </a:p>
      </dgm:t>
    </dgm:pt>
    <dgm:pt modelId="{77850791-F507-4DF1-AFAF-B5589B85F7B3}">
      <dgm:prSet phldrT="[Text]"/>
      <dgm:spPr/>
      <dgm:t>
        <a:bodyPr/>
        <a:lstStyle/>
        <a:p>
          <a:r>
            <a:rPr lang="en-US" dirty="0"/>
            <a:t>Point Fortin (Central, East)</a:t>
          </a:r>
        </a:p>
      </dgm:t>
    </dgm:pt>
    <dgm:pt modelId="{657C1402-9024-4C98-94CD-49D336EA5696}" type="parTrans" cxnId="{B7DFC771-5758-4DD7-B786-EB5BCF89D742}">
      <dgm:prSet/>
      <dgm:spPr/>
      <dgm:t>
        <a:bodyPr/>
        <a:lstStyle/>
        <a:p>
          <a:endParaRPr lang="en-US"/>
        </a:p>
      </dgm:t>
    </dgm:pt>
    <dgm:pt modelId="{770E68A1-3C08-4830-BAD9-7728D792D0CF}" type="sibTrans" cxnId="{B7DFC771-5758-4DD7-B786-EB5BCF89D742}">
      <dgm:prSet/>
      <dgm:spPr/>
      <dgm:t>
        <a:bodyPr/>
        <a:lstStyle/>
        <a:p>
          <a:endParaRPr lang="en-US"/>
        </a:p>
      </dgm:t>
    </dgm:pt>
    <dgm:pt modelId="{4A5C043A-2524-4A98-B560-C14FC3EC17E0}">
      <dgm:prSet phldrT="[Text]"/>
      <dgm:spPr/>
      <dgm:t>
        <a:bodyPr/>
        <a:lstStyle/>
        <a:p>
          <a:r>
            <a:rPr lang="en-US" dirty="0"/>
            <a:t>Parrylands (E)</a:t>
          </a:r>
        </a:p>
      </dgm:t>
    </dgm:pt>
    <dgm:pt modelId="{9313A038-CEDC-488C-AE49-53B96CF6C54C}" type="parTrans" cxnId="{7F996482-8DCA-4E7E-A106-C910A5C38428}">
      <dgm:prSet/>
      <dgm:spPr/>
      <dgm:t>
        <a:bodyPr/>
        <a:lstStyle/>
        <a:p>
          <a:endParaRPr lang="en-US"/>
        </a:p>
      </dgm:t>
    </dgm:pt>
    <dgm:pt modelId="{79C8428F-FA61-4D61-9525-728629422498}" type="sibTrans" cxnId="{7F996482-8DCA-4E7E-A106-C910A5C38428}">
      <dgm:prSet/>
      <dgm:spPr/>
      <dgm:t>
        <a:bodyPr/>
        <a:lstStyle/>
        <a:p>
          <a:endParaRPr lang="en-US"/>
        </a:p>
      </dgm:t>
    </dgm:pt>
    <dgm:pt modelId="{095084E1-6255-43ED-A433-0786E7723A49}">
      <dgm:prSet phldrT="[Text]"/>
      <dgm:spPr/>
      <dgm:t>
        <a:bodyPr/>
        <a:lstStyle/>
        <a:p>
          <a:r>
            <a:rPr lang="en-US" dirty="0"/>
            <a:t>Cruse</a:t>
          </a:r>
        </a:p>
      </dgm:t>
    </dgm:pt>
    <dgm:pt modelId="{9B8A0AC1-64DF-43E2-BB8B-C9385BC484B8}" type="parTrans" cxnId="{29BAFCB2-5495-4F3B-B40A-D3D08048F02A}">
      <dgm:prSet/>
      <dgm:spPr/>
      <dgm:t>
        <a:bodyPr/>
        <a:lstStyle/>
        <a:p>
          <a:endParaRPr lang="en-US"/>
        </a:p>
      </dgm:t>
    </dgm:pt>
    <dgm:pt modelId="{C77E0E11-2640-4325-BC38-4BD8B97D9427}" type="sibTrans" cxnId="{29BAFCB2-5495-4F3B-B40A-D3D08048F02A}">
      <dgm:prSet/>
      <dgm:spPr/>
      <dgm:t>
        <a:bodyPr/>
        <a:lstStyle/>
        <a:p>
          <a:endParaRPr lang="en-US"/>
        </a:p>
      </dgm:t>
    </dgm:pt>
    <dgm:pt modelId="{EC17FFCC-868C-431E-8603-458EC68A155B}">
      <dgm:prSet phldrT="[Text]"/>
      <dgm:spPr/>
      <dgm:t>
        <a:bodyPr/>
        <a:lstStyle/>
        <a:p>
          <a:r>
            <a:rPr lang="en-US" dirty="0"/>
            <a:t>Palo Seco (NPS)</a:t>
          </a:r>
        </a:p>
      </dgm:t>
    </dgm:pt>
    <dgm:pt modelId="{D123A570-9271-49A9-9BED-15FBAFA9EC46}" type="parTrans" cxnId="{4DAD4343-47C7-422F-9B63-41CB2847595A}">
      <dgm:prSet/>
      <dgm:spPr/>
      <dgm:t>
        <a:bodyPr/>
        <a:lstStyle/>
        <a:p>
          <a:endParaRPr lang="en-US"/>
        </a:p>
      </dgm:t>
    </dgm:pt>
    <dgm:pt modelId="{5D88CF23-EC2B-41E2-B1B1-324AE730CDAA}" type="sibTrans" cxnId="{4DAD4343-47C7-422F-9B63-41CB2847595A}">
      <dgm:prSet/>
      <dgm:spPr/>
      <dgm:t>
        <a:bodyPr/>
        <a:lstStyle/>
        <a:p>
          <a:endParaRPr lang="en-US"/>
        </a:p>
      </dgm:t>
    </dgm:pt>
    <dgm:pt modelId="{98A9DDEF-AA52-4B15-97F7-683FF8478DF8}">
      <dgm:prSet phldrT="[Text]"/>
      <dgm:spPr/>
      <dgm:t>
        <a:bodyPr/>
        <a:lstStyle/>
        <a:p>
          <a:r>
            <a:rPr lang="en-US" dirty="0"/>
            <a:t>Apex Quarry N/S/Quarry (AQS)</a:t>
          </a:r>
        </a:p>
      </dgm:t>
    </dgm:pt>
    <dgm:pt modelId="{BF2D048C-C6FE-4AA9-9EAF-451B6C78C546}" type="parTrans" cxnId="{416B8546-2E70-4666-93A6-D9C0B96C1BBB}">
      <dgm:prSet/>
      <dgm:spPr/>
      <dgm:t>
        <a:bodyPr/>
        <a:lstStyle/>
        <a:p>
          <a:endParaRPr lang="en-US"/>
        </a:p>
      </dgm:t>
    </dgm:pt>
    <dgm:pt modelId="{5761738B-3E07-40F6-BF17-B20FD97F504F}" type="sibTrans" cxnId="{416B8546-2E70-4666-93A6-D9C0B96C1BBB}">
      <dgm:prSet/>
      <dgm:spPr/>
      <dgm:t>
        <a:bodyPr/>
        <a:lstStyle/>
        <a:p>
          <a:endParaRPr lang="en-US"/>
        </a:p>
      </dgm:t>
    </dgm:pt>
    <dgm:pt modelId="{C3059FCF-BE4E-4BE4-B4A7-D56D91A0BED4}">
      <dgm:prSet phldrT="[Text]"/>
      <dgm:spPr/>
      <dgm:t>
        <a:bodyPr/>
        <a:lstStyle/>
        <a:p>
          <a:r>
            <a:rPr lang="en-US" dirty="0"/>
            <a:t>Forest Reserve</a:t>
          </a:r>
        </a:p>
      </dgm:t>
    </dgm:pt>
    <dgm:pt modelId="{D5A9D773-B24A-4D3B-BC95-0C304549226A}" type="parTrans" cxnId="{248A71D8-9023-4224-96AE-05754F0C8013}">
      <dgm:prSet/>
      <dgm:spPr/>
      <dgm:t>
        <a:bodyPr/>
        <a:lstStyle/>
        <a:p>
          <a:endParaRPr lang="en-US"/>
        </a:p>
      </dgm:t>
    </dgm:pt>
    <dgm:pt modelId="{AF6E89B7-7ADB-4996-94D7-43F945E734FF}" type="sibTrans" cxnId="{248A71D8-9023-4224-96AE-05754F0C8013}">
      <dgm:prSet/>
      <dgm:spPr/>
      <dgm:t>
        <a:bodyPr/>
        <a:lstStyle/>
        <a:p>
          <a:endParaRPr lang="en-US"/>
        </a:p>
      </dgm:t>
    </dgm:pt>
    <dgm:pt modelId="{4BD4AE2C-9055-4DA4-9227-639E3C51185A}" type="pres">
      <dgm:prSet presAssocID="{E598C12E-FB18-4BE3-A15A-36E816C2116C}" presName="layout" presStyleCnt="0">
        <dgm:presLayoutVars>
          <dgm:chMax/>
          <dgm:chPref/>
          <dgm:dir/>
          <dgm:resizeHandles/>
        </dgm:presLayoutVars>
      </dgm:prSet>
      <dgm:spPr/>
    </dgm:pt>
    <dgm:pt modelId="{CFBACF2E-DD92-45AC-A76A-04CC6A4DE8D9}" type="pres">
      <dgm:prSet presAssocID="{B68008B0-FAF6-4B69-BD27-6AA74A50AA59}" presName="root" presStyleCnt="0">
        <dgm:presLayoutVars>
          <dgm:chMax/>
          <dgm:chPref/>
        </dgm:presLayoutVars>
      </dgm:prSet>
      <dgm:spPr/>
    </dgm:pt>
    <dgm:pt modelId="{583ABDFB-926F-43CA-9079-6511537C6477}" type="pres">
      <dgm:prSet presAssocID="{B68008B0-FAF6-4B69-BD27-6AA74A50AA59}" presName="rootComposite" presStyleCnt="0">
        <dgm:presLayoutVars/>
      </dgm:prSet>
      <dgm:spPr/>
    </dgm:pt>
    <dgm:pt modelId="{1D539257-3D49-42E1-AC30-8D039B477B65}" type="pres">
      <dgm:prSet presAssocID="{B68008B0-FAF6-4B69-BD27-6AA74A50AA59}" presName="ParentAccent" presStyleLbl="alignNode1" presStyleIdx="0" presStyleCnt="3"/>
      <dgm:spPr/>
    </dgm:pt>
    <dgm:pt modelId="{80C9256E-AACE-46C4-96B0-B88166C00FA4}" type="pres">
      <dgm:prSet presAssocID="{B68008B0-FAF6-4B69-BD27-6AA74A50AA59}" presName="ParentSmallAccent" presStyleLbl="fgAcc1" presStyleIdx="0" presStyleCnt="3"/>
      <dgm:spPr/>
    </dgm:pt>
    <dgm:pt modelId="{CBF3B0DD-7D33-43D9-BAC5-9E6504E38C88}" type="pres">
      <dgm:prSet presAssocID="{B68008B0-FAF6-4B69-BD27-6AA74A50AA59}" presName="Parent" presStyleLbl="revTx" presStyleIdx="0" presStyleCnt="14" custScaleX="97598" custScaleY="97886">
        <dgm:presLayoutVars>
          <dgm:chMax/>
          <dgm:chPref val="4"/>
          <dgm:bulletEnabled val="1"/>
        </dgm:presLayoutVars>
      </dgm:prSet>
      <dgm:spPr/>
    </dgm:pt>
    <dgm:pt modelId="{7420F9FF-24F1-4EB5-A299-594B7341F31A}" type="pres">
      <dgm:prSet presAssocID="{B68008B0-FAF6-4B69-BD27-6AA74A50AA59}" presName="childShape" presStyleCnt="0">
        <dgm:presLayoutVars>
          <dgm:chMax val="0"/>
          <dgm:chPref val="0"/>
        </dgm:presLayoutVars>
      </dgm:prSet>
      <dgm:spPr/>
    </dgm:pt>
    <dgm:pt modelId="{3B2297BF-AF08-4D5B-9448-02B4785CD8EE}" type="pres">
      <dgm:prSet presAssocID="{2F811745-21D1-4FBA-B810-025F5991A0A5}" presName="childComposite" presStyleCnt="0">
        <dgm:presLayoutVars>
          <dgm:chMax val="0"/>
          <dgm:chPref val="0"/>
        </dgm:presLayoutVars>
      </dgm:prSet>
      <dgm:spPr/>
    </dgm:pt>
    <dgm:pt modelId="{CF95F08B-8651-479B-B1B5-7C6042A631B7}" type="pres">
      <dgm:prSet presAssocID="{2F811745-21D1-4FBA-B810-025F5991A0A5}" presName="ChildAccent" presStyleLbl="solidFgAcc1" presStyleIdx="0" presStyleCnt="11"/>
      <dgm:spPr/>
    </dgm:pt>
    <dgm:pt modelId="{5553FC67-07B3-44E5-8E0B-6C347D0DD052}" type="pres">
      <dgm:prSet presAssocID="{2F811745-21D1-4FBA-B810-025F5991A0A5}" presName="Child" presStyleLbl="revTx" presStyleIdx="1" presStyleCnt="14">
        <dgm:presLayoutVars>
          <dgm:chMax val="0"/>
          <dgm:chPref val="0"/>
          <dgm:bulletEnabled val="1"/>
        </dgm:presLayoutVars>
      </dgm:prSet>
      <dgm:spPr/>
    </dgm:pt>
    <dgm:pt modelId="{817768C8-9700-4A70-A777-9DB2AD64C91C}" type="pres">
      <dgm:prSet presAssocID="{2B438C63-BA62-4E71-8E19-C451B0BF3C1D}" presName="childComposite" presStyleCnt="0">
        <dgm:presLayoutVars>
          <dgm:chMax val="0"/>
          <dgm:chPref val="0"/>
        </dgm:presLayoutVars>
      </dgm:prSet>
      <dgm:spPr/>
    </dgm:pt>
    <dgm:pt modelId="{F7F3F948-094D-41A9-AC7D-69CBC1C97764}" type="pres">
      <dgm:prSet presAssocID="{2B438C63-BA62-4E71-8E19-C451B0BF3C1D}" presName="ChildAccent" presStyleLbl="solidFgAcc1" presStyleIdx="1" presStyleCnt="11"/>
      <dgm:spPr/>
    </dgm:pt>
    <dgm:pt modelId="{E4BCC3F8-321F-4E87-801C-00D5011D62EB}" type="pres">
      <dgm:prSet presAssocID="{2B438C63-BA62-4E71-8E19-C451B0BF3C1D}" presName="Child" presStyleLbl="revTx" presStyleIdx="2" presStyleCnt="14">
        <dgm:presLayoutVars>
          <dgm:chMax val="0"/>
          <dgm:chPref val="0"/>
          <dgm:bulletEnabled val="1"/>
        </dgm:presLayoutVars>
      </dgm:prSet>
      <dgm:spPr/>
    </dgm:pt>
    <dgm:pt modelId="{F5978B1B-1992-4DCE-83F8-E66961B47581}" type="pres">
      <dgm:prSet presAssocID="{FF953052-99E8-42EE-B91C-A0F6332E2838}" presName="childComposite" presStyleCnt="0">
        <dgm:presLayoutVars>
          <dgm:chMax val="0"/>
          <dgm:chPref val="0"/>
        </dgm:presLayoutVars>
      </dgm:prSet>
      <dgm:spPr/>
    </dgm:pt>
    <dgm:pt modelId="{44E26D06-0796-45DD-AA2F-6276BE2EE2C8}" type="pres">
      <dgm:prSet presAssocID="{FF953052-99E8-42EE-B91C-A0F6332E2838}" presName="ChildAccent" presStyleLbl="solidFgAcc1" presStyleIdx="2" presStyleCnt="11"/>
      <dgm:spPr/>
    </dgm:pt>
    <dgm:pt modelId="{FBD402F8-85F6-4E30-BD0E-6E8EEE1BA168}" type="pres">
      <dgm:prSet presAssocID="{FF953052-99E8-42EE-B91C-A0F6332E2838}" presName="Child" presStyleLbl="revTx" presStyleIdx="3" presStyleCnt="14">
        <dgm:presLayoutVars>
          <dgm:chMax val="0"/>
          <dgm:chPref val="0"/>
          <dgm:bulletEnabled val="1"/>
        </dgm:presLayoutVars>
      </dgm:prSet>
      <dgm:spPr/>
    </dgm:pt>
    <dgm:pt modelId="{4D137A36-626A-4C2A-9964-615895B7E5BA}" type="pres">
      <dgm:prSet presAssocID="{E16ABF21-6BCF-46C7-A91E-2CDD172924A8}" presName="childComposite" presStyleCnt="0">
        <dgm:presLayoutVars>
          <dgm:chMax val="0"/>
          <dgm:chPref val="0"/>
        </dgm:presLayoutVars>
      </dgm:prSet>
      <dgm:spPr/>
    </dgm:pt>
    <dgm:pt modelId="{EB94CA28-206F-402F-AA02-7B548B8458C2}" type="pres">
      <dgm:prSet presAssocID="{E16ABF21-6BCF-46C7-A91E-2CDD172924A8}" presName="ChildAccent" presStyleLbl="solidFgAcc1" presStyleIdx="3" presStyleCnt="11"/>
      <dgm:spPr/>
    </dgm:pt>
    <dgm:pt modelId="{FA6AA8E1-AAD4-44C0-973C-12CB28C3BCBE}" type="pres">
      <dgm:prSet presAssocID="{E16ABF21-6BCF-46C7-A91E-2CDD172924A8}" presName="Child" presStyleLbl="revTx" presStyleIdx="4" presStyleCnt="14">
        <dgm:presLayoutVars>
          <dgm:chMax val="0"/>
          <dgm:chPref val="0"/>
          <dgm:bulletEnabled val="1"/>
        </dgm:presLayoutVars>
      </dgm:prSet>
      <dgm:spPr/>
    </dgm:pt>
    <dgm:pt modelId="{362F1B18-57AD-48DF-8093-4DBC7DEC2D0D}" type="pres">
      <dgm:prSet presAssocID="{BDCA022A-998E-49E6-9336-5269E44CECE1}" presName="childComposite" presStyleCnt="0">
        <dgm:presLayoutVars>
          <dgm:chMax val="0"/>
          <dgm:chPref val="0"/>
        </dgm:presLayoutVars>
      </dgm:prSet>
      <dgm:spPr/>
    </dgm:pt>
    <dgm:pt modelId="{39E83A27-546B-4EB6-AD34-F57AC4AF7C24}" type="pres">
      <dgm:prSet presAssocID="{BDCA022A-998E-49E6-9336-5269E44CECE1}" presName="ChildAccent" presStyleLbl="solidFgAcc1" presStyleIdx="4" presStyleCnt="11"/>
      <dgm:spPr/>
    </dgm:pt>
    <dgm:pt modelId="{296DD4FC-A54E-4675-BD7A-99F2D06752B7}" type="pres">
      <dgm:prSet presAssocID="{BDCA022A-998E-49E6-9336-5269E44CECE1}" presName="Child" presStyleLbl="revTx" presStyleIdx="5" presStyleCnt="14">
        <dgm:presLayoutVars>
          <dgm:chMax val="0"/>
          <dgm:chPref val="0"/>
          <dgm:bulletEnabled val="1"/>
        </dgm:presLayoutVars>
      </dgm:prSet>
      <dgm:spPr/>
    </dgm:pt>
    <dgm:pt modelId="{B984C806-4CF3-4466-A3A8-4D51C21EE48B}" type="pres">
      <dgm:prSet presAssocID="{23C4AF8D-B9A5-4DA3-AF9A-74649B2A4588}" presName="root" presStyleCnt="0">
        <dgm:presLayoutVars>
          <dgm:chMax/>
          <dgm:chPref/>
        </dgm:presLayoutVars>
      </dgm:prSet>
      <dgm:spPr/>
    </dgm:pt>
    <dgm:pt modelId="{3E3726FF-9B5B-4406-BF42-165EF674494E}" type="pres">
      <dgm:prSet presAssocID="{23C4AF8D-B9A5-4DA3-AF9A-74649B2A4588}" presName="rootComposite" presStyleCnt="0">
        <dgm:presLayoutVars/>
      </dgm:prSet>
      <dgm:spPr/>
    </dgm:pt>
    <dgm:pt modelId="{FEB3974F-6E90-4DC2-97CB-0CDAD8CF7106}" type="pres">
      <dgm:prSet presAssocID="{23C4AF8D-B9A5-4DA3-AF9A-74649B2A4588}" presName="ParentAccent" presStyleLbl="alignNode1" presStyleIdx="1" presStyleCnt="3"/>
      <dgm:spPr/>
    </dgm:pt>
    <dgm:pt modelId="{7084411F-95B4-4B28-929B-1AC572218F88}" type="pres">
      <dgm:prSet presAssocID="{23C4AF8D-B9A5-4DA3-AF9A-74649B2A4588}" presName="ParentSmallAccent" presStyleLbl="fgAcc1" presStyleIdx="1" presStyleCnt="3"/>
      <dgm:spPr/>
    </dgm:pt>
    <dgm:pt modelId="{1D817C23-A12F-4088-AEC6-DF877F3DB74F}" type="pres">
      <dgm:prSet presAssocID="{23C4AF8D-B9A5-4DA3-AF9A-74649B2A4588}" presName="Parent" presStyleLbl="revTx" presStyleIdx="6" presStyleCnt="14">
        <dgm:presLayoutVars>
          <dgm:chMax/>
          <dgm:chPref val="4"/>
          <dgm:bulletEnabled val="1"/>
        </dgm:presLayoutVars>
      </dgm:prSet>
      <dgm:spPr/>
    </dgm:pt>
    <dgm:pt modelId="{9DE5FD95-E798-42C1-97B9-1E9FA9A6E3A6}" type="pres">
      <dgm:prSet presAssocID="{23C4AF8D-B9A5-4DA3-AF9A-74649B2A4588}" presName="childShape" presStyleCnt="0">
        <dgm:presLayoutVars>
          <dgm:chMax val="0"/>
          <dgm:chPref val="0"/>
        </dgm:presLayoutVars>
      </dgm:prSet>
      <dgm:spPr/>
    </dgm:pt>
    <dgm:pt modelId="{2E63DBBE-5DC8-46DB-99EE-60725124123E}" type="pres">
      <dgm:prSet presAssocID="{2606B72B-613A-4E98-8F86-8EC6AC8B3AA0}" presName="root" presStyleCnt="0">
        <dgm:presLayoutVars>
          <dgm:chMax/>
          <dgm:chPref/>
        </dgm:presLayoutVars>
      </dgm:prSet>
      <dgm:spPr/>
    </dgm:pt>
    <dgm:pt modelId="{1C3B3CE9-8608-4FE3-AF4A-787E7313B500}" type="pres">
      <dgm:prSet presAssocID="{2606B72B-613A-4E98-8F86-8EC6AC8B3AA0}" presName="rootComposite" presStyleCnt="0">
        <dgm:presLayoutVars/>
      </dgm:prSet>
      <dgm:spPr/>
    </dgm:pt>
    <dgm:pt modelId="{25EA0AEB-B6AB-43B7-9902-C2009D459AEF}" type="pres">
      <dgm:prSet presAssocID="{2606B72B-613A-4E98-8F86-8EC6AC8B3AA0}" presName="ParentAccent" presStyleLbl="alignNode1" presStyleIdx="2" presStyleCnt="3"/>
      <dgm:spPr/>
    </dgm:pt>
    <dgm:pt modelId="{9B997166-1700-4699-B20E-4F340F7F4B65}" type="pres">
      <dgm:prSet presAssocID="{2606B72B-613A-4E98-8F86-8EC6AC8B3AA0}" presName="ParentSmallAccent" presStyleLbl="fgAcc1" presStyleIdx="2" presStyleCnt="3"/>
      <dgm:spPr/>
    </dgm:pt>
    <dgm:pt modelId="{7BBDFF3D-7EE0-4ACA-8B7F-95BEFED0B28D}" type="pres">
      <dgm:prSet presAssocID="{2606B72B-613A-4E98-8F86-8EC6AC8B3AA0}" presName="Parent" presStyleLbl="revTx" presStyleIdx="7" presStyleCnt="14">
        <dgm:presLayoutVars>
          <dgm:chMax/>
          <dgm:chPref val="4"/>
          <dgm:bulletEnabled val="1"/>
        </dgm:presLayoutVars>
      </dgm:prSet>
      <dgm:spPr/>
    </dgm:pt>
    <dgm:pt modelId="{AF158228-F6EB-4EBE-966D-802E26A958C1}" type="pres">
      <dgm:prSet presAssocID="{2606B72B-613A-4E98-8F86-8EC6AC8B3AA0}" presName="childShape" presStyleCnt="0">
        <dgm:presLayoutVars>
          <dgm:chMax val="0"/>
          <dgm:chPref val="0"/>
        </dgm:presLayoutVars>
      </dgm:prSet>
      <dgm:spPr/>
    </dgm:pt>
    <dgm:pt modelId="{4CE53124-E51D-4BB3-A153-82B370DEA0A1}" type="pres">
      <dgm:prSet presAssocID="{77850791-F507-4DF1-AFAF-B5589B85F7B3}" presName="childComposite" presStyleCnt="0">
        <dgm:presLayoutVars>
          <dgm:chMax val="0"/>
          <dgm:chPref val="0"/>
        </dgm:presLayoutVars>
      </dgm:prSet>
      <dgm:spPr/>
    </dgm:pt>
    <dgm:pt modelId="{A07FEB8D-F574-430E-9E12-5BBAEC3B1ED2}" type="pres">
      <dgm:prSet presAssocID="{77850791-F507-4DF1-AFAF-B5589B85F7B3}" presName="ChildAccent" presStyleLbl="solidFgAcc1" presStyleIdx="5" presStyleCnt="11"/>
      <dgm:spPr/>
    </dgm:pt>
    <dgm:pt modelId="{A884F451-A38E-446D-8724-9C26135B5E6B}" type="pres">
      <dgm:prSet presAssocID="{77850791-F507-4DF1-AFAF-B5589B85F7B3}" presName="Child" presStyleLbl="revTx" presStyleIdx="8" presStyleCnt="14">
        <dgm:presLayoutVars>
          <dgm:chMax val="0"/>
          <dgm:chPref val="0"/>
          <dgm:bulletEnabled val="1"/>
        </dgm:presLayoutVars>
      </dgm:prSet>
      <dgm:spPr/>
    </dgm:pt>
    <dgm:pt modelId="{8D97001D-BFE5-494B-9797-BB416E685CD6}" type="pres">
      <dgm:prSet presAssocID="{4A5C043A-2524-4A98-B560-C14FC3EC17E0}" presName="childComposite" presStyleCnt="0">
        <dgm:presLayoutVars>
          <dgm:chMax val="0"/>
          <dgm:chPref val="0"/>
        </dgm:presLayoutVars>
      </dgm:prSet>
      <dgm:spPr/>
    </dgm:pt>
    <dgm:pt modelId="{21F1DDD4-65E5-4294-9DAE-859E261EE8A3}" type="pres">
      <dgm:prSet presAssocID="{4A5C043A-2524-4A98-B560-C14FC3EC17E0}" presName="ChildAccent" presStyleLbl="solidFgAcc1" presStyleIdx="6" presStyleCnt="11"/>
      <dgm:spPr/>
    </dgm:pt>
    <dgm:pt modelId="{C0893C6F-CA57-4551-B965-55FBDEC1FA08}" type="pres">
      <dgm:prSet presAssocID="{4A5C043A-2524-4A98-B560-C14FC3EC17E0}" presName="Child" presStyleLbl="revTx" presStyleIdx="9" presStyleCnt="14">
        <dgm:presLayoutVars>
          <dgm:chMax val="0"/>
          <dgm:chPref val="0"/>
          <dgm:bulletEnabled val="1"/>
        </dgm:presLayoutVars>
      </dgm:prSet>
      <dgm:spPr/>
    </dgm:pt>
    <dgm:pt modelId="{2F2B3126-45D7-4EAD-9F31-D7418345B445}" type="pres">
      <dgm:prSet presAssocID="{095084E1-6255-43ED-A433-0786E7723A49}" presName="childComposite" presStyleCnt="0">
        <dgm:presLayoutVars>
          <dgm:chMax val="0"/>
          <dgm:chPref val="0"/>
        </dgm:presLayoutVars>
      </dgm:prSet>
      <dgm:spPr/>
    </dgm:pt>
    <dgm:pt modelId="{5862C10F-5462-448D-9C23-E9429E3E2D33}" type="pres">
      <dgm:prSet presAssocID="{095084E1-6255-43ED-A433-0786E7723A49}" presName="ChildAccent" presStyleLbl="solidFgAcc1" presStyleIdx="7" presStyleCnt="11"/>
      <dgm:spPr/>
    </dgm:pt>
    <dgm:pt modelId="{E1EBAC6F-536A-4719-BADC-EEAFD3645DA9}" type="pres">
      <dgm:prSet presAssocID="{095084E1-6255-43ED-A433-0786E7723A49}" presName="Child" presStyleLbl="revTx" presStyleIdx="10" presStyleCnt="14">
        <dgm:presLayoutVars>
          <dgm:chMax val="0"/>
          <dgm:chPref val="0"/>
          <dgm:bulletEnabled val="1"/>
        </dgm:presLayoutVars>
      </dgm:prSet>
      <dgm:spPr/>
    </dgm:pt>
    <dgm:pt modelId="{AFEEB27F-D50C-4508-A09B-50C97CB1ABCB}" type="pres">
      <dgm:prSet presAssocID="{EC17FFCC-868C-431E-8603-458EC68A155B}" presName="childComposite" presStyleCnt="0">
        <dgm:presLayoutVars>
          <dgm:chMax val="0"/>
          <dgm:chPref val="0"/>
        </dgm:presLayoutVars>
      </dgm:prSet>
      <dgm:spPr/>
    </dgm:pt>
    <dgm:pt modelId="{B9B61E1D-AE91-49A1-B1B8-3F1E85DC4DA7}" type="pres">
      <dgm:prSet presAssocID="{EC17FFCC-868C-431E-8603-458EC68A155B}" presName="ChildAccent" presStyleLbl="solidFgAcc1" presStyleIdx="8" presStyleCnt="11"/>
      <dgm:spPr/>
    </dgm:pt>
    <dgm:pt modelId="{FAF567E1-F3AC-4F04-ADA1-CDED63D7460A}" type="pres">
      <dgm:prSet presAssocID="{EC17FFCC-868C-431E-8603-458EC68A155B}" presName="Child" presStyleLbl="revTx" presStyleIdx="11" presStyleCnt="14">
        <dgm:presLayoutVars>
          <dgm:chMax val="0"/>
          <dgm:chPref val="0"/>
          <dgm:bulletEnabled val="1"/>
        </dgm:presLayoutVars>
      </dgm:prSet>
      <dgm:spPr/>
    </dgm:pt>
    <dgm:pt modelId="{BC9F9E84-63B9-4725-9358-304F71EF7B87}" type="pres">
      <dgm:prSet presAssocID="{98A9DDEF-AA52-4B15-97F7-683FF8478DF8}" presName="childComposite" presStyleCnt="0">
        <dgm:presLayoutVars>
          <dgm:chMax val="0"/>
          <dgm:chPref val="0"/>
        </dgm:presLayoutVars>
      </dgm:prSet>
      <dgm:spPr/>
    </dgm:pt>
    <dgm:pt modelId="{5F05FC8F-5831-446B-9DE5-6E8BE2261B17}" type="pres">
      <dgm:prSet presAssocID="{98A9DDEF-AA52-4B15-97F7-683FF8478DF8}" presName="ChildAccent" presStyleLbl="solidFgAcc1" presStyleIdx="9" presStyleCnt="11"/>
      <dgm:spPr/>
    </dgm:pt>
    <dgm:pt modelId="{74EB55E7-47A7-4F74-B22A-4F388DF824FB}" type="pres">
      <dgm:prSet presAssocID="{98A9DDEF-AA52-4B15-97F7-683FF8478DF8}" presName="Child" presStyleLbl="revTx" presStyleIdx="12" presStyleCnt="14">
        <dgm:presLayoutVars>
          <dgm:chMax val="0"/>
          <dgm:chPref val="0"/>
          <dgm:bulletEnabled val="1"/>
        </dgm:presLayoutVars>
      </dgm:prSet>
      <dgm:spPr/>
    </dgm:pt>
    <dgm:pt modelId="{2D6A914D-937C-45F3-86DA-2FD18BEB5D0B}" type="pres">
      <dgm:prSet presAssocID="{C3059FCF-BE4E-4BE4-B4A7-D56D91A0BED4}" presName="childComposite" presStyleCnt="0">
        <dgm:presLayoutVars>
          <dgm:chMax val="0"/>
          <dgm:chPref val="0"/>
        </dgm:presLayoutVars>
      </dgm:prSet>
      <dgm:spPr/>
    </dgm:pt>
    <dgm:pt modelId="{FA65E6DD-1D21-4294-9775-2321FAE85A5E}" type="pres">
      <dgm:prSet presAssocID="{C3059FCF-BE4E-4BE4-B4A7-D56D91A0BED4}" presName="ChildAccent" presStyleLbl="solidFgAcc1" presStyleIdx="10" presStyleCnt="11"/>
      <dgm:spPr/>
    </dgm:pt>
    <dgm:pt modelId="{95CA62F8-4A79-48F6-AD53-2949CC6950AE}" type="pres">
      <dgm:prSet presAssocID="{C3059FCF-BE4E-4BE4-B4A7-D56D91A0BED4}" presName="Child" presStyleLbl="revTx" presStyleIdx="13" presStyleCnt="14">
        <dgm:presLayoutVars>
          <dgm:chMax val="0"/>
          <dgm:chPref val="0"/>
          <dgm:bulletEnabled val="1"/>
        </dgm:presLayoutVars>
      </dgm:prSet>
      <dgm:spPr/>
    </dgm:pt>
  </dgm:ptLst>
  <dgm:cxnLst>
    <dgm:cxn modelId="{83744E09-C24D-4A2A-9147-2A71C878323D}" type="presOf" srcId="{2606B72B-613A-4E98-8F86-8EC6AC8B3AA0}" destId="{7BBDFF3D-7EE0-4ACA-8B7F-95BEFED0B28D}" srcOrd="0" destOrd="0" presId="urn:microsoft.com/office/officeart/2008/layout/SquareAccentList"/>
    <dgm:cxn modelId="{E4355A0F-36A5-4D46-AF17-6E6042EE3CD6}" srcId="{E598C12E-FB18-4BE3-A15A-36E816C2116C}" destId="{B68008B0-FAF6-4B69-BD27-6AA74A50AA59}" srcOrd="0" destOrd="0" parTransId="{2FE32A85-E8DB-4B29-8CA0-35395BA9C921}" sibTransId="{18A22689-2666-458D-A0AE-1609237C104A}"/>
    <dgm:cxn modelId="{B7E17D0F-6539-4E26-9C23-7997642FB2DD}" type="presOf" srcId="{B68008B0-FAF6-4B69-BD27-6AA74A50AA59}" destId="{CBF3B0DD-7D33-43D9-BAC5-9E6504E38C88}" srcOrd="0" destOrd="0" presId="urn:microsoft.com/office/officeart/2008/layout/SquareAccentList"/>
    <dgm:cxn modelId="{034E6119-5009-4665-A398-78905B317A4D}" srcId="{E598C12E-FB18-4BE3-A15A-36E816C2116C}" destId="{23C4AF8D-B9A5-4DA3-AF9A-74649B2A4588}" srcOrd="1" destOrd="0" parTransId="{FE27749E-FF86-40AD-9BD2-EBF809964E5E}" sibTransId="{8D845977-6BFA-4562-B10F-C8772CA52FC4}"/>
    <dgm:cxn modelId="{E95BCE1E-59C9-4DA6-BD30-08C16B75A941}" srcId="{E598C12E-FB18-4BE3-A15A-36E816C2116C}" destId="{2606B72B-613A-4E98-8F86-8EC6AC8B3AA0}" srcOrd="2" destOrd="0" parTransId="{08A1959F-1D96-426C-868C-B328E8140199}" sibTransId="{F6054289-587F-437A-85DA-1DF50206E639}"/>
    <dgm:cxn modelId="{C8AF8E21-DC38-40A1-9F94-FF43BC0C6A4D}" type="presOf" srcId="{FF953052-99E8-42EE-B91C-A0F6332E2838}" destId="{FBD402F8-85F6-4E30-BD0E-6E8EEE1BA168}" srcOrd="0" destOrd="0" presId="urn:microsoft.com/office/officeart/2008/layout/SquareAccentList"/>
    <dgm:cxn modelId="{B78CD32A-89E9-491B-A4A7-353914A49874}" type="presOf" srcId="{095084E1-6255-43ED-A433-0786E7723A49}" destId="{E1EBAC6F-536A-4719-BADC-EEAFD3645DA9}" srcOrd="0" destOrd="0" presId="urn:microsoft.com/office/officeart/2008/layout/SquareAccentList"/>
    <dgm:cxn modelId="{7A6FC237-A63B-4B50-8DA1-D7FE511EAF6E}" srcId="{B68008B0-FAF6-4B69-BD27-6AA74A50AA59}" destId="{2B438C63-BA62-4E71-8E19-C451B0BF3C1D}" srcOrd="1" destOrd="0" parTransId="{FF3BF54F-26B1-4325-9CC1-196099445A65}" sibTransId="{788FB2BF-F325-40DD-B9CE-3BD54DCE4491}"/>
    <dgm:cxn modelId="{4DAD4343-47C7-422F-9B63-41CB2847595A}" srcId="{2606B72B-613A-4E98-8F86-8EC6AC8B3AA0}" destId="{EC17FFCC-868C-431E-8603-458EC68A155B}" srcOrd="3" destOrd="0" parTransId="{D123A570-9271-49A9-9BED-15FBAFA9EC46}" sibTransId="{5D88CF23-EC2B-41E2-B1B1-324AE730CDAA}"/>
    <dgm:cxn modelId="{53C79763-98BB-4ED2-ACB7-8205D0105FC0}" type="presOf" srcId="{23C4AF8D-B9A5-4DA3-AF9A-74649B2A4588}" destId="{1D817C23-A12F-4088-AEC6-DF877F3DB74F}" srcOrd="0" destOrd="0" presId="urn:microsoft.com/office/officeart/2008/layout/SquareAccentList"/>
    <dgm:cxn modelId="{416B8546-2E70-4666-93A6-D9C0B96C1BBB}" srcId="{2606B72B-613A-4E98-8F86-8EC6AC8B3AA0}" destId="{98A9DDEF-AA52-4B15-97F7-683FF8478DF8}" srcOrd="4" destOrd="0" parTransId="{BF2D048C-C6FE-4AA9-9EAF-451B6C78C546}" sibTransId="{5761738B-3E07-40F6-BF17-B20FD97F504F}"/>
    <dgm:cxn modelId="{B7DFC771-5758-4DD7-B786-EB5BCF89D742}" srcId="{2606B72B-613A-4E98-8F86-8EC6AC8B3AA0}" destId="{77850791-F507-4DF1-AFAF-B5589B85F7B3}" srcOrd="0" destOrd="0" parTransId="{657C1402-9024-4C98-94CD-49D336EA5696}" sibTransId="{770E68A1-3C08-4830-BAD9-7728D792D0CF}"/>
    <dgm:cxn modelId="{5BFE0674-CEDD-41FC-8603-FE24C90BF476}" srcId="{B68008B0-FAF6-4B69-BD27-6AA74A50AA59}" destId="{FF953052-99E8-42EE-B91C-A0F6332E2838}" srcOrd="2" destOrd="0" parTransId="{7363DE19-0949-4304-BD5E-E062016B7ACF}" sibTransId="{A1A1F4B3-D35B-4DF6-BBAF-D93545EB06CE}"/>
    <dgm:cxn modelId="{C61FDE54-C643-46EB-9C01-3EF9597DA8BB}" type="presOf" srcId="{E16ABF21-6BCF-46C7-A91E-2CDD172924A8}" destId="{FA6AA8E1-AAD4-44C0-973C-12CB28C3BCBE}" srcOrd="0" destOrd="0" presId="urn:microsoft.com/office/officeart/2008/layout/SquareAccentList"/>
    <dgm:cxn modelId="{69BCAB7A-6314-468C-ACDF-7E81650AFAFF}" type="presOf" srcId="{2B438C63-BA62-4E71-8E19-C451B0BF3C1D}" destId="{E4BCC3F8-321F-4E87-801C-00D5011D62EB}" srcOrd="0" destOrd="0" presId="urn:microsoft.com/office/officeart/2008/layout/SquareAccentList"/>
    <dgm:cxn modelId="{3D84AB7B-C329-490C-A738-5229CD6EFC1B}" srcId="{B68008B0-FAF6-4B69-BD27-6AA74A50AA59}" destId="{BDCA022A-998E-49E6-9336-5269E44CECE1}" srcOrd="4" destOrd="0" parTransId="{FE88E114-D992-4977-AC4D-3E61FC517BC4}" sibTransId="{524B9402-7B62-4B76-9FCA-8CA3578FA1CF}"/>
    <dgm:cxn modelId="{516DEC7E-428F-4B88-AFD4-BEA24DCDD0B9}" type="presOf" srcId="{4A5C043A-2524-4A98-B560-C14FC3EC17E0}" destId="{C0893C6F-CA57-4551-B965-55FBDEC1FA08}" srcOrd="0" destOrd="0" presId="urn:microsoft.com/office/officeart/2008/layout/SquareAccentList"/>
    <dgm:cxn modelId="{7F996482-8DCA-4E7E-A106-C910A5C38428}" srcId="{2606B72B-613A-4E98-8F86-8EC6AC8B3AA0}" destId="{4A5C043A-2524-4A98-B560-C14FC3EC17E0}" srcOrd="1" destOrd="0" parTransId="{9313A038-CEDC-488C-AE49-53B96CF6C54C}" sibTransId="{79C8428F-FA61-4D61-9525-728629422498}"/>
    <dgm:cxn modelId="{5EF87391-92AD-4603-8B7B-D825ADE07CCF}" type="presOf" srcId="{E598C12E-FB18-4BE3-A15A-36E816C2116C}" destId="{4BD4AE2C-9055-4DA4-9227-639E3C51185A}" srcOrd="0" destOrd="0" presId="urn:microsoft.com/office/officeart/2008/layout/SquareAccentList"/>
    <dgm:cxn modelId="{9A293895-938C-4A87-B714-7BCDB3D99A66}" type="presOf" srcId="{2F811745-21D1-4FBA-B810-025F5991A0A5}" destId="{5553FC67-07B3-44E5-8E0B-6C347D0DD052}" srcOrd="0" destOrd="0" presId="urn:microsoft.com/office/officeart/2008/layout/SquareAccentList"/>
    <dgm:cxn modelId="{B6796896-0ED1-453D-ADB7-F6C7000DE6C1}" type="presOf" srcId="{77850791-F507-4DF1-AFAF-B5589B85F7B3}" destId="{A884F451-A38E-446D-8724-9C26135B5E6B}" srcOrd="0" destOrd="0" presId="urn:microsoft.com/office/officeart/2008/layout/SquareAccentList"/>
    <dgm:cxn modelId="{39BF61AA-FC3C-483A-A3A8-8FCE41877DBC}" srcId="{B68008B0-FAF6-4B69-BD27-6AA74A50AA59}" destId="{E16ABF21-6BCF-46C7-A91E-2CDD172924A8}" srcOrd="3" destOrd="0" parTransId="{10462742-C130-4B07-B04E-C2D621C682F5}" sibTransId="{E778442F-EE0A-4F90-8B68-87E55F237550}"/>
    <dgm:cxn modelId="{B94D03B2-6E74-4AF9-942A-57F830F1B040}" type="presOf" srcId="{BDCA022A-998E-49E6-9336-5269E44CECE1}" destId="{296DD4FC-A54E-4675-BD7A-99F2D06752B7}" srcOrd="0" destOrd="0" presId="urn:microsoft.com/office/officeart/2008/layout/SquareAccentList"/>
    <dgm:cxn modelId="{29BAFCB2-5495-4F3B-B40A-D3D08048F02A}" srcId="{2606B72B-613A-4E98-8F86-8EC6AC8B3AA0}" destId="{095084E1-6255-43ED-A433-0786E7723A49}" srcOrd="2" destOrd="0" parTransId="{9B8A0AC1-64DF-43E2-BB8B-C9385BC484B8}" sibTransId="{C77E0E11-2640-4325-BC38-4BD8B97D9427}"/>
    <dgm:cxn modelId="{03FE68C2-AB51-44D0-B1FC-664F699D5972}" type="presOf" srcId="{98A9DDEF-AA52-4B15-97F7-683FF8478DF8}" destId="{74EB55E7-47A7-4F74-B22A-4F388DF824FB}" srcOrd="0" destOrd="0" presId="urn:microsoft.com/office/officeart/2008/layout/SquareAccentList"/>
    <dgm:cxn modelId="{248A71D8-9023-4224-96AE-05754F0C8013}" srcId="{2606B72B-613A-4E98-8F86-8EC6AC8B3AA0}" destId="{C3059FCF-BE4E-4BE4-B4A7-D56D91A0BED4}" srcOrd="5" destOrd="0" parTransId="{D5A9D773-B24A-4D3B-BC95-0C304549226A}" sibTransId="{AF6E89B7-7ADB-4996-94D7-43F945E734FF}"/>
    <dgm:cxn modelId="{65E167EE-997A-43AD-AE54-A316F58DEB11}" srcId="{B68008B0-FAF6-4B69-BD27-6AA74A50AA59}" destId="{2F811745-21D1-4FBA-B810-025F5991A0A5}" srcOrd="0" destOrd="0" parTransId="{5FEC4F8E-F39B-4F1F-8367-9B539BD6AB35}" sibTransId="{02B917A4-5651-402B-A610-572AD0A15C0E}"/>
    <dgm:cxn modelId="{314FAAF2-DCBD-422A-B24C-1B4547D06BDC}" type="presOf" srcId="{C3059FCF-BE4E-4BE4-B4A7-D56D91A0BED4}" destId="{95CA62F8-4A79-48F6-AD53-2949CC6950AE}" srcOrd="0" destOrd="0" presId="urn:microsoft.com/office/officeart/2008/layout/SquareAccentList"/>
    <dgm:cxn modelId="{7C121DF5-87A9-4266-9FDE-D9C72A01BD9A}" type="presOf" srcId="{EC17FFCC-868C-431E-8603-458EC68A155B}" destId="{FAF567E1-F3AC-4F04-ADA1-CDED63D7460A}" srcOrd="0" destOrd="0" presId="urn:microsoft.com/office/officeart/2008/layout/SquareAccentList"/>
    <dgm:cxn modelId="{F9320561-5D3E-462B-AEC5-C3BE0121BA9D}" type="presParOf" srcId="{4BD4AE2C-9055-4DA4-9227-639E3C51185A}" destId="{CFBACF2E-DD92-45AC-A76A-04CC6A4DE8D9}" srcOrd="0" destOrd="0" presId="urn:microsoft.com/office/officeart/2008/layout/SquareAccentList"/>
    <dgm:cxn modelId="{6CE2B9F4-2EC7-4EA1-AE07-415BEA929ABF}" type="presParOf" srcId="{CFBACF2E-DD92-45AC-A76A-04CC6A4DE8D9}" destId="{583ABDFB-926F-43CA-9079-6511537C6477}" srcOrd="0" destOrd="0" presId="urn:microsoft.com/office/officeart/2008/layout/SquareAccentList"/>
    <dgm:cxn modelId="{5D17F187-3821-4403-93A0-A302098B2E9F}" type="presParOf" srcId="{583ABDFB-926F-43CA-9079-6511537C6477}" destId="{1D539257-3D49-42E1-AC30-8D039B477B65}" srcOrd="0" destOrd="0" presId="urn:microsoft.com/office/officeart/2008/layout/SquareAccentList"/>
    <dgm:cxn modelId="{AEABD7A5-09B9-4235-A4E8-ABD03248840E}" type="presParOf" srcId="{583ABDFB-926F-43CA-9079-6511537C6477}" destId="{80C9256E-AACE-46C4-96B0-B88166C00FA4}" srcOrd="1" destOrd="0" presId="urn:microsoft.com/office/officeart/2008/layout/SquareAccentList"/>
    <dgm:cxn modelId="{43E7DC8B-F88D-4FDD-BBE3-ADE8A0D63F2C}" type="presParOf" srcId="{583ABDFB-926F-43CA-9079-6511537C6477}" destId="{CBF3B0DD-7D33-43D9-BAC5-9E6504E38C88}" srcOrd="2" destOrd="0" presId="urn:microsoft.com/office/officeart/2008/layout/SquareAccentList"/>
    <dgm:cxn modelId="{4931E2FC-1446-45DC-B350-A72713A8C9D8}" type="presParOf" srcId="{CFBACF2E-DD92-45AC-A76A-04CC6A4DE8D9}" destId="{7420F9FF-24F1-4EB5-A299-594B7341F31A}" srcOrd="1" destOrd="0" presId="urn:microsoft.com/office/officeart/2008/layout/SquareAccentList"/>
    <dgm:cxn modelId="{4C17BCC1-9D93-4730-B7F9-1247F67680CD}" type="presParOf" srcId="{7420F9FF-24F1-4EB5-A299-594B7341F31A}" destId="{3B2297BF-AF08-4D5B-9448-02B4785CD8EE}" srcOrd="0" destOrd="0" presId="urn:microsoft.com/office/officeart/2008/layout/SquareAccentList"/>
    <dgm:cxn modelId="{37B7897E-A92A-4B78-A087-B8835A67A0DE}" type="presParOf" srcId="{3B2297BF-AF08-4D5B-9448-02B4785CD8EE}" destId="{CF95F08B-8651-479B-B1B5-7C6042A631B7}" srcOrd="0" destOrd="0" presId="urn:microsoft.com/office/officeart/2008/layout/SquareAccentList"/>
    <dgm:cxn modelId="{A4B2B66F-F871-4126-9556-659FD4BBF163}" type="presParOf" srcId="{3B2297BF-AF08-4D5B-9448-02B4785CD8EE}" destId="{5553FC67-07B3-44E5-8E0B-6C347D0DD052}" srcOrd="1" destOrd="0" presId="urn:microsoft.com/office/officeart/2008/layout/SquareAccentList"/>
    <dgm:cxn modelId="{7AE4FB30-A963-470D-AFB9-0C5E4E792ED6}" type="presParOf" srcId="{7420F9FF-24F1-4EB5-A299-594B7341F31A}" destId="{817768C8-9700-4A70-A777-9DB2AD64C91C}" srcOrd="1" destOrd="0" presId="urn:microsoft.com/office/officeart/2008/layout/SquareAccentList"/>
    <dgm:cxn modelId="{DA6FF4F5-401F-410A-AE07-3CF0D2767FB4}" type="presParOf" srcId="{817768C8-9700-4A70-A777-9DB2AD64C91C}" destId="{F7F3F948-094D-41A9-AC7D-69CBC1C97764}" srcOrd="0" destOrd="0" presId="urn:microsoft.com/office/officeart/2008/layout/SquareAccentList"/>
    <dgm:cxn modelId="{F58BEC7A-CFB4-4FF4-8E42-C5F5C76869D3}" type="presParOf" srcId="{817768C8-9700-4A70-A777-9DB2AD64C91C}" destId="{E4BCC3F8-321F-4E87-801C-00D5011D62EB}" srcOrd="1" destOrd="0" presId="urn:microsoft.com/office/officeart/2008/layout/SquareAccentList"/>
    <dgm:cxn modelId="{DD30FC43-4B24-4BF1-BBBA-5AB61978212F}" type="presParOf" srcId="{7420F9FF-24F1-4EB5-A299-594B7341F31A}" destId="{F5978B1B-1992-4DCE-83F8-E66961B47581}" srcOrd="2" destOrd="0" presId="urn:microsoft.com/office/officeart/2008/layout/SquareAccentList"/>
    <dgm:cxn modelId="{17C9AF8B-6187-4BCA-AD0A-BFB6AF715D63}" type="presParOf" srcId="{F5978B1B-1992-4DCE-83F8-E66961B47581}" destId="{44E26D06-0796-45DD-AA2F-6276BE2EE2C8}" srcOrd="0" destOrd="0" presId="urn:microsoft.com/office/officeart/2008/layout/SquareAccentList"/>
    <dgm:cxn modelId="{48CF9B09-27C8-40CD-AB5F-2F02173B53F3}" type="presParOf" srcId="{F5978B1B-1992-4DCE-83F8-E66961B47581}" destId="{FBD402F8-85F6-4E30-BD0E-6E8EEE1BA168}" srcOrd="1" destOrd="0" presId="urn:microsoft.com/office/officeart/2008/layout/SquareAccentList"/>
    <dgm:cxn modelId="{73894D44-1361-4633-AC93-EE355ED888B1}" type="presParOf" srcId="{7420F9FF-24F1-4EB5-A299-594B7341F31A}" destId="{4D137A36-626A-4C2A-9964-615895B7E5BA}" srcOrd="3" destOrd="0" presId="urn:microsoft.com/office/officeart/2008/layout/SquareAccentList"/>
    <dgm:cxn modelId="{DC727FD6-49CE-4305-B7AF-2BEE44066D60}" type="presParOf" srcId="{4D137A36-626A-4C2A-9964-615895B7E5BA}" destId="{EB94CA28-206F-402F-AA02-7B548B8458C2}" srcOrd="0" destOrd="0" presId="urn:microsoft.com/office/officeart/2008/layout/SquareAccentList"/>
    <dgm:cxn modelId="{4DFA9B64-9D30-4FDE-A275-619D41CDA2E6}" type="presParOf" srcId="{4D137A36-626A-4C2A-9964-615895B7E5BA}" destId="{FA6AA8E1-AAD4-44C0-973C-12CB28C3BCBE}" srcOrd="1" destOrd="0" presId="urn:microsoft.com/office/officeart/2008/layout/SquareAccentList"/>
    <dgm:cxn modelId="{DE29ED43-9B94-48C1-B3A3-852A30C71F33}" type="presParOf" srcId="{7420F9FF-24F1-4EB5-A299-594B7341F31A}" destId="{362F1B18-57AD-48DF-8093-4DBC7DEC2D0D}" srcOrd="4" destOrd="0" presId="urn:microsoft.com/office/officeart/2008/layout/SquareAccentList"/>
    <dgm:cxn modelId="{53670FBC-4F94-4A2C-B08E-C440C378E041}" type="presParOf" srcId="{362F1B18-57AD-48DF-8093-4DBC7DEC2D0D}" destId="{39E83A27-546B-4EB6-AD34-F57AC4AF7C24}" srcOrd="0" destOrd="0" presId="urn:microsoft.com/office/officeart/2008/layout/SquareAccentList"/>
    <dgm:cxn modelId="{1059FF1B-1448-4741-99C6-D03A9073C537}" type="presParOf" srcId="{362F1B18-57AD-48DF-8093-4DBC7DEC2D0D}" destId="{296DD4FC-A54E-4675-BD7A-99F2D06752B7}" srcOrd="1" destOrd="0" presId="urn:microsoft.com/office/officeart/2008/layout/SquareAccentList"/>
    <dgm:cxn modelId="{84E071A8-7136-47ED-9606-28E0B44999FD}" type="presParOf" srcId="{4BD4AE2C-9055-4DA4-9227-639E3C51185A}" destId="{B984C806-4CF3-4466-A3A8-4D51C21EE48B}" srcOrd="1" destOrd="0" presId="urn:microsoft.com/office/officeart/2008/layout/SquareAccentList"/>
    <dgm:cxn modelId="{380FC01B-AFC3-46D6-A6E9-D8CC52852224}" type="presParOf" srcId="{B984C806-4CF3-4466-A3A8-4D51C21EE48B}" destId="{3E3726FF-9B5B-4406-BF42-165EF674494E}" srcOrd="0" destOrd="0" presId="urn:microsoft.com/office/officeart/2008/layout/SquareAccentList"/>
    <dgm:cxn modelId="{CD4B20A5-A160-4F84-983D-92B2C724A0F6}" type="presParOf" srcId="{3E3726FF-9B5B-4406-BF42-165EF674494E}" destId="{FEB3974F-6E90-4DC2-97CB-0CDAD8CF7106}" srcOrd="0" destOrd="0" presId="urn:microsoft.com/office/officeart/2008/layout/SquareAccentList"/>
    <dgm:cxn modelId="{D664758A-5597-4151-85A0-7C203FBB101E}" type="presParOf" srcId="{3E3726FF-9B5B-4406-BF42-165EF674494E}" destId="{7084411F-95B4-4B28-929B-1AC572218F88}" srcOrd="1" destOrd="0" presId="urn:microsoft.com/office/officeart/2008/layout/SquareAccentList"/>
    <dgm:cxn modelId="{A0C8A85A-A5C5-4338-A40C-74CF7099FC7E}" type="presParOf" srcId="{3E3726FF-9B5B-4406-BF42-165EF674494E}" destId="{1D817C23-A12F-4088-AEC6-DF877F3DB74F}" srcOrd="2" destOrd="0" presId="urn:microsoft.com/office/officeart/2008/layout/SquareAccentList"/>
    <dgm:cxn modelId="{11A0834B-92C3-4AA1-92C8-9CF8B469B512}" type="presParOf" srcId="{B984C806-4CF3-4466-A3A8-4D51C21EE48B}" destId="{9DE5FD95-E798-42C1-97B9-1E9FA9A6E3A6}" srcOrd="1" destOrd="0" presId="urn:microsoft.com/office/officeart/2008/layout/SquareAccentList"/>
    <dgm:cxn modelId="{EA938BEF-0362-464E-BD3F-433217FADB3A}" type="presParOf" srcId="{4BD4AE2C-9055-4DA4-9227-639E3C51185A}" destId="{2E63DBBE-5DC8-46DB-99EE-60725124123E}" srcOrd="2" destOrd="0" presId="urn:microsoft.com/office/officeart/2008/layout/SquareAccentList"/>
    <dgm:cxn modelId="{5781E22B-B0E4-40DD-B1EC-79046BA5880A}" type="presParOf" srcId="{2E63DBBE-5DC8-46DB-99EE-60725124123E}" destId="{1C3B3CE9-8608-4FE3-AF4A-787E7313B500}" srcOrd="0" destOrd="0" presId="urn:microsoft.com/office/officeart/2008/layout/SquareAccentList"/>
    <dgm:cxn modelId="{158A0C0C-C9BE-43D6-AE06-A7ADD579FBA7}" type="presParOf" srcId="{1C3B3CE9-8608-4FE3-AF4A-787E7313B500}" destId="{25EA0AEB-B6AB-43B7-9902-C2009D459AEF}" srcOrd="0" destOrd="0" presId="urn:microsoft.com/office/officeart/2008/layout/SquareAccentList"/>
    <dgm:cxn modelId="{FFDCE330-24E3-45DE-9A61-9FB0F02633EC}" type="presParOf" srcId="{1C3B3CE9-8608-4FE3-AF4A-787E7313B500}" destId="{9B997166-1700-4699-B20E-4F340F7F4B65}" srcOrd="1" destOrd="0" presId="urn:microsoft.com/office/officeart/2008/layout/SquareAccentList"/>
    <dgm:cxn modelId="{E744E28D-1D83-467F-91C9-4BEDA77D55D1}" type="presParOf" srcId="{1C3B3CE9-8608-4FE3-AF4A-787E7313B500}" destId="{7BBDFF3D-7EE0-4ACA-8B7F-95BEFED0B28D}" srcOrd="2" destOrd="0" presId="urn:microsoft.com/office/officeart/2008/layout/SquareAccentList"/>
    <dgm:cxn modelId="{E9A92014-4E18-400A-9837-A16233BDA5C7}" type="presParOf" srcId="{2E63DBBE-5DC8-46DB-99EE-60725124123E}" destId="{AF158228-F6EB-4EBE-966D-802E26A958C1}" srcOrd="1" destOrd="0" presId="urn:microsoft.com/office/officeart/2008/layout/SquareAccentList"/>
    <dgm:cxn modelId="{CF879F86-7427-47F7-9E40-87E0826CF6D5}" type="presParOf" srcId="{AF158228-F6EB-4EBE-966D-802E26A958C1}" destId="{4CE53124-E51D-4BB3-A153-82B370DEA0A1}" srcOrd="0" destOrd="0" presId="urn:microsoft.com/office/officeart/2008/layout/SquareAccentList"/>
    <dgm:cxn modelId="{DA3CD0B1-B521-4D57-BA94-95155A0197E2}" type="presParOf" srcId="{4CE53124-E51D-4BB3-A153-82B370DEA0A1}" destId="{A07FEB8D-F574-430E-9E12-5BBAEC3B1ED2}" srcOrd="0" destOrd="0" presId="urn:microsoft.com/office/officeart/2008/layout/SquareAccentList"/>
    <dgm:cxn modelId="{DC0343E1-6619-474A-AAA9-CE0FBF86DA38}" type="presParOf" srcId="{4CE53124-E51D-4BB3-A153-82B370DEA0A1}" destId="{A884F451-A38E-446D-8724-9C26135B5E6B}" srcOrd="1" destOrd="0" presId="urn:microsoft.com/office/officeart/2008/layout/SquareAccentList"/>
    <dgm:cxn modelId="{126C2AC2-E241-4613-8833-25FE59DD3FAE}" type="presParOf" srcId="{AF158228-F6EB-4EBE-966D-802E26A958C1}" destId="{8D97001D-BFE5-494B-9797-BB416E685CD6}" srcOrd="1" destOrd="0" presId="urn:microsoft.com/office/officeart/2008/layout/SquareAccentList"/>
    <dgm:cxn modelId="{DF2260A5-DAF9-463F-9AD0-361D1E604C19}" type="presParOf" srcId="{8D97001D-BFE5-494B-9797-BB416E685CD6}" destId="{21F1DDD4-65E5-4294-9DAE-859E261EE8A3}" srcOrd="0" destOrd="0" presId="urn:microsoft.com/office/officeart/2008/layout/SquareAccentList"/>
    <dgm:cxn modelId="{837274BB-352A-410D-84DB-8EC58D941451}" type="presParOf" srcId="{8D97001D-BFE5-494B-9797-BB416E685CD6}" destId="{C0893C6F-CA57-4551-B965-55FBDEC1FA08}" srcOrd="1" destOrd="0" presId="urn:microsoft.com/office/officeart/2008/layout/SquareAccentList"/>
    <dgm:cxn modelId="{79B7FE45-5ED6-4937-BEB7-65B0C8228BFE}" type="presParOf" srcId="{AF158228-F6EB-4EBE-966D-802E26A958C1}" destId="{2F2B3126-45D7-4EAD-9F31-D7418345B445}" srcOrd="2" destOrd="0" presId="urn:microsoft.com/office/officeart/2008/layout/SquareAccentList"/>
    <dgm:cxn modelId="{65CF732B-29D9-4BF4-832A-E52EE42DC6EF}" type="presParOf" srcId="{2F2B3126-45D7-4EAD-9F31-D7418345B445}" destId="{5862C10F-5462-448D-9C23-E9429E3E2D33}" srcOrd="0" destOrd="0" presId="urn:microsoft.com/office/officeart/2008/layout/SquareAccentList"/>
    <dgm:cxn modelId="{07AA0218-DA89-4FAD-A838-6EFDB3FF4D9F}" type="presParOf" srcId="{2F2B3126-45D7-4EAD-9F31-D7418345B445}" destId="{E1EBAC6F-536A-4719-BADC-EEAFD3645DA9}" srcOrd="1" destOrd="0" presId="urn:microsoft.com/office/officeart/2008/layout/SquareAccentList"/>
    <dgm:cxn modelId="{9C7E3AC7-03F0-4256-A43A-EA0035337F40}" type="presParOf" srcId="{AF158228-F6EB-4EBE-966D-802E26A958C1}" destId="{AFEEB27F-D50C-4508-A09B-50C97CB1ABCB}" srcOrd="3" destOrd="0" presId="urn:microsoft.com/office/officeart/2008/layout/SquareAccentList"/>
    <dgm:cxn modelId="{FF637405-B918-4B8E-8D06-66C7816D75F5}" type="presParOf" srcId="{AFEEB27F-D50C-4508-A09B-50C97CB1ABCB}" destId="{B9B61E1D-AE91-49A1-B1B8-3F1E85DC4DA7}" srcOrd="0" destOrd="0" presId="urn:microsoft.com/office/officeart/2008/layout/SquareAccentList"/>
    <dgm:cxn modelId="{DB50A354-434C-4313-8DF1-654A812E778C}" type="presParOf" srcId="{AFEEB27F-D50C-4508-A09B-50C97CB1ABCB}" destId="{FAF567E1-F3AC-4F04-ADA1-CDED63D7460A}" srcOrd="1" destOrd="0" presId="urn:microsoft.com/office/officeart/2008/layout/SquareAccentList"/>
    <dgm:cxn modelId="{4BEFE6DF-E85A-40E2-B430-50FA5B311604}" type="presParOf" srcId="{AF158228-F6EB-4EBE-966D-802E26A958C1}" destId="{BC9F9E84-63B9-4725-9358-304F71EF7B87}" srcOrd="4" destOrd="0" presId="urn:microsoft.com/office/officeart/2008/layout/SquareAccentList"/>
    <dgm:cxn modelId="{C133B7C1-47D4-426C-91B1-651E27AF4AD2}" type="presParOf" srcId="{BC9F9E84-63B9-4725-9358-304F71EF7B87}" destId="{5F05FC8F-5831-446B-9DE5-6E8BE2261B17}" srcOrd="0" destOrd="0" presId="urn:microsoft.com/office/officeart/2008/layout/SquareAccentList"/>
    <dgm:cxn modelId="{C78B0DB9-A516-4750-9E17-9956F1AB99E0}" type="presParOf" srcId="{BC9F9E84-63B9-4725-9358-304F71EF7B87}" destId="{74EB55E7-47A7-4F74-B22A-4F388DF824FB}" srcOrd="1" destOrd="0" presId="urn:microsoft.com/office/officeart/2008/layout/SquareAccentList"/>
    <dgm:cxn modelId="{D992BBD4-5097-4112-8B3D-0D100A8CB9D9}" type="presParOf" srcId="{AF158228-F6EB-4EBE-966D-802E26A958C1}" destId="{2D6A914D-937C-45F3-86DA-2FD18BEB5D0B}" srcOrd="5" destOrd="0" presId="urn:microsoft.com/office/officeart/2008/layout/SquareAccentList"/>
    <dgm:cxn modelId="{C599B2DF-DE58-49C6-AD97-9DB0ECABEBA1}" type="presParOf" srcId="{2D6A914D-937C-45F3-86DA-2FD18BEB5D0B}" destId="{FA65E6DD-1D21-4294-9775-2321FAE85A5E}" srcOrd="0" destOrd="0" presId="urn:microsoft.com/office/officeart/2008/layout/SquareAccentList"/>
    <dgm:cxn modelId="{F219B9B3-CD8E-4BE8-A7F0-A54C5C315F03}" type="presParOf" srcId="{2D6A914D-937C-45F3-86DA-2FD18BEB5D0B}" destId="{95CA62F8-4A79-48F6-AD53-2949CC6950AE}" srcOrd="1" destOrd="0" presId="urn:microsoft.com/office/officeart/2008/layout/Squa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1E44551-54A0-4DB2-A2FF-D57E73163CF5}" type="doc">
      <dgm:prSet loTypeId="urn:microsoft.com/office/officeart/2005/8/layout/gear1" loCatId="cycle" qsTypeId="urn:microsoft.com/office/officeart/2005/8/quickstyle/simple1" qsCatId="simple" csTypeId="urn:microsoft.com/office/officeart/2005/8/colors/colorful2" csCatId="colorful" phldr="1"/>
      <dgm:spPr/>
    </dgm:pt>
    <dgm:pt modelId="{38957091-B940-42CE-A5E5-0542A10520F1}">
      <dgm:prSet phldrT="[Text]"/>
      <dgm:spPr/>
      <dgm:t>
        <a:bodyPr/>
        <a:lstStyle/>
        <a:p>
          <a:r>
            <a:rPr lang="en-TT" dirty="0"/>
            <a:t>Regulatory</a:t>
          </a:r>
        </a:p>
      </dgm:t>
    </dgm:pt>
    <dgm:pt modelId="{AE0DCC61-F219-4FD2-8350-F4A1D618FAAB}" type="parTrans" cxnId="{7A6EC257-419F-49EB-9053-9445AE4B23CE}">
      <dgm:prSet/>
      <dgm:spPr/>
      <dgm:t>
        <a:bodyPr/>
        <a:lstStyle/>
        <a:p>
          <a:endParaRPr lang="en-TT"/>
        </a:p>
      </dgm:t>
    </dgm:pt>
    <dgm:pt modelId="{6025FDC5-898C-493B-BEF2-DB6D79AC8E6F}" type="sibTrans" cxnId="{7A6EC257-419F-49EB-9053-9445AE4B23CE}">
      <dgm:prSet/>
      <dgm:spPr/>
      <dgm:t>
        <a:bodyPr/>
        <a:lstStyle/>
        <a:p>
          <a:endParaRPr lang="en-TT"/>
        </a:p>
      </dgm:t>
    </dgm:pt>
    <dgm:pt modelId="{F046E4A2-51C1-4240-9EF6-FD87B77B9879}">
      <dgm:prSet phldrT="[Text]"/>
      <dgm:spPr/>
      <dgm:t>
        <a:bodyPr/>
        <a:lstStyle/>
        <a:p>
          <a:r>
            <a:rPr lang="en-TT" dirty="0"/>
            <a:t>Industry</a:t>
          </a:r>
        </a:p>
      </dgm:t>
    </dgm:pt>
    <dgm:pt modelId="{82F32426-7EE0-4D38-92F9-466A6186432C}" type="parTrans" cxnId="{AEEC50D6-BFC4-4BB6-902F-C9915F53F3FF}">
      <dgm:prSet/>
      <dgm:spPr/>
      <dgm:t>
        <a:bodyPr/>
        <a:lstStyle/>
        <a:p>
          <a:endParaRPr lang="en-TT"/>
        </a:p>
      </dgm:t>
    </dgm:pt>
    <dgm:pt modelId="{4DF9ECE0-C6C3-4F14-90CA-F8F8C5C3288D}" type="sibTrans" cxnId="{AEEC50D6-BFC4-4BB6-902F-C9915F53F3FF}">
      <dgm:prSet/>
      <dgm:spPr/>
      <dgm:t>
        <a:bodyPr/>
        <a:lstStyle/>
        <a:p>
          <a:endParaRPr lang="en-TT"/>
        </a:p>
      </dgm:t>
    </dgm:pt>
    <dgm:pt modelId="{2F0411F4-7119-4D82-B05B-ACCAFEDCB527}">
      <dgm:prSet phldrT="[Text]"/>
      <dgm:spPr/>
      <dgm:t>
        <a:bodyPr/>
        <a:lstStyle/>
        <a:p>
          <a:r>
            <a:rPr lang="en-TT" dirty="0"/>
            <a:t>Academia</a:t>
          </a:r>
        </a:p>
      </dgm:t>
    </dgm:pt>
    <dgm:pt modelId="{C3529496-1BC5-46E0-B976-6E43D3D85117}" type="parTrans" cxnId="{286BEA2B-4FE8-4935-AEAA-38B0D8327488}">
      <dgm:prSet/>
      <dgm:spPr/>
      <dgm:t>
        <a:bodyPr/>
        <a:lstStyle/>
        <a:p>
          <a:endParaRPr lang="en-TT"/>
        </a:p>
      </dgm:t>
    </dgm:pt>
    <dgm:pt modelId="{4A92E813-3FDA-4798-8AA9-592B0A2D856F}" type="sibTrans" cxnId="{286BEA2B-4FE8-4935-AEAA-38B0D8327488}">
      <dgm:prSet/>
      <dgm:spPr/>
      <dgm:t>
        <a:bodyPr/>
        <a:lstStyle/>
        <a:p>
          <a:endParaRPr lang="en-TT"/>
        </a:p>
      </dgm:t>
    </dgm:pt>
    <dgm:pt modelId="{03D62E39-D81D-40C6-8600-FEA99B8B08FF}">
      <dgm:prSet phldrT="[Text]"/>
      <dgm:spPr/>
      <dgm:t>
        <a:bodyPr/>
        <a:lstStyle/>
        <a:p>
          <a:r>
            <a:rPr lang="en-US" dirty="0"/>
            <a:t>University of the West Indies (UWI)</a:t>
          </a:r>
          <a:endParaRPr lang="en-TT" dirty="0"/>
        </a:p>
      </dgm:t>
    </dgm:pt>
    <dgm:pt modelId="{EC1CCD3B-B23A-489C-9625-98B4E43F1BD6}" type="parTrans" cxnId="{110F53C6-3D53-4CCC-942F-995DA8C67A94}">
      <dgm:prSet/>
      <dgm:spPr/>
      <dgm:t>
        <a:bodyPr/>
        <a:lstStyle/>
        <a:p>
          <a:endParaRPr lang="en-TT"/>
        </a:p>
      </dgm:t>
    </dgm:pt>
    <dgm:pt modelId="{4ADBC5DC-AA7B-4C73-B6FF-FCB0F155AD9A}" type="sibTrans" cxnId="{110F53C6-3D53-4CCC-942F-995DA8C67A94}">
      <dgm:prSet/>
      <dgm:spPr/>
      <dgm:t>
        <a:bodyPr/>
        <a:lstStyle/>
        <a:p>
          <a:endParaRPr lang="en-TT"/>
        </a:p>
      </dgm:t>
    </dgm:pt>
    <dgm:pt modelId="{5F750CB9-83CD-4AB8-A262-F62E0153D6BB}">
      <dgm:prSet phldrT="[Text]"/>
      <dgm:spPr/>
      <dgm:t>
        <a:bodyPr/>
        <a:lstStyle/>
        <a:p>
          <a:r>
            <a:rPr lang="en-US" dirty="0"/>
            <a:t>University of Trinidad &amp; Tobago (UTT)</a:t>
          </a:r>
          <a:endParaRPr lang="en-TT" dirty="0"/>
        </a:p>
      </dgm:t>
    </dgm:pt>
    <dgm:pt modelId="{5FC7AF83-67BB-4295-8AD3-6BF5E395E114}" type="parTrans" cxnId="{B80557E7-C972-4CFC-A9D6-897397F7F825}">
      <dgm:prSet/>
      <dgm:spPr/>
      <dgm:t>
        <a:bodyPr/>
        <a:lstStyle/>
        <a:p>
          <a:endParaRPr lang="en-TT"/>
        </a:p>
      </dgm:t>
    </dgm:pt>
    <dgm:pt modelId="{91C68DA1-128E-4502-8BD2-603F73D97DF3}" type="sibTrans" cxnId="{B80557E7-C972-4CFC-A9D6-897397F7F825}">
      <dgm:prSet/>
      <dgm:spPr/>
      <dgm:t>
        <a:bodyPr/>
        <a:lstStyle/>
        <a:p>
          <a:endParaRPr lang="en-TT"/>
        </a:p>
      </dgm:t>
    </dgm:pt>
    <dgm:pt modelId="{FEF6138E-A88A-448C-AC46-D0FD43A083A4}">
      <dgm:prSet phldrT="[Text]"/>
      <dgm:spPr/>
      <dgm:t>
        <a:bodyPr/>
        <a:lstStyle/>
        <a:p>
          <a:r>
            <a:rPr lang="en-US" dirty="0"/>
            <a:t>Heritage Petroleum Company Limited (HPCL)</a:t>
          </a:r>
          <a:endParaRPr lang="en-TT" dirty="0"/>
        </a:p>
      </dgm:t>
    </dgm:pt>
    <dgm:pt modelId="{F0E61593-7493-4F6B-9320-3C59434B26D4}" type="parTrans" cxnId="{EEFCB629-16C0-440A-9F32-B67F414DBCA7}">
      <dgm:prSet/>
      <dgm:spPr/>
      <dgm:t>
        <a:bodyPr/>
        <a:lstStyle/>
        <a:p>
          <a:endParaRPr lang="en-TT"/>
        </a:p>
      </dgm:t>
    </dgm:pt>
    <dgm:pt modelId="{B6D5273C-105C-4AC9-B969-9B61C47D5165}" type="sibTrans" cxnId="{EEFCB629-16C0-440A-9F32-B67F414DBCA7}">
      <dgm:prSet/>
      <dgm:spPr/>
      <dgm:t>
        <a:bodyPr/>
        <a:lstStyle/>
        <a:p>
          <a:endParaRPr lang="en-TT"/>
        </a:p>
      </dgm:t>
    </dgm:pt>
    <dgm:pt modelId="{7E18BFC0-A5F7-42A8-83D6-2337D8281514}">
      <dgm:prSet phldrT="[Text]"/>
      <dgm:spPr/>
      <dgm:t>
        <a:bodyPr/>
        <a:lstStyle/>
        <a:p>
          <a:r>
            <a:rPr lang="en-US" dirty="0"/>
            <a:t>National Gas Company (NGC)</a:t>
          </a:r>
          <a:endParaRPr lang="en-TT" dirty="0"/>
        </a:p>
      </dgm:t>
    </dgm:pt>
    <dgm:pt modelId="{C83EEB34-EB0A-4BF6-BDCB-079DB3107119}" type="parTrans" cxnId="{42EDB7A6-AE32-4B86-93FE-2EDC310DCC58}">
      <dgm:prSet/>
      <dgm:spPr/>
      <dgm:t>
        <a:bodyPr/>
        <a:lstStyle/>
        <a:p>
          <a:endParaRPr lang="en-TT"/>
        </a:p>
      </dgm:t>
    </dgm:pt>
    <dgm:pt modelId="{DFDC27A6-A903-497D-9002-62FDFB4D1225}" type="sibTrans" cxnId="{42EDB7A6-AE32-4B86-93FE-2EDC310DCC58}">
      <dgm:prSet/>
      <dgm:spPr/>
      <dgm:t>
        <a:bodyPr/>
        <a:lstStyle/>
        <a:p>
          <a:endParaRPr lang="en-TT"/>
        </a:p>
      </dgm:t>
    </dgm:pt>
    <dgm:pt modelId="{EDB02083-55AA-4B8F-9CD5-F8CE9CC6E279}">
      <dgm:prSet phldrT="[Text]"/>
      <dgm:spPr/>
      <dgm:t>
        <a:bodyPr/>
        <a:lstStyle/>
        <a:p>
          <a:r>
            <a:rPr lang="en-US" dirty="0"/>
            <a:t>Ministry of Energy &amp; Energy Industries (MEEI)</a:t>
          </a:r>
          <a:endParaRPr lang="en-TT" dirty="0"/>
        </a:p>
      </dgm:t>
    </dgm:pt>
    <dgm:pt modelId="{C646CF85-9F85-461B-AF39-EB184A90A7F5}" type="parTrans" cxnId="{0D3A766D-0D65-42B3-9FF5-49E875B30F24}">
      <dgm:prSet/>
      <dgm:spPr/>
      <dgm:t>
        <a:bodyPr/>
        <a:lstStyle/>
        <a:p>
          <a:endParaRPr lang="en-TT"/>
        </a:p>
      </dgm:t>
    </dgm:pt>
    <dgm:pt modelId="{592072BF-7377-4BB4-A0E4-461BD3A4809E}" type="sibTrans" cxnId="{0D3A766D-0D65-42B3-9FF5-49E875B30F24}">
      <dgm:prSet/>
      <dgm:spPr/>
      <dgm:t>
        <a:bodyPr/>
        <a:lstStyle/>
        <a:p>
          <a:endParaRPr lang="en-TT"/>
        </a:p>
      </dgm:t>
    </dgm:pt>
    <dgm:pt modelId="{A53BB082-1F57-45D0-BE96-2611CE2050A6}" type="pres">
      <dgm:prSet presAssocID="{D1E44551-54A0-4DB2-A2FF-D57E73163CF5}" presName="composite" presStyleCnt="0">
        <dgm:presLayoutVars>
          <dgm:chMax val="3"/>
          <dgm:animLvl val="lvl"/>
          <dgm:resizeHandles val="exact"/>
        </dgm:presLayoutVars>
      </dgm:prSet>
      <dgm:spPr/>
    </dgm:pt>
    <dgm:pt modelId="{3EFD2A12-7255-4171-BE80-F3C9BD7F2D11}" type="pres">
      <dgm:prSet presAssocID="{38957091-B940-42CE-A5E5-0542A10520F1}" presName="gear1" presStyleLbl="node1" presStyleIdx="0" presStyleCnt="3">
        <dgm:presLayoutVars>
          <dgm:chMax val="1"/>
          <dgm:bulletEnabled val="1"/>
        </dgm:presLayoutVars>
      </dgm:prSet>
      <dgm:spPr/>
    </dgm:pt>
    <dgm:pt modelId="{197846DB-25A4-4A0C-BAB2-C819DC81FB4D}" type="pres">
      <dgm:prSet presAssocID="{38957091-B940-42CE-A5E5-0542A10520F1}" presName="gear1srcNode" presStyleLbl="node1" presStyleIdx="0" presStyleCnt="3"/>
      <dgm:spPr/>
    </dgm:pt>
    <dgm:pt modelId="{E92695F0-2026-4FB8-A885-CD016AEB3877}" type="pres">
      <dgm:prSet presAssocID="{38957091-B940-42CE-A5E5-0542A10520F1}" presName="gear1dstNode" presStyleLbl="node1" presStyleIdx="0" presStyleCnt="3"/>
      <dgm:spPr/>
    </dgm:pt>
    <dgm:pt modelId="{710DF069-FEEA-4151-B8B7-5F8124D26632}" type="pres">
      <dgm:prSet presAssocID="{38957091-B940-42CE-A5E5-0542A10520F1}" presName="gear1ch" presStyleLbl="fgAcc1" presStyleIdx="0" presStyleCnt="3" custScaleY="48325">
        <dgm:presLayoutVars>
          <dgm:chMax val="0"/>
          <dgm:bulletEnabled val="1"/>
        </dgm:presLayoutVars>
      </dgm:prSet>
      <dgm:spPr/>
    </dgm:pt>
    <dgm:pt modelId="{BE32F9A8-7974-4904-BE8B-1040F996D355}" type="pres">
      <dgm:prSet presAssocID="{F046E4A2-51C1-4240-9EF6-FD87B77B9879}" presName="gear2" presStyleLbl="node1" presStyleIdx="1" presStyleCnt="3">
        <dgm:presLayoutVars>
          <dgm:chMax val="1"/>
          <dgm:bulletEnabled val="1"/>
        </dgm:presLayoutVars>
      </dgm:prSet>
      <dgm:spPr/>
    </dgm:pt>
    <dgm:pt modelId="{FBA94506-EE5B-492A-8425-1C7EE5BB2F8B}" type="pres">
      <dgm:prSet presAssocID="{F046E4A2-51C1-4240-9EF6-FD87B77B9879}" presName="gear2srcNode" presStyleLbl="node1" presStyleIdx="1" presStyleCnt="3"/>
      <dgm:spPr/>
    </dgm:pt>
    <dgm:pt modelId="{3A0A5696-97B6-4CA1-AEA0-1575118EEFDE}" type="pres">
      <dgm:prSet presAssocID="{F046E4A2-51C1-4240-9EF6-FD87B77B9879}" presName="gear2dstNode" presStyleLbl="node1" presStyleIdx="1" presStyleCnt="3"/>
      <dgm:spPr/>
    </dgm:pt>
    <dgm:pt modelId="{B9C575D1-6F92-429F-AE06-3CD6CEA113CE}" type="pres">
      <dgm:prSet presAssocID="{F046E4A2-51C1-4240-9EF6-FD87B77B9879}" presName="gear2ch" presStyleLbl="fgAcc1" presStyleIdx="1" presStyleCnt="3" custScaleY="78584">
        <dgm:presLayoutVars>
          <dgm:chMax val="0"/>
          <dgm:bulletEnabled val="1"/>
        </dgm:presLayoutVars>
      </dgm:prSet>
      <dgm:spPr/>
    </dgm:pt>
    <dgm:pt modelId="{BDA1B6A4-44DC-4A4F-ACB3-BC0EF906E45B}" type="pres">
      <dgm:prSet presAssocID="{2F0411F4-7119-4D82-B05B-ACCAFEDCB527}" presName="gear3" presStyleLbl="node1" presStyleIdx="2" presStyleCnt="3"/>
      <dgm:spPr/>
    </dgm:pt>
    <dgm:pt modelId="{4A5632AF-F2B1-46CE-984E-02485D370EBE}" type="pres">
      <dgm:prSet presAssocID="{2F0411F4-7119-4D82-B05B-ACCAFEDCB527}" presName="gear3tx" presStyleLbl="node1" presStyleIdx="2" presStyleCnt="3">
        <dgm:presLayoutVars>
          <dgm:chMax val="1"/>
          <dgm:bulletEnabled val="1"/>
        </dgm:presLayoutVars>
      </dgm:prSet>
      <dgm:spPr/>
    </dgm:pt>
    <dgm:pt modelId="{8CC97690-B5AF-40E1-9F9B-BA3D8915D024}" type="pres">
      <dgm:prSet presAssocID="{2F0411F4-7119-4D82-B05B-ACCAFEDCB527}" presName="gear3srcNode" presStyleLbl="node1" presStyleIdx="2" presStyleCnt="3"/>
      <dgm:spPr/>
    </dgm:pt>
    <dgm:pt modelId="{2E4A322E-19A5-4943-B678-97879D0D8564}" type="pres">
      <dgm:prSet presAssocID="{2F0411F4-7119-4D82-B05B-ACCAFEDCB527}" presName="gear3dstNode" presStyleLbl="node1" presStyleIdx="2" presStyleCnt="3"/>
      <dgm:spPr/>
    </dgm:pt>
    <dgm:pt modelId="{BDDB85BB-B96E-4BE2-8584-08CA333B1EB8}" type="pres">
      <dgm:prSet presAssocID="{2F0411F4-7119-4D82-B05B-ACCAFEDCB527}" presName="gear3ch" presStyleLbl="fgAcc1" presStyleIdx="2" presStyleCnt="3" custScaleY="76357" custLinFactNeighborX="11542" custLinFactNeighborY="-2935">
        <dgm:presLayoutVars>
          <dgm:chMax val="0"/>
          <dgm:bulletEnabled val="1"/>
        </dgm:presLayoutVars>
      </dgm:prSet>
      <dgm:spPr/>
    </dgm:pt>
    <dgm:pt modelId="{2EE6F36D-F1CE-4DCF-A0D9-199522BD5647}" type="pres">
      <dgm:prSet presAssocID="{6025FDC5-898C-493B-BEF2-DB6D79AC8E6F}" presName="connector1" presStyleLbl="sibTrans2D1" presStyleIdx="0" presStyleCnt="3"/>
      <dgm:spPr/>
    </dgm:pt>
    <dgm:pt modelId="{B5D84898-C052-4A22-BE06-C3730252D7FD}" type="pres">
      <dgm:prSet presAssocID="{4DF9ECE0-C6C3-4F14-90CA-F8F8C5C3288D}" presName="connector2" presStyleLbl="sibTrans2D1" presStyleIdx="1" presStyleCnt="3"/>
      <dgm:spPr/>
    </dgm:pt>
    <dgm:pt modelId="{F8B4ABB0-CAB6-4B0E-9C40-EBE27930621B}" type="pres">
      <dgm:prSet presAssocID="{4A92E813-3FDA-4798-8AA9-592B0A2D856F}" presName="connector3" presStyleLbl="sibTrans2D1" presStyleIdx="2" presStyleCnt="3"/>
      <dgm:spPr/>
    </dgm:pt>
  </dgm:ptLst>
  <dgm:cxnLst>
    <dgm:cxn modelId="{D8D7EA04-2E9E-4E5F-9F90-ED9CCFBCE966}" type="presOf" srcId="{2F0411F4-7119-4D82-B05B-ACCAFEDCB527}" destId="{2E4A322E-19A5-4943-B678-97879D0D8564}" srcOrd="3" destOrd="0" presId="urn:microsoft.com/office/officeart/2005/8/layout/gear1"/>
    <dgm:cxn modelId="{8D8D8506-BFA7-409B-A612-B3C282579CE8}" type="presOf" srcId="{03D62E39-D81D-40C6-8600-FEA99B8B08FF}" destId="{BDDB85BB-B96E-4BE2-8584-08CA333B1EB8}" srcOrd="0" destOrd="0" presId="urn:microsoft.com/office/officeart/2005/8/layout/gear1"/>
    <dgm:cxn modelId="{3EFA871F-349A-48D2-A75C-8C10BD453668}" type="presOf" srcId="{D1E44551-54A0-4DB2-A2FF-D57E73163CF5}" destId="{A53BB082-1F57-45D0-BE96-2611CE2050A6}" srcOrd="0" destOrd="0" presId="urn:microsoft.com/office/officeart/2005/8/layout/gear1"/>
    <dgm:cxn modelId="{EEFCB629-16C0-440A-9F32-B67F414DBCA7}" srcId="{F046E4A2-51C1-4240-9EF6-FD87B77B9879}" destId="{FEF6138E-A88A-448C-AC46-D0FD43A083A4}" srcOrd="0" destOrd="0" parTransId="{F0E61593-7493-4F6B-9320-3C59434B26D4}" sibTransId="{B6D5273C-105C-4AC9-B969-9B61C47D5165}"/>
    <dgm:cxn modelId="{286BEA2B-4FE8-4935-AEAA-38B0D8327488}" srcId="{D1E44551-54A0-4DB2-A2FF-D57E73163CF5}" destId="{2F0411F4-7119-4D82-B05B-ACCAFEDCB527}" srcOrd="2" destOrd="0" parTransId="{C3529496-1BC5-46E0-B976-6E43D3D85117}" sibTransId="{4A92E813-3FDA-4798-8AA9-592B0A2D856F}"/>
    <dgm:cxn modelId="{6C838E3A-9D99-4079-A2E7-EACC894A177A}" type="presOf" srcId="{F046E4A2-51C1-4240-9EF6-FD87B77B9879}" destId="{3A0A5696-97B6-4CA1-AEA0-1575118EEFDE}" srcOrd="2" destOrd="0" presId="urn:microsoft.com/office/officeart/2005/8/layout/gear1"/>
    <dgm:cxn modelId="{0D3A766D-0D65-42B3-9FF5-49E875B30F24}" srcId="{38957091-B940-42CE-A5E5-0542A10520F1}" destId="{EDB02083-55AA-4B8F-9CD5-F8CE9CC6E279}" srcOrd="0" destOrd="0" parTransId="{C646CF85-9F85-461B-AF39-EB184A90A7F5}" sibTransId="{592072BF-7377-4BB4-A0E4-461BD3A4809E}"/>
    <dgm:cxn modelId="{7A6EC257-419F-49EB-9053-9445AE4B23CE}" srcId="{D1E44551-54A0-4DB2-A2FF-D57E73163CF5}" destId="{38957091-B940-42CE-A5E5-0542A10520F1}" srcOrd="0" destOrd="0" parTransId="{AE0DCC61-F219-4FD2-8350-F4A1D618FAAB}" sibTransId="{6025FDC5-898C-493B-BEF2-DB6D79AC8E6F}"/>
    <dgm:cxn modelId="{6E7A1988-10B3-4549-BC8C-5109DD2DE407}" type="presOf" srcId="{7E18BFC0-A5F7-42A8-83D6-2337D8281514}" destId="{B9C575D1-6F92-429F-AE06-3CD6CEA113CE}" srcOrd="0" destOrd="1" presId="urn:microsoft.com/office/officeart/2005/8/layout/gear1"/>
    <dgm:cxn modelId="{AF8FE78B-7630-4E6E-9A0A-15F2092AD562}" type="presOf" srcId="{4DF9ECE0-C6C3-4F14-90CA-F8F8C5C3288D}" destId="{B5D84898-C052-4A22-BE06-C3730252D7FD}" srcOrd="0" destOrd="0" presId="urn:microsoft.com/office/officeart/2005/8/layout/gear1"/>
    <dgm:cxn modelId="{75E8CF90-02E9-4A85-A238-285B03BAF3D0}" type="presOf" srcId="{38957091-B940-42CE-A5E5-0542A10520F1}" destId="{3EFD2A12-7255-4171-BE80-F3C9BD7F2D11}" srcOrd="0" destOrd="0" presId="urn:microsoft.com/office/officeart/2005/8/layout/gear1"/>
    <dgm:cxn modelId="{ECF55192-05D4-4C2B-B2AC-FE2A8A87A618}" type="presOf" srcId="{F046E4A2-51C1-4240-9EF6-FD87B77B9879}" destId="{FBA94506-EE5B-492A-8425-1C7EE5BB2F8B}" srcOrd="1" destOrd="0" presId="urn:microsoft.com/office/officeart/2005/8/layout/gear1"/>
    <dgm:cxn modelId="{030FB6A1-33EC-4AED-8587-B5F0D1C90A75}" type="presOf" srcId="{EDB02083-55AA-4B8F-9CD5-F8CE9CC6E279}" destId="{710DF069-FEEA-4151-B8B7-5F8124D26632}" srcOrd="0" destOrd="0" presId="urn:microsoft.com/office/officeart/2005/8/layout/gear1"/>
    <dgm:cxn modelId="{42EDB7A6-AE32-4B86-93FE-2EDC310DCC58}" srcId="{F046E4A2-51C1-4240-9EF6-FD87B77B9879}" destId="{7E18BFC0-A5F7-42A8-83D6-2337D8281514}" srcOrd="1" destOrd="0" parTransId="{C83EEB34-EB0A-4BF6-BDCB-079DB3107119}" sibTransId="{DFDC27A6-A903-497D-9002-62FDFB4D1225}"/>
    <dgm:cxn modelId="{8F557AB6-CCB4-45CC-8F2C-9D490424BE6B}" type="presOf" srcId="{2F0411F4-7119-4D82-B05B-ACCAFEDCB527}" destId="{8CC97690-B5AF-40E1-9F9B-BA3D8915D024}" srcOrd="2" destOrd="0" presId="urn:microsoft.com/office/officeart/2005/8/layout/gear1"/>
    <dgm:cxn modelId="{110F53C6-3D53-4CCC-942F-995DA8C67A94}" srcId="{2F0411F4-7119-4D82-B05B-ACCAFEDCB527}" destId="{03D62E39-D81D-40C6-8600-FEA99B8B08FF}" srcOrd="0" destOrd="0" parTransId="{EC1CCD3B-B23A-489C-9625-98B4E43F1BD6}" sibTransId="{4ADBC5DC-AA7B-4C73-B6FF-FCB0F155AD9A}"/>
    <dgm:cxn modelId="{7BA063D6-E4C9-4AF9-86AA-001DD30E2F63}" type="presOf" srcId="{FEF6138E-A88A-448C-AC46-D0FD43A083A4}" destId="{B9C575D1-6F92-429F-AE06-3CD6CEA113CE}" srcOrd="0" destOrd="0" presId="urn:microsoft.com/office/officeart/2005/8/layout/gear1"/>
    <dgm:cxn modelId="{AEEC50D6-BFC4-4BB6-902F-C9915F53F3FF}" srcId="{D1E44551-54A0-4DB2-A2FF-D57E73163CF5}" destId="{F046E4A2-51C1-4240-9EF6-FD87B77B9879}" srcOrd="1" destOrd="0" parTransId="{82F32426-7EE0-4D38-92F9-466A6186432C}" sibTransId="{4DF9ECE0-C6C3-4F14-90CA-F8F8C5C3288D}"/>
    <dgm:cxn modelId="{99D452D9-41D5-46E9-848D-61F7352D3D6E}" type="presOf" srcId="{4A92E813-3FDA-4798-8AA9-592B0A2D856F}" destId="{F8B4ABB0-CAB6-4B0E-9C40-EBE27930621B}" srcOrd="0" destOrd="0" presId="urn:microsoft.com/office/officeart/2005/8/layout/gear1"/>
    <dgm:cxn modelId="{41A6E2DA-AF4E-4C7C-94FE-803309603A9C}" type="presOf" srcId="{F046E4A2-51C1-4240-9EF6-FD87B77B9879}" destId="{BE32F9A8-7974-4904-BE8B-1040F996D355}" srcOrd="0" destOrd="0" presId="urn:microsoft.com/office/officeart/2005/8/layout/gear1"/>
    <dgm:cxn modelId="{AF371FDC-AC33-48AC-B2F4-88982BCCE2F0}" type="presOf" srcId="{2F0411F4-7119-4D82-B05B-ACCAFEDCB527}" destId="{4A5632AF-F2B1-46CE-984E-02485D370EBE}" srcOrd="1" destOrd="0" presId="urn:microsoft.com/office/officeart/2005/8/layout/gear1"/>
    <dgm:cxn modelId="{680D9CE2-0451-48FB-891D-23BF1B2E5262}" type="presOf" srcId="{38957091-B940-42CE-A5E5-0542A10520F1}" destId="{E92695F0-2026-4FB8-A885-CD016AEB3877}" srcOrd="2" destOrd="0" presId="urn:microsoft.com/office/officeart/2005/8/layout/gear1"/>
    <dgm:cxn modelId="{0A6193E4-8CEE-46BE-8631-2A03AF0F46C3}" type="presOf" srcId="{38957091-B940-42CE-A5E5-0542A10520F1}" destId="{197846DB-25A4-4A0C-BAB2-C819DC81FB4D}" srcOrd="1" destOrd="0" presId="urn:microsoft.com/office/officeart/2005/8/layout/gear1"/>
    <dgm:cxn modelId="{B80557E7-C972-4CFC-A9D6-897397F7F825}" srcId="{2F0411F4-7119-4D82-B05B-ACCAFEDCB527}" destId="{5F750CB9-83CD-4AB8-A262-F62E0153D6BB}" srcOrd="1" destOrd="0" parTransId="{5FC7AF83-67BB-4295-8AD3-6BF5E395E114}" sibTransId="{91C68DA1-128E-4502-8BD2-603F73D97DF3}"/>
    <dgm:cxn modelId="{B02BFAEF-5C94-4352-8AA0-49831B8CE8BE}" type="presOf" srcId="{2F0411F4-7119-4D82-B05B-ACCAFEDCB527}" destId="{BDA1B6A4-44DC-4A4F-ACB3-BC0EF906E45B}" srcOrd="0" destOrd="0" presId="urn:microsoft.com/office/officeart/2005/8/layout/gear1"/>
    <dgm:cxn modelId="{21D87AF3-9F7E-4C38-8E5F-44194FF78C6A}" type="presOf" srcId="{6025FDC5-898C-493B-BEF2-DB6D79AC8E6F}" destId="{2EE6F36D-F1CE-4DCF-A0D9-199522BD5647}" srcOrd="0" destOrd="0" presId="urn:microsoft.com/office/officeart/2005/8/layout/gear1"/>
    <dgm:cxn modelId="{078AC2F7-4F77-4CEC-8EA5-D618401F66BB}" type="presOf" srcId="{5F750CB9-83CD-4AB8-A262-F62E0153D6BB}" destId="{BDDB85BB-B96E-4BE2-8584-08CA333B1EB8}" srcOrd="0" destOrd="1" presId="urn:microsoft.com/office/officeart/2005/8/layout/gear1"/>
    <dgm:cxn modelId="{879A6C0A-A173-4CF4-A55D-7B20840C768F}" type="presParOf" srcId="{A53BB082-1F57-45D0-BE96-2611CE2050A6}" destId="{3EFD2A12-7255-4171-BE80-F3C9BD7F2D11}" srcOrd="0" destOrd="0" presId="urn:microsoft.com/office/officeart/2005/8/layout/gear1"/>
    <dgm:cxn modelId="{803F7AAD-0F73-42AF-A745-2FA2BF9062CB}" type="presParOf" srcId="{A53BB082-1F57-45D0-BE96-2611CE2050A6}" destId="{197846DB-25A4-4A0C-BAB2-C819DC81FB4D}" srcOrd="1" destOrd="0" presId="urn:microsoft.com/office/officeart/2005/8/layout/gear1"/>
    <dgm:cxn modelId="{46756D2E-92E3-4723-A20F-36A506DF2AF0}" type="presParOf" srcId="{A53BB082-1F57-45D0-BE96-2611CE2050A6}" destId="{E92695F0-2026-4FB8-A885-CD016AEB3877}" srcOrd="2" destOrd="0" presId="urn:microsoft.com/office/officeart/2005/8/layout/gear1"/>
    <dgm:cxn modelId="{F6F83586-67F2-4D73-BE70-5D3B8DA1312C}" type="presParOf" srcId="{A53BB082-1F57-45D0-BE96-2611CE2050A6}" destId="{710DF069-FEEA-4151-B8B7-5F8124D26632}" srcOrd="3" destOrd="0" presId="urn:microsoft.com/office/officeart/2005/8/layout/gear1"/>
    <dgm:cxn modelId="{20E71E8C-0FB5-4D9A-AE4F-301F13AC44A8}" type="presParOf" srcId="{A53BB082-1F57-45D0-BE96-2611CE2050A6}" destId="{BE32F9A8-7974-4904-BE8B-1040F996D355}" srcOrd="4" destOrd="0" presId="urn:microsoft.com/office/officeart/2005/8/layout/gear1"/>
    <dgm:cxn modelId="{3962EF03-B7A9-4D18-A217-618037788EF4}" type="presParOf" srcId="{A53BB082-1F57-45D0-BE96-2611CE2050A6}" destId="{FBA94506-EE5B-492A-8425-1C7EE5BB2F8B}" srcOrd="5" destOrd="0" presId="urn:microsoft.com/office/officeart/2005/8/layout/gear1"/>
    <dgm:cxn modelId="{CDE5EE64-64EA-4388-A34F-AFFF47331E85}" type="presParOf" srcId="{A53BB082-1F57-45D0-BE96-2611CE2050A6}" destId="{3A0A5696-97B6-4CA1-AEA0-1575118EEFDE}" srcOrd="6" destOrd="0" presId="urn:microsoft.com/office/officeart/2005/8/layout/gear1"/>
    <dgm:cxn modelId="{ADB026A4-103B-4706-B81D-183961C9E2EC}" type="presParOf" srcId="{A53BB082-1F57-45D0-BE96-2611CE2050A6}" destId="{B9C575D1-6F92-429F-AE06-3CD6CEA113CE}" srcOrd="7" destOrd="0" presId="urn:microsoft.com/office/officeart/2005/8/layout/gear1"/>
    <dgm:cxn modelId="{D1AA5647-B4EA-49CE-9382-8BEA33128AA7}" type="presParOf" srcId="{A53BB082-1F57-45D0-BE96-2611CE2050A6}" destId="{BDA1B6A4-44DC-4A4F-ACB3-BC0EF906E45B}" srcOrd="8" destOrd="0" presId="urn:microsoft.com/office/officeart/2005/8/layout/gear1"/>
    <dgm:cxn modelId="{074BD21A-33BE-496E-BA8A-6A750DACF71F}" type="presParOf" srcId="{A53BB082-1F57-45D0-BE96-2611CE2050A6}" destId="{4A5632AF-F2B1-46CE-984E-02485D370EBE}" srcOrd="9" destOrd="0" presId="urn:microsoft.com/office/officeart/2005/8/layout/gear1"/>
    <dgm:cxn modelId="{0C698E4F-7748-4DBC-A889-AFE65C1884B9}" type="presParOf" srcId="{A53BB082-1F57-45D0-BE96-2611CE2050A6}" destId="{8CC97690-B5AF-40E1-9F9B-BA3D8915D024}" srcOrd="10" destOrd="0" presId="urn:microsoft.com/office/officeart/2005/8/layout/gear1"/>
    <dgm:cxn modelId="{77CA8E9B-337F-463F-8294-2878879013B1}" type="presParOf" srcId="{A53BB082-1F57-45D0-BE96-2611CE2050A6}" destId="{2E4A322E-19A5-4943-B678-97879D0D8564}" srcOrd="11" destOrd="0" presId="urn:microsoft.com/office/officeart/2005/8/layout/gear1"/>
    <dgm:cxn modelId="{858B5A78-BF96-42F7-A34B-BC9AB42908DE}" type="presParOf" srcId="{A53BB082-1F57-45D0-BE96-2611CE2050A6}" destId="{BDDB85BB-B96E-4BE2-8584-08CA333B1EB8}" srcOrd="12" destOrd="0" presId="urn:microsoft.com/office/officeart/2005/8/layout/gear1"/>
    <dgm:cxn modelId="{1AC83AB1-84EA-40B0-BC97-96E493FF3BA0}" type="presParOf" srcId="{A53BB082-1F57-45D0-BE96-2611CE2050A6}" destId="{2EE6F36D-F1CE-4DCF-A0D9-199522BD5647}" srcOrd="13" destOrd="0" presId="urn:microsoft.com/office/officeart/2005/8/layout/gear1"/>
    <dgm:cxn modelId="{712A0AED-4703-40CD-A993-7C7DA701E578}" type="presParOf" srcId="{A53BB082-1F57-45D0-BE96-2611CE2050A6}" destId="{B5D84898-C052-4A22-BE06-C3730252D7FD}" srcOrd="14" destOrd="0" presId="urn:microsoft.com/office/officeart/2005/8/layout/gear1"/>
    <dgm:cxn modelId="{834AB674-7C59-4703-84B1-067997FF1E57}" type="presParOf" srcId="{A53BB082-1F57-45D0-BE96-2611CE2050A6}" destId="{F8B4ABB0-CAB6-4B0E-9C40-EBE27930621B}" srcOrd="15"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1E44551-54A0-4DB2-A2FF-D57E73163CF5}" type="doc">
      <dgm:prSet loTypeId="urn:microsoft.com/office/officeart/2005/8/layout/gear1" loCatId="cycle" qsTypeId="urn:microsoft.com/office/officeart/2005/8/quickstyle/simple1" qsCatId="simple" csTypeId="urn:microsoft.com/office/officeart/2005/8/colors/colorful2" csCatId="colorful" phldr="1"/>
      <dgm:spPr/>
    </dgm:pt>
    <dgm:pt modelId="{38957091-B940-42CE-A5E5-0542A10520F1}">
      <dgm:prSet phldrT="[Text]"/>
      <dgm:spPr/>
      <dgm:t>
        <a:bodyPr/>
        <a:lstStyle/>
        <a:p>
          <a:r>
            <a:rPr lang="en-TT" dirty="0"/>
            <a:t>Regulatory</a:t>
          </a:r>
        </a:p>
      </dgm:t>
    </dgm:pt>
    <dgm:pt modelId="{AE0DCC61-F219-4FD2-8350-F4A1D618FAAB}" type="parTrans" cxnId="{7A6EC257-419F-49EB-9053-9445AE4B23CE}">
      <dgm:prSet/>
      <dgm:spPr/>
      <dgm:t>
        <a:bodyPr/>
        <a:lstStyle/>
        <a:p>
          <a:endParaRPr lang="en-TT"/>
        </a:p>
      </dgm:t>
    </dgm:pt>
    <dgm:pt modelId="{6025FDC5-898C-493B-BEF2-DB6D79AC8E6F}" type="sibTrans" cxnId="{7A6EC257-419F-49EB-9053-9445AE4B23CE}">
      <dgm:prSet/>
      <dgm:spPr/>
      <dgm:t>
        <a:bodyPr/>
        <a:lstStyle/>
        <a:p>
          <a:endParaRPr lang="en-TT"/>
        </a:p>
      </dgm:t>
    </dgm:pt>
    <dgm:pt modelId="{F046E4A2-51C1-4240-9EF6-FD87B77B9879}">
      <dgm:prSet phldrT="[Text]"/>
      <dgm:spPr/>
      <dgm:t>
        <a:bodyPr/>
        <a:lstStyle/>
        <a:p>
          <a:r>
            <a:rPr lang="en-TT" dirty="0"/>
            <a:t>Industry</a:t>
          </a:r>
        </a:p>
      </dgm:t>
    </dgm:pt>
    <dgm:pt modelId="{82F32426-7EE0-4D38-92F9-466A6186432C}" type="parTrans" cxnId="{AEEC50D6-BFC4-4BB6-902F-C9915F53F3FF}">
      <dgm:prSet/>
      <dgm:spPr/>
      <dgm:t>
        <a:bodyPr/>
        <a:lstStyle/>
        <a:p>
          <a:endParaRPr lang="en-TT"/>
        </a:p>
      </dgm:t>
    </dgm:pt>
    <dgm:pt modelId="{4DF9ECE0-C6C3-4F14-90CA-F8F8C5C3288D}" type="sibTrans" cxnId="{AEEC50D6-BFC4-4BB6-902F-C9915F53F3FF}">
      <dgm:prSet/>
      <dgm:spPr/>
      <dgm:t>
        <a:bodyPr/>
        <a:lstStyle/>
        <a:p>
          <a:endParaRPr lang="en-TT"/>
        </a:p>
      </dgm:t>
    </dgm:pt>
    <dgm:pt modelId="{2F0411F4-7119-4D82-B05B-ACCAFEDCB527}">
      <dgm:prSet phldrT="[Text]"/>
      <dgm:spPr/>
      <dgm:t>
        <a:bodyPr/>
        <a:lstStyle/>
        <a:p>
          <a:r>
            <a:rPr lang="en-TT" dirty="0"/>
            <a:t>Academia</a:t>
          </a:r>
        </a:p>
      </dgm:t>
    </dgm:pt>
    <dgm:pt modelId="{C3529496-1BC5-46E0-B976-6E43D3D85117}" type="parTrans" cxnId="{286BEA2B-4FE8-4935-AEAA-38B0D8327488}">
      <dgm:prSet/>
      <dgm:spPr/>
      <dgm:t>
        <a:bodyPr/>
        <a:lstStyle/>
        <a:p>
          <a:endParaRPr lang="en-TT"/>
        </a:p>
      </dgm:t>
    </dgm:pt>
    <dgm:pt modelId="{4A92E813-3FDA-4798-8AA9-592B0A2D856F}" type="sibTrans" cxnId="{286BEA2B-4FE8-4935-AEAA-38B0D8327488}">
      <dgm:prSet/>
      <dgm:spPr/>
      <dgm:t>
        <a:bodyPr/>
        <a:lstStyle/>
        <a:p>
          <a:endParaRPr lang="en-TT"/>
        </a:p>
      </dgm:t>
    </dgm:pt>
    <dgm:pt modelId="{03D62E39-D81D-40C6-8600-FEA99B8B08FF}">
      <dgm:prSet phldrT="[Text]"/>
      <dgm:spPr/>
      <dgm:t>
        <a:bodyPr/>
        <a:lstStyle/>
        <a:p>
          <a:r>
            <a:rPr lang="en-US" dirty="0"/>
            <a:t>University of the West Indies (UWI)</a:t>
          </a:r>
          <a:endParaRPr lang="en-TT" dirty="0"/>
        </a:p>
      </dgm:t>
    </dgm:pt>
    <dgm:pt modelId="{EC1CCD3B-B23A-489C-9625-98B4E43F1BD6}" type="parTrans" cxnId="{110F53C6-3D53-4CCC-942F-995DA8C67A94}">
      <dgm:prSet/>
      <dgm:spPr/>
      <dgm:t>
        <a:bodyPr/>
        <a:lstStyle/>
        <a:p>
          <a:endParaRPr lang="en-TT"/>
        </a:p>
      </dgm:t>
    </dgm:pt>
    <dgm:pt modelId="{4ADBC5DC-AA7B-4C73-B6FF-FCB0F155AD9A}" type="sibTrans" cxnId="{110F53C6-3D53-4CCC-942F-995DA8C67A94}">
      <dgm:prSet/>
      <dgm:spPr/>
      <dgm:t>
        <a:bodyPr/>
        <a:lstStyle/>
        <a:p>
          <a:endParaRPr lang="en-TT"/>
        </a:p>
      </dgm:t>
    </dgm:pt>
    <dgm:pt modelId="{5F750CB9-83CD-4AB8-A262-F62E0153D6BB}">
      <dgm:prSet phldrT="[Text]"/>
      <dgm:spPr/>
      <dgm:t>
        <a:bodyPr/>
        <a:lstStyle/>
        <a:p>
          <a:r>
            <a:rPr lang="en-US" dirty="0"/>
            <a:t>University of Trinidad &amp; Tobago (UTT)</a:t>
          </a:r>
          <a:endParaRPr lang="en-TT" dirty="0"/>
        </a:p>
      </dgm:t>
    </dgm:pt>
    <dgm:pt modelId="{5FC7AF83-67BB-4295-8AD3-6BF5E395E114}" type="parTrans" cxnId="{B80557E7-C972-4CFC-A9D6-897397F7F825}">
      <dgm:prSet/>
      <dgm:spPr/>
      <dgm:t>
        <a:bodyPr/>
        <a:lstStyle/>
        <a:p>
          <a:endParaRPr lang="en-TT"/>
        </a:p>
      </dgm:t>
    </dgm:pt>
    <dgm:pt modelId="{91C68DA1-128E-4502-8BD2-603F73D97DF3}" type="sibTrans" cxnId="{B80557E7-C972-4CFC-A9D6-897397F7F825}">
      <dgm:prSet/>
      <dgm:spPr/>
      <dgm:t>
        <a:bodyPr/>
        <a:lstStyle/>
        <a:p>
          <a:endParaRPr lang="en-TT"/>
        </a:p>
      </dgm:t>
    </dgm:pt>
    <dgm:pt modelId="{FEF6138E-A88A-448C-AC46-D0FD43A083A4}">
      <dgm:prSet phldrT="[Text]"/>
      <dgm:spPr/>
      <dgm:t>
        <a:bodyPr/>
        <a:lstStyle/>
        <a:p>
          <a:r>
            <a:rPr lang="en-US" dirty="0"/>
            <a:t>Heritage Petroleum Company Limited (HPCL)</a:t>
          </a:r>
          <a:endParaRPr lang="en-TT" dirty="0"/>
        </a:p>
      </dgm:t>
    </dgm:pt>
    <dgm:pt modelId="{F0E61593-7493-4F6B-9320-3C59434B26D4}" type="parTrans" cxnId="{EEFCB629-16C0-440A-9F32-B67F414DBCA7}">
      <dgm:prSet/>
      <dgm:spPr/>
      <dgm:t>
        <a:bodyPr/>
        <a:lstStyle/>
        <a:p>
          <a:endParaRPr lang="en-TT"/>
        </a:p>
      </dgm:t>
    </dgm:pt>
    <dgm:pt modelId="{B6D5273C-105C-4AC9-B969-9B61C47D5165}" type="sibTrans" cxnId="{EEFCB629-16C0-440A-9F32-B67F414DBCA7}">
      <dgm:prSet/>
      <dgm:spPr/>
      <dgm:t>
        <a:bodyPr/>
        <a:lstStyle/>
        <a:p>
          <a:endParaRPr lang="en-TT"/>
        </a:p>
      </dgm:t>
    </dgm:pt>
    <dgm:pt modelId="{7E18BFC0-A5F7-42A8-83D6-2337D8281514}">
      <dgm:prSet phldrT="[Text]"/>
      <dgm:spPr/>
      <dgm:t>
        <a:bodyPr/>
        <a:lstStyle/>
        <a:p>
          <a:r>
            <a:rPr lang="en-US" dirty="0"/>
            <a:t>National Gas Company (NGC)</a:t>
          </a:r>
          <a:endParaRPr lang="en-TT" dirty="0"/>
        </a:p>
      </dgm:t>
    </dgm:pt>
    <dgm:pt modelId="{C83EEB34-EB0A-4BF6-BDCB-079DB3107119}" type="parTrans" cxnId="{42EDB7A6-AE32-4B86-93FE-2EDC310DCC58}">
      <dgm:prSet/>
      <dgm:spPr/>
      <dgm:t>
        <a:bodyPr/>
        <a:lstStyle/>
        <a:p>
          <a:endParaRPr lang="en-TT"/>
        </a:p>
      </dgm:t>
    </dgm:pt>
    <dgm:pt modelId="{DFDC27A6-A903-497D-9002-62FDFB4D1225}" type="sibTrans" cxnId="{42EDB7A6-AE32-4B86-93FE-2EDC310DCC58}">
      <dgm:prSet/>
      <dgm:spPr/>
      <dgm:t>
        <a:bodyPr/>
        <a:lstStyle/>
        <a:p>
          <a:endParaRPr lang="en-TT"/>
        </a:p>
      </dgm:t>
    </dgm:pt>
    <dgm:pt modelId="{EDB02083-55AA-4B8F-9CD5-F8CE9CC6E279}">
      <dgm:prSet phldrT="[Text]"/>
      <dgm:spPr/>
      <dgm:t>
        <a:bodyPr/>
        <a:lstStyle/>
        <a:p>
          <a:r>
            <a:rPr lang="en-US" dirty="0"/>
            <a:t>Ministry of Energy &amp; Energy Industries (MEEI)</a:t>
          </a:r>
          <a:endParaRPr lang="en-TT" dirty="0"/>
        </a:p>
      </dgm:t>
    </dgm:pt>
    <dgm:pt modelId="{C646CF85-9F85-461B-AF39-EB184A90A7F5}" type="parTrans" cxnId="{0D3A766D-0D65-42B3-9FF5-49E875B30F24}">
      <dgm:prSet/>
      <dgm:spPr/>
      <dgm:t>
        <a:bodyPr/>
        <a:lstStyle/>
        <a:p>
          <a:endParaRPr lang="en-TT"/>
        </a:p>
      </dgm:t>
    </dgm:pt>
    <dgm:pt modelId="{592072BF-7377-4BB4-A0E4-461BD3A4809E}" type="sibTrans" cxnId="{0D3A766D-0D65-42B3-9FF5-49E875B30F24}">
      <dgm:prSet/>
      <dgm:spPr/>
      <dgm:t>
        <a:bodyPr/>
        <a:lstStyle/>
        <a:p>
          <a:endParaRPr lang="en-TT"/>
        </a:p>
      </dgm:t>
    </dgm:pt>
    <dgm:pt modelId="{A53BB082-1F57-45D0-BE96-2611CE2050A6}" type="pres">
      <dgm:prSet presAssocID="{D1E44551-54A0-4DB2-A2FF-D57E73163CF5}" presName="composite" presStyleCnt="0">
        <dgm:presLayoutVars>
          <dgm:chMax val="3"/>
          <dgm:animLvl val="lvl"/>
          <dgm:resizeHandles val="exact"/>
        </dgm:presLayoutVars>
      </dgm:prSet>
      <dgm:spPr/>
    </dgm:pt>
    <dgm:pt modelId="{3EFD2A12-7255-4171-BE80-F3C9BD7F2D11}" type="pres">
      <dgm:prSet presAssocID="{38957091-B940-42CE-A5E5-0542A10520F1}" presName="gear1" presStyleLbl="node1" presStyleIdx="0" presStyleCnt="3">
        <dgm:presLayoutVars>
          <dgm:chMax val="1"/>
          <dgm:bulletEnabled val="1"/>
        </dgm:presLayoutVars>
      </dgm:prSet>
      <dgm:spPr/>
    </dgm:pt>
    <dgm:pt modelId="{197846DB-25A4-4A0C-BAB2-C819DC81FB4D}" type="pres">
      <dgm:prSet presAssocID="{38957091-B940-42CE-A5E5-0542A10520F1}" presName="gear1srcNode" presStyleLbl="node1" presStyleIdx="0" presStyleCnt="3"/>
      <dgm:spPr/>
    </dgm:pt>
    <dgm:pt modelId="{E92695F0-2026-4FB8-A885-CD016AEB3877}" type="pres">
      <dgm:prSet presAssocID="{38957091-B940-42CE-A5E5-0542A10520F1}" presName="gear1dstNode" presStyleLbl="node1" presStyleIdx="0" presStyleCnt="3"/>
      <dgm:spPr/>
    </dgm:pt>
    <dgm:pt modelId="{710DF069-FEEA-4151-B8B7-5F8124D26632}" type="pres">
      <dgm:prSet presAssocID="{38957091-B940-42CE-A5E5-0542A10520F1}" presName="gear1ch" presStyleLbl="fgAcc1" presStyleIdx="0" presStyleCnt="3" custScaleY="48325">
        <dgm:presLayoutVars>
          <dgm:chMax val="0"/>
          <dgm:bulletEnabled val="1"/>
        </dgm:presLayoutVars>
      </dgm:prSet>
      <dgm:spPr/>
    </dgm:pt>
    <dgm:pt modelId="{BE32F9A8-7974-4904-BE8B-1040F996D355}" type="pres">
      <dgm:prSet presAssocID="{F046E4A2-51C1-4240-9EF6-FD87B77B9879}" presName="gear2" presStyleLbl="node1" presStyleIdx="1" presStyleCnt="3">
        <dgm:presLayoutVars>
          <dgm:chMax val="1"/>
          <dgm:bulletEnabled val="1"/>
        </dgm:presLayoutVars>
      </dgm:prSet>
      <dgm:spPr/>
    </dgm:pt>
    <dgm:pt modelId="{FBA94506-EE5B-492A-8425-1C7EE5BB2F8B}" type="pres">
      <dgm:prSet presAssocID="{F046E4A2-51C1-4240-9EF6-FD87B77B9879}" presName="gear2srcNode" presStyleLbl="node1" presStyleIdx="1" presStyleCnt="3"/>
      <dgm:spPr/>
    </dgm:pt>
    <dgm:pt modelId="{3A0A5696-97B6-4CA1-AEA0-1575118EEFDE}" type="pres">
      <dgm:prSet presAssocID="{F046E4A2-51C1-4240-9EF6-FD87B77B9879}" presName="gear2dstNode" presStyleLbl="node1" presStyleIdx="1" presStyleCnt="3"/>
      <dgm:spPr/>
    </dgm:pt>
    <dgm:pt modelId="{B9C575D1-6F92-429F-AE06-3CD6CEA113CE}" type="pres">
      <dgm:prSet presAssocID="{F046E4A2-51C1-4240-9EF6-FD87B77B9879}" presName="gear2ch" presStyleLbl="fgAcc1" presStyleIdx="1" presStyleCnt="3" custScaleY="78584">
        <dgm:presLayoutVars>
          <dgm:chMax val="0"/>
          <dgm:bulletEnabled val="1"/>
        </dgm:presLayoutVars>
      </dgm:prSet>
      <dgm:spPr/>
    </dgm:pt>
    <dgm:pt modelId="{BDA1B6A4-44DC-4A4F-ACB3-BC0EF906E45B}" type="pres">
      <dgm:prSet presAssocID="{2F0411F4-7119-4D82-B05B-ACCAFEDCB527}" presName="gear3" presStyleLbl="node1" presStyleIdx="2" presStyleCnt="3"/>
      <dgm:spPr/>
    </dgm:pt>
    <dgm:pt modelId="{4A5632AF-F2B1-46CE-984E-02485D370EBE}" type="pres">
      <dgm:prSet presAssocID="{2F0411F4-7119-4D82-B05B-ACCAFEDCB527}" presName="gear3tx" presStyleLbl="node1" presStyleIdx="2" presStyleCnt="3">
        <dgm:presLayoutVars>
          <dgm:chMax val="1"/>
          <dgm:bulletEnabled val="1"/>
        </dgm:presLayoutVars>
      </dgm:prSet>
      <dgm:spPr/>
    </dgm:pt>
    <dgm:pt modelId="{8CC97690-B5AF-40E1-9F9B-BA3D8915D024}" type="pres">
      <dgm:prSet presAssocID="{2F0411F4-7119-4D82-B05B-ACCAFEDCB527}" presName="gear3srcNode" presStyleLbl="node1" presStyleIdx="2" presStyleCnt="3"/>
      <dgm:spPr/>
    </dgm:pt>
    <dgm:pt modelId="{2E4A322E-19A5-4943-B678-97879D0D8564}" type="pres">
      <dgm:prSet presAssocID="{2F0411F4-7119-4D82-B05B-ACCAFEDCB527}" presName="gear3dstNode" presStyleLbl="node1" presStyleIdx="2" presStyleCnt="3"/>
      <dgm:spPr/>
    </dgm:pt>
    <dgm:pt modelId="{BDDB85BB-B96E-4BE2-8584-08CA333B1EB8}" type="pres">
      <dgm:prSet presAssocID="{2F0411F4-7119-4D82-B05B-ACCAFEDCB527}" presName="gear3ch" presStyleLbl="fgAcc1" presStyleIdx="2" presStyleCnt="3" custScaleY="76357" custLinFactNeighborX="11542" custLinFactNeighborY="-2935">
        <dgm:presLayoutVars>
          <dgm:chMax val="0"/>
          <dgm:bulletEnabled val="1"/>
        </dgm:presLayoutVars>
      </dgm:prSet>
      <dgm:spPr/>
    </dgm:pt>
    <dgm:pt modelId="{2EE6F36D-F1CE-4DCF-A0D9-199522BD5647}" type="pres">
      <dgm:prSet presAssocID="{6025FDC5-898C-493B-BEF2-DB6D79AC8E6F}" presName="connector1" presStyleLbl="sibTrans2D1" presStyleIdx="0" presStyleCnt="3"/>
      <dgm:spPr/>
    </dgm:pt>
    <dgm:pt modelId="{B5D84898-C052-4A22-BE06-C3730252D7FD}" type="pres">
      <dgm:prSet presAssocID="{4DF9ECE0-C6C3-4F14-90CA-F8F8C5C3288D}" presName="connector2" presStyleLbl="sibTrans2D1" presStyleIdx="1" presStyleCnt="3"/>
      <dgm:spPr/>
    </dgm:pt>
    <dgm:pt modelId="{F8B4ABB0-CAB6-4B0E-9C40-EBE27930621B}" type="pres">
      <dgm:prSet presAssocID="{4A92E813-3FDA-4798-8AA9-592B0A2D856F}" presName="connector3" presStyleLbl="sibTrans2D1" presStyleIdx="2" presStyleCnt="3"/>
      <dgm:spPr/>
    </dgm:pt>
  </dgm:ptLst>
  <dgm:cxnLst>
    <dgm:cxn modelId="{D8D7EA04-2E9E-4E5F-9F90-ED9CCFBCE966}" type="presOf" srcId="{2F0411F4-7119-4D82-B05B-ACCAFEDCB527}" destId="{2E4A322E-19A5-4943-B678-97879D0D8564}" srcOrd="3" destOrd="0" presId="urn:microsoft.com/office/officeart/2005/8/layout/gear1"/>
    <dgm:cxn modelId="{8D8D8506-BFA7-409B-A612-B3C282579CE8}" type="presOf" srcId="{03D62E39-D81D-40C6-8600-FEA99B8B08FF}" destId="{BDDB85BB-B96E-4BE2-8584-08CA333B1EB8}" srcOrd="0" destOrd="0" presId="urn:microsoft.com/office/officeart/2005/8/layout/gear1"/>
    <dgm:cxn modelId="{3EFA871F-349A-48D2-A75C-8C10BD453668}" type="presOf" srcId="{D1E44551-54A0-4DB2-A2FF-D57E73163CF5}" destId="{A53BB082-1F57-45D0-BE96-2611CE2050A6}" srcOrd="0" destOrd="0" presId="urn:microsoft.com/office/officeart/2005/8/layout/gear1"/>
    <dgm:cxn modelId="{EEFCB629-16C0-440A-9F32-B67F414DBCA7}" srcId="{F046E4A2-51C1-4240-9EF6-FD87B77B9879}" destId="{FEF6138E-A88A-448C-AC46-D0FD43A083A4}" srcOrd="0" destOrd="0" parTransId="{F0E61593-7493-4F6B-9320-3C59434B26D4}" sibTransId="{B6D5273C-105C-4AC9-B969-9B61C47D5165}"/>
    <dgm:cxn modelId="{286BEA2B-4FE8-4935-AEAA-38B0D8327488}" srcId="{D1E44551-54A0-4DB2-A2FF-D57E73163CF5}" destId="{2F0411F4-7119-4D82-B05B-ACCAFEDCB527}" srcOrd="2" destOrd="0" parTransId="{C3529496-1BC5-46E0-B976-6E43D3D85117}" sibTransId="{4A92E813-3FDA-4798-8AA9-592B0A2D856F}"/>
    <dgm:cxn modelId="{6C838E3A-9D99-4079-A2E7-EACC894A177A}" type="presOf" srcId="{F046E4A2-51C1-4240-9EF6-FD87B77B9879}" destId="{3A0A5696-97B6-4CA1-AEA0-1575118EEFDE}" srcOrd="2" destOrd="0" presId="urn:microsoft.com/office/officeart/2005/8/layout/gear1"/>
    <dgm:cxn modelId="{0D3A766D-0D65-42B3-9FF5-49E875B30F24}" srcId="{38957091-B940-42CE-A5E5-0542A10520F1}" destId="{EDB02083-55AA-4B8F-9CD5-F8CE9CC6E279}" srcOrd="0" destOrd="0" parTransId="{C646CF85-9F85-461B-AF39-EB184A90A7F5}" sibTransId="{592072BF-7377-4BB4-A0E4-461BD3A4809E}"/>
    <dgm:cxn modelId="{7A6EC257-419F-49EB-9053-9445AE4B23CE}" srcId="{D1E44551-54A0-4DB2-A2FF-D57E73163CF5}" destId="{38957091-B940-42CE-A5E5-0542A10520F1}" srcOrd="0" destOrd="0" parTransId="{AE0DCC61-F219-4FD2-8350-F4A1D618FAAB}" sibTransId="{6025FDC5-898C-493B-BEF2-DB6D79AC8E6F}"/>
    <dgm:cxn modelId="{6E7A1988-10B3-4549-BC8C-5109DD2DE407}" type="presOf" srcId="{7E18BFC0-A5F7-42A8-83D6-2337D8281514}" destId="{B9C575D1-6F92-429F-AE06-3CD6CEA113CE}" srcOrd="0" destOrd="1" presId="urn:microsoft.com/office/officeart/2005/8/layout/gear1"/>
    <dgm:cxn modelId="{AF8FE78B-7630-4E6E-9A0A-15F2092AD562}" type="presOf" srcId="{4DF9ECE0-C6C3-4F14-90CA-F8F8C5C3288D}" destId="{B5D84898-C052-4A22-BE06-C3730252D7FD}" srcOrd="0" destOrd="0" presId="urn:microsoft.com/office/officeart/2005/8/layout/gear1"/>
    <dgm:cxn modelId="{75E8CF90-02E9-4A85-A238-285B03BAF3D0}" type="presOf" srcId="{38957091-B940-42CE-A5E5-0542A10520F1}" destId="{3EFD2A12-7255-4171-BE80-F3C9BD7F2D11}" srcOrd="0" destOrd="0" presId="urn:microsoft.com/office/officeart/2005/8/layout/gear1"/>
    <dgm:cxn modelId="{ECF55192-05D4-4C2B-B2AC-FE2A8A87A618}" type="presOf" srcId="{F046E4A2-51C1-4240-9EF6-FD87B77B9879}" destId="{FBA94506-EE5B-492A-8425-1C7EE5BB2F8B}" srcOrd="1" destOrd="0" presId="urn:microsoft.com/office/officeart/2005/8/layout/gear1"/>
    <dgm:cxn modelId="{030FB6A1-33EC-4AED-8587-B5F0D1C90A75}" type="presOf" srcId="{EDB02083-55AA-4B8F-9CD5-F8CE9CC6E279}" destId="{710DF069-FEEA-4151-B8B7-5F8124D26632}" srcOrd="0" destOrd="0" presId="urn:microsoft.com/office/officeart/2005/8/layout/gear1"/>
    <dgm:cxn modelId="{42EDB7A6-AE32-4B86-93FE-2EDC310DCC58}" srcId="{F046E4A2-51C1-4240-9EF6-FD87B77B9879}" destId="{7E18BFC0-A5F7-42A8-83D6-2337D8281514}" srcOrd="1" destOrd="0" parTransId="{C83EEB34-EB0A-4BF6-BDCB-079DB3107119}" sibTransId="{DFDC27A6-A903-497D-9002-62FDFB4D1225}"/>
    <dgm:cxn modelId="{8F557AB6-CCB4-45CC-8F2C-9D490424BE6B}" type="presOf" srcId="{2F0411F4-7119-4D82-B05B-ACCAFEDCB527}" destId="{8CC97690-B5AF-40E1-9F9B-BA3D8915D024}" srcOrd="2" destOrd="0" presId="urn:microsoft.com/office/officeart/2005/8/layout/gear1"/>
    <dgm:cxn modelId="{110F53C6-3D53-4CCC-942F-995DA8C67A94}" srcId="{2F0411F4-7119-4D82-B05B-ACCAFEDCB527}" destId="{03D62E39-D81D-40C6-8600-FEA99B8B08FF}" srcOrd="0" destOrd="0" parTransId="{EC1CCD3B-B23A-489C-9625-98B4E43F1BD6}" sibTransId="{4ADBC5DC-AA7B-4C73-B6FF-FCB0F155AD9A}"/>
    <dgm:cxn modelId="{7BA063D6-E4C9-4AF9-86AA-001DD30E2F63}" type="presOf" srcId="{FEF6138E-A88A-448C-AC46-D0FD43A083A4}" destId="{B9C575D1-6F92-429F-AE06-3CD6CEA113CE}" srcOrd="0" destOrd="0" presId="urn:microsoft.com/office/officeart/2005/8/layout/gear1"/>
    <dgm:cxn modelId="{AEEC50D6-BFC4-4BB6-902F-C9915F53F3FF}" srcId="{D1E44551-54A0-4DB2-A2FF-D57E73163CF5}" destId="{F046E4A2-51C1-4240-9EF6-FD87B77B9879}" srcOrd="1" destOrd="0" parTransId="{82F32426-7EE0-4D38-92F9-466A6186432C}" sibTransId="{4DF9ECE0-C6C3-4F14-90CA-F8F8C5C3288D}"/>
    <dgm:cxn modelId="{99D452D9-41D5-46E9-848D-61F7352D3D6E}" type="presOf" srcId="{4A92E813-3FDA-4798-8AA9-592B0A2D856F}" destId="{F8B4ABB0-CAB6-4B0E-9C40-EBE27930621B}" srcOrd="0" destOrd="0" presId="urn:microsoft.com/office/officeart/2005/8/layout/gear1"/>
    <dgm:cxn modelId="{41A6E2DA-AF4E-4C7C-94FE-803309603A9C}" type="presOf" srcId="{F046E4A2-51C1-4240-9EF6-FD87B77B9879}" destId="{BE32F9A8-7974-4904-BE8B-1040F996D355}" srcOrd="0" destOrd="0" presId="urn:microsoft.com/office/officeart/2005/8/layout/gear1"/>
    <dgm:cxn modelId="{AF371FDC-AC33-48AC-B2F4-88982BCCE2F0}" type="presOf" srcId="{2F0411F4-7119-4D82-B05B-ACCAFEDCB527}" destId="{4A5632AF-F2B1-46CE-984E-02485D370EBE}" srcOrd="1" destOrd="0" presId="urn:microsoft.com/office/officeart/2005/8/layout/gear1"/>
    <dgm:cxn modelId="{680D9CE2-0451-48FB-891D-23BF1B2E5262}" type="presOf" srcId="{38957091-B940-42CE-A5E5-0542A10520F1}" destId="{E92695F0-2026-4FB8-A885-CD016AEB3877}" srcOrd="2" destOrd="0" presId="urn:microsoft.com/office/officeart/2005/8/layout/gear1"/>
    <dgm:cxn modelId="{0A6193E4-8CEE-46BE-8631-2A03AF0F46C3}" type="presOf" srcId="{38957091-B940-42CE-A5E5-0542A10520F1}" destId="{197846DB-25A4-4A0C-BAB2-C819DC81FB4D}" srcOrd="1" destOrd="0" presId="urn:microsoft.com/office/officeart/2005/8/layout/gear1"/>
    <dgm:cxn modelId="{B80557E7-C972-4CFC-A9D6-897397F7F825}" srcId="{2F0411F4-7119-4D82-B05B-ACCAFEDCB527}" destId="{5F750CB9-83CD-4AB8-A262-F62E0153D6BB}" srcOrd="1" destOrd="0" parTransId="{5FC7AF83-67BB-4295-8AD3-6BF5E395E114}" sibTransId="{91C68DA1-128E-4502-8BD2-603F73D97DF3}"/>
    <dgm:cxn modelId="{B02BFAEF-5C94-4352-8AA0-49831B8CE8BE}" type="presOf" srcId="{2F0411F4-7119-4D82-B05B-ACCAFEDCB527}" destId="{BDA1B6A4-44DC-4A4F-ACB3-BC0EF906E45B}" srcOrd="0" destOrd="0" presId="urn:microsoft.com/office/officeart/2005/8/layout/gear1"/>
    <dgm:cxn modelId="{21D87AF3-9F7E-4C38-8E5F-44194FF78C6A}" type="presOf" srcId="{6025FDC5-898C-493B-BEF2-DB6D79AC8E6F}" destId="{2EE6F36D-F1CE-4DCF-A0D9-199522BD5647}" srcOrd="0" destOrd="0" presId="urn:microsoft.com/office/officeart/2005/8/layout/gear1"/>
    <dgm:cxn modelId="{078AC2F7-4F77-4CEC-8EA5-D618401F66BB}" type="presOf" srcId="{5F750CB9-83CD-4AB8-A262-F62E0153D6BB}" destId="{BDDB85BB-B96E-4BE2-8584-08CA333B1EB8}" srcOrd="0" destOrd="1" presId="urn:microsoft.com/office/officeart/2005/8/layout/gear1"/>
    <dgm:cxn modelId="{879A6C0A-A173-4CF4-A55D-7B20840C768F}" type="presParOf" srcId="{A53BB082-1F57-45D0-BE96-2611CE2050A6}" destId="{3EFD2A12-7255-4171-BE80-F3C9BD7F2D11}" srcOrd="0" destOrd="0" presId="urn:microsoft.com/office/officeart/2005/8/layout/gear1"/>
    <dgm:cxn modelId="{803F7AAD-0F73-42AF-A745-2FA2BF9062CB}" type="presParOf" srcId="{A53BB082-1F57-45D0-BE96-2611CE2050A6}" destId="{197846DB-25A4-4A0C-BAB2-C819DC81FB4D}" srcOrd="1" destOrd="0" presId="urn:microsoft.com/office/officeart/2005/8/layout/gear1"/>
    <dgm:cxn modelId="{46756D2E-92E3-4723-A20F-36A506DF2AF0}" type="presParOf" srcId="{A53BB082-1F57-45D0-BE96-2611CE2050A6}" destId="{E92695F0-2026-4FB8-A885-CD016AEB3877}" srcOrd="2" destOrd="0" presId="urn:microsoft.com/office/officeart/2005/8/layout/gear1"/>
    <dgm:cxn modelId="{F6F83586-67F2-4D73-BE70-5D3B8DA1312C}" type="presParOf" srcId="{A53BB082-1F57-45D0-BE96-2611CE2050A6}" destId="{710DF069-FEEA-4151-B8B7-5F8124D26632}" srcOrd="3" destOrd="0" presId="urn:microsoft.com/office/officeart/2005/8/layout/gear1"/>
    <dgm:cxn modelId="{20E71E8C-0FB5-4D9A-AE4F-301F13AC44A8}" type="presParOf" srcId="{A53BB082-1F57-45D0-BE96-2611CE2050A6}" destId="{BE32F9A8-7974-4904-BE8B-1040F996D355}" srcOrd="4" destOrd="0" presId="urn:microsoft.com/office/officeart/2005/8/layout/gear1"/>
    <dgm:cxn modelId="{3962EF03-B7A9-4D18-A217-618037788EF4}" type="presParOf" srcId="{A53BB082-1F57-45D0-BE96-2611CE2050A6}" destId="{FBA94506-EE5B-492A-8425-1C7EE5BB2F8B}" srcOrd="5" destOrd="0" presId="urn:microsoft.com/office/officeart/2005/8/layout/gear1"/>
    <dgm:cxn modelId="{CDE5EE64-64EA-4388-A34F-AFFF47331E85}" type="presParOf" srcId="{A53BB082-1F57-45D0-BE96-2611CE2050A6}" destId="{3A0A5696-97B6-4CA1-AEA0-1575118EEFDE}" srcOrd="6" destOrd="0" presId="urn:microsoft.com/office/officeart/2005/8/layout/gear1"/>
    <dgm:cxn modelId="{ADB026A4-103B-4706-B81D-183961C9E2EC}" type="presParOf" srcId="{A53BB082-1F57-45D0-BE96-2611CE2050A6}" destId="{B9C575D1-6F92-429F-AE06-3CD6CEA113CE}" srcOrd="7" destOrd="0" presId="urn:microsoft.com/office/officeart/2005/8/layout/gear1"/>
    <dgm:cxn modelId="{D1AA5647-B4EA-49CE-9382-8BEA33128AA7}" type="presParOf" srcId="{A53BB082-1F57-45D0-BE96-2611CE2050A6}" destId="{BDA1B6A4-44DC-4A4F-ACB3-BC0EF906E45B}" srcOrd="8" destOrd="0" presId="urn:microsoft.com/office/officeart/2005/8/layout/gear1"/>
    <dgm:cxn modelId="{074BD21A-33BE-496E-BA8A-6A750DACF71F}" type="presParOf" srcId="{A53BB082-1F57-45D0-BE96-2611CE2050A6}" destId="{4A5632AF-F2B1-46CE-984E-02485D370EBE}" srcOrd="9" destOrd="0" presId="urn:microsoft.com/office/officeart/2005/8/layout/gear1"/>
    <dgm:cxn modelId="{0C698E4F-7748-4DBC-A889-AFE65C1884B9}" type="presParOf" srcId="{A53BB082-1F57-45D0-BE96-2611CE2050A6}" destId="{8CC97690-B5AF-40E1-9F9B-BA3D8915D024}" srcOrd="10" destOrd="0" presId="urn:microsoft.com/office/officeart/2005/8/layout/gear1"/>
    <dgm:cxn modelId="{77CA8E9B-337F-463F-8294-2878879013B1}" type="presParOf" srcId="{A53BB082-1F57-45D0-BE96-2611CE2050A6}" destId="{2E4A322E-19A5-4943-B678-97879D0D8564}" srcOrd="11" destOrd="0" presId="urn:microsoft.com/office/officeart/2005/8/layout/gear1"/>
    <dgm:cxn modelId="{858B5A78-BF96-42F7-A34B-BC9AB42908DE}" type="presParOf" srcId="{A53BB082-1F57-45D0-BE96-2611CE2050A6}" destId="{BDDB85BB-B96E-4BE2-8584-08CA333B1EB8}" srcOrd="12" destOrd="0" presId="urn:microsoft.com/office/officeart/2005/8/layout/gear1"/>
    <dgm:cxn modelId="{1AC83AB1-84EA-40B0-BC97-96E493FF3BA0}" type="presParOf" srcId="{A53BB082-1F57-45D0-BE96-2611CE2050A6}" destId="{2EE6F36D-F1CE-4DCF-A0D9-199522BD5647}" srcOrd="13" destOrd="0" presId="urn:microsoft.com/office/officeart/2005/8/layout/gear1"/>
    <dgm:cxn modelId="{712A0AED-4703-40CD-A993-7C7DA701E578}" type="presParOf" srcId="{A53BB082-1F57-45D0-BE96-2611CE2050A6}" destId="{B5D84898-C052-4A22-BE06-C3730252D7FD}" srcOrd="14" destOrd="0" presId="urn:microsoft.com/office/officeart/2005/8/layout/gear1"/>
    <dgm:cxn modelId="{834AB674-7C59-4703-84B1-067997FF1E57}" type="presParOf" srcId="{A53BB082-1F57-45D0-BE96-2611CE2050A6}" destId="{F8B4ABB0-CAB6-4B0E-9C40-EBE27930621B}" srcOrd="15"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EB963ED-3A35-4FD3-B541-9410B7B3B86B}"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en-US"/>
        </a:p>
      </dgm:t>
    </dgm:pt>
    <dgm:pt modelId="{9F36DC53-ED4E-4D57-9241-8B73EDD8B821}">
      <dgm:prSet phldrT="[Text]"/>
      <dgm:spPr/>
      <dgm:t>
        <a:bodyPr/>
        <a:lstStyle/>
        <a:p>
          <a:r>
            <a:rPr lang="en-US" dirty="0"/>
            <a:t>Feb-Jul 2022</a:t>
          </a:r>
        </a:p>
      </dgm:t>
    </dgm:pt>
    <dgm:pt modelId="{648D01DA-B3B9-41F9-89ED-85D79C9447B7}" type="parTrans" cxnId="{CDBA58EB-7D05-436D-AA15-1BCE49BD96B8}">
      <dgm:prSet/>
      <dgm:spPr/>
      <dgm:t>
        <a:bodyPr/>
        <a:lstStyle/>
        <a:p>
          <a:endParaRPr lang="en-US"/>
        </a:p>
      </dgm:t>
    </dgm:pt>
    <dgm:pt modelId="{954870DC-E792-4C54-B413-51A195F84678}" type="sibTrans" cxnId="{CDBA58EB-7D05-436D-AA15-1BCE49BD96B8}">
      <dgm:prSet/>
      <dgm:spPr/>
      <dgm:t>
        <a:bodyPr/>
        <a:lstStyle/>
        <a:p>
          <a:endParaRPr lang="en-US"/>
        </a:p>
      </dgm:t>
    </dgm:pt>
    <dgm:pt modelId="{07488AB9-E172-4D59-A55A-3369E59AC2E6}">
      <dgm:prSet phldrT="[Text]"/>
      <dgm:spPr/>
      <dgm:t>
        <a:bodyPr/>
        <a:lstStyle/>
        <a:p>
          <a:r>
            <a:rPr lang="en-US" dirty="0"/>
            <a:t>Research on international CCUS laws</a:t>
          </a:r>
        </a:p>
      </dgm:t>
    </dgm:pt>
    <dgm:pt modelId="{EC6D5CAE-B92F-49F2-BADD-0B6BDF06B3DF}" type="parTrans" cxnId="{216699B7-DDA4-4B36-95B1-A8372886025D}">
      <dgm:prSet/>
      <dgm:spPr/>
      <dgm:t>
        <a:bodyPr/>
        <a:lstStyle/>
        <a:p>
          <a:endParaRPr lang="en-US"/>
        </a:p>
      </dgm:t>
    </dgm:pt>
    <dgm:pt modelId="{FE63D162-C08A-40A8-9B9E-237F43630428}" type="sibTrans" cxnId="{216699B7-DDA4-4B36-95B1-A8372886025D}">
      <dgm:prSet/>
      <dgm:spPr/>
      <dgm:t>
        <a:bodyPr/>
        <a:lstStyle/>
        <a:p>
          <a:endParaRPr lang="en-US"/>
        </a:p>
      </dgm:t>
    </dgm:pt>
    <dgm:pt modelId="{76E2DA86-A6DB-406D-BF56-937A46E3E5D8}">
      <dgm:prSet phldrT="[Text]"/>
      <dgm:spPr/>
      <dgm:t>
        <a:bodyPr/>
        <a:lstStyle/>
        <a:p>
          <a:r>
            <a:rPr lang="en-US" dirty="0"/>
            <a:t>1st Draft Policy created</a:t>
          </a:r>
        </a:p>
      </dgm:t>
    </dgm:pt>
    <dgm:pt modelId="{3886F5E0-C299-4A97-B0FC-60F8995CB348}" type="parTrans" cxnId="{1F05B1F9-776C-4B10-8DC5-5F8586EFDA96}">
      <dgm:prSet/>
      <dgm:spPr/>
      <dgm:t>
        <a:bodyPr/>
        <a:lstStyle/>
        <a:p>
          <a:endParaRPr lang="en-US"/>
        </a:p>
      </dgm:t>
    </dgm:pt>
    <dgm:pt modelId="{1D34299F-9D45-4931-9F8A-1AB7BC7A883E}" type="sibTrans" cxnId="{1F05B1F9-776C-4B10-8DC5-5F8586EFDA96}">
      <dgm:prSet/>
      <dgm:spPr/>
      <dgm:t>
        <a:bodyPr/>
        <a:lstStyle/>
        <a:p>
          <a:endParaRPr lang="en-US"/>
        </a:p>
      </dgm:t>
    </dgm:pt>
    <dgm:pt modelId="{B8F9FE34-B35B-4557-B3D0-227B9186EE5F}">
      <dgm:prSet phldrT="[Text]"/>
      <dgm:spPr/>
      <dgm:t>
        <a:bodyPr/>
        <a:lstStyle/>
        <a:p>
          <a:r>
            <a:rPr lang="en-US" dirty="0"/>
            <a:t>Aug 2022</a:t>
          </a:r>
        </a:p>
      </dgm:t>
    </dgm:pt>
    <dgm:pt modelId="{99772601-ED3C-40AD-8A47-C0346C390B74}" type="parTrans" cxnId="{52096D3C-5CC5-40A7-9F7D-03C43A13A980}">
      <dgm:prSet/>
      <dgm:spPr/>
      <dgm:t>
        <a:bodyPr/>
        <a:lstStyle/>
        <a:p>
          <a:endParaRPr lang="en-US"/>
        </a:p>
      </dgm:t>
    </dgm:pt>
    <dgm:pt modelId="{72685892-309A-44B2-B695-AAB38BB36EBC}" type="sibTrans" cxnId="{52096D3C-5CC5-40A7-9F7D-03C43A13A980}">
      <dgm:prSet/>
      <dgm:spPr/>
      <dgm:t>
        <a:bodyPr/>
        <a:lstStyle/>
        <a:p>
          <a:endParaRPr lang="en-US"/>
        </a:p>
      </dgm:t>
    </dgm:pt>
    <dgm:pt modelId="{FEFB532E-4C26-4B3C-8154-DDDFC32F921E}">
      <dgm:prSet phldrT="[Text]"/>
      <dgm:spPr/>
      <dgm:t>
        <a:bodyPr/>
        <a:lstStyle/>
        <a:p>
          <a:r>
            <a:rPr lang="en-US" dirty="0"/>
            <a:t>Feedback requested from 24 stakeholders on Draft CCUS Policy</a:t>
          </a:r>
        </a:p>
      </dgm:t>
    </dgm:pt>
    <dgm:pt modelId="{03B89438-A87B-487F-B5DA-1720AF62C237}" type="parTrans" cxnId="{A453D0A7-814A-49C6-A18F-0B2099BBCB40}">
      <dgm:prSet/>
      <dgm:spPr/>
      <dgm:t>
        <a:bodyPr/>
        <a:lstStyle/>
        <a:p>
          <a:endParaRPr lang="en-US"/>
        </a:p>
      </dgm:t>
    </dgm:pt>
    <dgm:pt modelId="{9B8E8F5B-1950-4FBB-BCCB-3120CDDD7371}" type="sibTrans" cxnId="{A453D0A7-814A-49C6-A18F-0B2099BBCB40}">
      <dgm:prSet/>
      <dgm:spPr/>
      <dgm:t>
        <a:bodyPr/>
        <a:lstStyle/>
        <a:p>
          <a:endParaRPr lang="en-US"/>
        </a:p>
      </dgm:t>
    </dgm:pt>
    <dgm:pt modelId="{02FEC615-9C98-473E-8B7C-1513376389B0}">
      <dgm:prSet phldrT="[Text]"/>
      <dgm:spPr/>
      <dgm:t>
        <a:bodyPr/>
        <a:lstStyle/>
        <a:p>
          <a:r>
            <a:rPr lang="en-US" dirty="0"/>
            <a:t>Jan 2023</a:t>
          </a:r>
        </a:p>
      </dgm:t>
    </dgm:pt>
    <dgm:pt modelId="{2D7FFF67-F236-4829-8804-0E5ED5F30F5A}" type="parTrans" cxnId="{81AC3698-DBA0-4FA6-83A4-51EF3086AA3A}">
      <dgm:prSet/>
      <dgm:spPr/>
      <dgm:t>
        <a:bodyPr/>
        <a:lstStyle/>
        <a:p>
          <a:endParaRPr lang="en-US"/>
        </a:p>
      </dgm:t>
    </dgm:pt>
    <dgm:pt modelId="{5D59724E-9B54-4755-A4DD-9169E1295D28}" type="sibTrans" cxnId="{81AC3698-DBA0-4FA6-83A4-51EF3086AA3A}">
      <dgm:prSet/>
      <dgm:spPr/>
      <dgm:t>
        <a:bodyPr/>
        <a:lstStyle/>
        <a:p>
          <a:endParaRPr lang="en-US"/>
        </a:p>
      </dgm:t>
    </dgm:pt>
    <dgm:pt modelId="{B24BF825-D8F2-41B9-AA4F-31FA2EBB43D9}">
      <dgm:prSet phldrT="[Text]"/>
      <dgm:spPr/>
      <dgm:t>
        <a:bodyPr/>
        <a:lstStyle/>
        <a:p>
          <a:r>
            <a:rPr lang="en-US" dirty="0"/>
            <a:t>Robust feedback received from 14 stakeholders</a:t>
          </a:r>
        </a:p>
      </dgm:t>
    </dgm:pt>
    <dgm:pt modelId="{BE834985-97EC-45C1-B07D-34ED74921C8A}" type="parTrans" cxnId="{C9E14BE2-2A86-4AC3-8168-CC95120F6ECF}">
      <dgm:prSet/>
      <dgm:spPr/>
      <dgm:t>
        <a:bodyPr/>
        <a:lstStyle/>
        <a:p>
          <a:endParaRPr lang="en-US"/>
        </a:p>
      </dgm:t>
    </dgm:pt>
    <dgm:pt modelId="{72758566-FEEF-4840-8602-BC9C8F2B863F}" type="sibTrans" cxnId="{C9E14BE2-2A86-4AC3-8168-CC95120F6ECF}">
      <dgm:prSet/>
      <dgm:spPr/>
      <dgm:t>
        <a:bodyPr/>
        <a:lstStyle/>
        <a:p>
          <a:endParaRPr lang="en-US"/>
        </a:p>
      </dgm:t>
    </dgm:pt>
    <dgm:pt modelId="{B0FC2FD2-64B6-4B67-B25E-2FF989790D23}">
      <dgm:prSet phldrT="[Text]"/>
      <dgm:spPr/>
      <dgm:t>
        <a:bodyPr/>
        <a:lstStyle/>
        <a:p>
          <a:r>
            <a:rPr lang="en-US" dirty="0"/>
            <a:t>Feb – Nov 2023</a:t>
          </a:r>
        </a:p>
      </dgm:t>
    </dgm:pt>
    <dgm:pt modelId="{5FB7665E-55CD-45A4-8776-FB06F3617A82}" type="parTrans" cxnId="{D167FF67-F6A6-476C-A68A-BD2728F606F7}">
      <dgm:prSet/>
      <dgm:spPr/>
      <dgm:t>
        <a:bodyPr/>
        <a:lstStyle/>
        <a:p>
          <a:endParaRPr lang="en-US"/>
        </a:p>
      </dgm:t>
    </dgm:pt>
    <dgm:pt modelId="{54B1465F-E29F-48FE-AD28-4B74377A54C3}" type="sibTrans" cxnId="{D167FF67-F6A6-476C-A68A-BD2728F606F7}">
      <dgm:prSet/>
      <dgm:spPr/>
      <dgm:t>
        <a:bodyPr/>
        <a:lstStyle/>
        <a:p>
          <a:endParaRPr lang="en-US"/>
        </a:p>
      </dgm:t>
    </dgm:pt>
    <dgm:pt modelId="{0A05DB4B-BB21-454B-9B65-86DF88328A30}">
      <dgm:prSet phldrT="[Text]"/>
      <dgm:spPr/>
      <dgm:t>
        <a:bodyPr/>
        <a:lstStyle/>
        <a:p>
          <a:r>
            <a:rPr lang="en-US" dirty="0"/>
            <a:t>Draft Policy amended based on feedback</a:t>
          </a:r>
        </a:p>
      </dgm:t>
    </dgm:pt>
    <dgm:pt modelId="{FA25B59B-2D7C-4BD2-8C86-8D625300D251}" type="parTrans" cxnId="{85E4FB5D-7E91-4510-B7CD-E44D96D48DEC}">
      <dgm:prSet/>
      <dgm:spPr/>
      <dgm:t>
        <a:bodyPr/>
        <a:lstStyle/>
        <a:p>
          <a:endParaRPr lang="en-US"/>
        </a:p>
      </dgm:t>
    </dgm:pt>
    <dgm:pt modelId="{8DD89B67-4A0D-4CBE-96BE-A4885520418E}" type="sibTrans" cxnId="{85E4FB5D-7E91-4510-B7CD-E44D96D48DEC}">
      <dgm:prSet/>
      <dgm:spPr/>
      <dgm:t>
        <a:bodyPr/>
        <a:lstStyle/>
        <a:p>
          <a:endParaRPr lang="en-US"/>
        </a:p>
      </dgm:t>
    </dgm:pt>
    <dgm:pt modelId="{5CCE6425-2E7F-446B-9F5F-E407FF80E889}">
      <dgm:prSet phldrT="[Text]"/>
      <dgm:spPr/>
      <dgm:t>
        <a:bodyPr/>
        <a:lstStyle/>
        <a:p>
          <a:r>
            <a:rPr lang="en-US" dirty="0"/>
            <a:t>Dec 2023</a:t>
          </a:r>
        </a:p>
      </dgm:t>
    </dgm:pt>
    <dgm:pt modelId="{3EE42BEB-ABFB-4B9A-A6BA-076C8788A0CB}" type="parTrans" cxnId="{F954FB90-8AA9-4A76-B647-4B5FE9B31231}">
      <dgm:prSet/>
      <dgm:spPr/>
      <dgm:t>
        <a:bodyPr/>
        <a:lstStyle/>
        <a:p>
          <a:endParaRPr lang="en-US"/>
        </a:p>
      </dgm:t>
    </dgm:pt>
    <dgm:pt modelId="{9C370ACF-D865-4506-880A-ECE74AC49600}" type="sibTrans" cxnId="{F954FB90-8AA9-4A76-B647-4B5FE9B31231}">
      <dgm:prSet/>
      <dgm:spPr/>
      <dgm:t>
        <a:bodyPr/>
        <a:lstStyle/>
        <a:p>
          <a:endParaRPr lang="en-US"/>
        </a:p>
      </dgm:t>
    </dgm:pt>
    <dgm:pt modelId="{A14F9A86-025A-4D41-9EE0-E8E2141CC5C2}">
      <dgm:prSet phldrT="[Text]"/>
      <dgm:spPr/>
      <dgm:t>
        <a:bodyPr/>
        <a:lstStyle/>
        <a:p>
          <a:r>
            <a:rPr lang="en-US" dirty="0"/>
            <a:t>2</a:t>
          </a:r>
          <a:r>
            <a:rPr lang="en-US" baseline="30000" dirty="0"/>
            <a:t>nd</a:t>
          </a:r>
          <a:r>
            <a:rPr lang="en-US" dirty="0"/>
            <a:t> Draft Policy Consultation start with 32 stakeholders</a:t>
          </a:r>
        </a:p>
      </dgm:t>
    </dgm:pt>
    <dgm:pt modelId="{0EA53912-AE08-4AE8-B7C5-5D49D6C11E37}" type="parTrans" cxnId="{AB242F63-AB8B-4702-BA0D-B56511150CB4}">
      <dgm:prSet/>
      <dgm:spPr/>
      <dgm:t>
        <a:bodyPr/>
        <a:lstStyle/>
        <a:p>
          <a:endParaRPr lang="en-US"/>
        </a:p>
      </dgm:t>
    </dgm:pt>
    <dgm:pt modelId="{DA3C00FB-DB19-4C05-9398-348E727112F8}" type="sibTrans" cxnId="{AB242F63-AB8B-4702-BA0D-B56511150CB4}">
      <dgm:prSet/>
      <dgm:spPr/>
      <dgm:t>
        <a:bodyPr/>
        <a:lstStyle/>
        <a:p>
          <a:endParaRPr lang="en-US"/>
        </a:p>
      </dgm:t>
    </dgm:pt>
    <dgm:pt modelId="{75EEA349-DDFB-4AF8-B90D-677F03EC82E5}">
      <dgm:prSet phldrT="[Text]"/>
      <dgm:spPr/>
      <dgm:t>
        <a:bodyPr/>
        <a:lstStyle/>
        <a:p>
          <a:r>
            <a:rPr lang="en-US" dirty="0"/>
            <a:t>Guidelines drafted</a:t>
          </a:r>
        </a:p>
      </dgm:t>
    </dgm:pt>
    <dgm:pt modelId="{9F054B6A-ED4B-46B3-84CE-A2AF83F7D438}" type="parTrans" cxnId="{2312C44C-9585-45B4-BA1C-96AF7E28EFAA}">
      <dgm:prSet/>
      <dgm:spPr/>
      <dgm:t>
        <a:bodyPr/>
        <a:lstStyle/>
        <a:p>
          <a:endParaRPr lang="en-US"/>
        </a:p>
      </dgm:t>
    </dgm:pt>
    <dgm:pt modelId="{49BF84C3-1E2B-48CE-B25D-EC42863157A0}" type="sibTrans" cxnId="{2312C44C-9585-45B4-BA1C-96AF7E28EFAA}">
      <dgm:prSet/>
      <dgm:spPr/>
      <dgm:t>
        <a:bodyPr/>
        <a:lstStyle/>
        <a:p>
          <a:endParaRPr lang="en-US"/>
        </a:p>
      </dgm:t>
    </dgm:pt>
    <dgm:pt modelId="{64DA8265-8F88-40EE-B650-8721023FA956}" type="pres">
      <dgm:prSet presAssocID="{7EB963ED-3A35-4FD3-B541-9410B7B3B86B}" presName="theList" presStyleCnt="0">
        <dgm:presLayoutVars>
          <dgm:dir/>
          <dgm:animLvl val="lvl"/>
          <dgm:resizeHandles val="exact"/>
        </dgm:presLayoutVars>
      </dgm:prSet>
      <dgm:spPr/>
    </dgm:pt>
    <dgm:pt modelId="{86BBF126-639D-4ED3-9655-C5BA55C4ABAF}" type="pres">
      <dgm:prSet presAssocID="{9F36DC53-ED4E-4D57-9241-8B73EDD8B821}" presName="compNode" presStyleCnt="0"/>
      <dgm:spPr/>
    </dgm:pt>
    <dgm:pt modelId="{CDEB8C60-6D36-4BB7-B1FF-A5CC92E71075}" type="pres">
      <dgm:prSet presAssocID="{9F36DC53-ED4E-4D57-9241-8B73EDD8B821}" presName="noGeometry" presStyleCnt="0"/>
      <dgm:spPr/>
    </dgm:pt>
    <dgm:pt modelId="{7E358BDA-DA89-4D0C-AF01-2A61AB9BC175}" type="pres">
      <dgm:prSet presAssocID="{9F36DC53-ED4E-4D57-9241-8B73EDD8B821}" presName="childTextVisible" presStyleLbl="bgAccFollowNode1" presStyleIdx="0" presStyleCnt="5">
        <dgm:presLayoutVars>
          <dgm:bulletEnabled val="1"/>
        </dgm:presLayoutVars>
      </dgm:prSet>
      <dgm:spPr/>
    </dgm:pt>
    <dgm:pt modelId="{05A130EA-9041-4BCE-AFA1-4F7044823BE3}" type="pres">
      <dgm:prSet presAssocID="{9F36DC53-ED4E-4D57-9241-8B73EDD8B821}" presName="childTextHidden" presStyleLbl="bgAccFollowNode1" presStyleIdx="0" presStyleCnt="5"/>
      <dgm:spPr/>
    </dgm:pt>
    <dgm:pt modelId="{34FBAECC-70D9-4662-AC2D-5074C50E697F}" type="pres">
      <dgm:prSet presAssocID="{9F36DC53-ED4E-4D57-9241-8B73EDD8B821}" presName="parentText" presStyleLbl="node1" presStyleIdx="0" presStyleCnt="5" custLinFactNeighborX="-426">
        <dgm:presLayoutVars>
          <dgm:chMax val="1"/>
          <dgm:bulletEnabled val="1"/>
        </dgm:presLayoutVars>
      </dgm:prSet>
      <dgm:spPr/>
    </dgm:pt>
    <dgm:pt modelId="{6A78462C-D54B-4512-B42E-944772FA1047}" type="pres">
      <dgm:prSet presAssocID="{9F36DC53-ED4E-4D57-9241-8B73EDD8B821}" presName="aSpace" presStyleCnt="0"/>
      <dgm:spPr/>
    </dgm:pt>
    <dgm:pt modelId="{908A3EA2-E135-4D64-8CCE-AAB8CAA7099E}" type="pres">
      <dgm:prSet presAssocID="{B8F9FE34-B35B-4557-B3D0-227B9186EE5F}" presName="compNode" presStyleCnt="0"/>
      <dgm:spPr/>
    </dgm:pt>
    <dgm:pt modelId="{04F0CE31-D181-43AB-B80B-8D13C14987D6}" type="pres">
      <dgm:prSet presAssocID="{B8F9FE34-B35B-4557-B3D0-227B9186EE5F}" presName="noGeometry" presStyleCnt="0"/>
      <dgm:spPr/>
    </dgm:pt>
    <dgm:pt modelId="{169C3E28-815B-4FC9-A1BF-F9F88A65A1EB}" type="pres">
      <dgm:prSet presAssocID="{B8F9FE34-B35B-4557-B3D0-227B9186EE5F}" presName="childTextVisible" presStyleLbl="bgAccFollowNode1" presStyleIdx="1" presStyleCnt="5">
        <dgm:presLayoutVars>
          <dgm:bulletEnabled val="1"/>
        </dgm:presLayoutVars>
      </dgm:prSet>
      <dgm:spPr/>
    </dgm:pt>
    <dgm:pt modelId="{B695B322-550E-4E21-A11E-32D7217931A4}" type="pres">
      <dgm:prSet presAssocID="{B8F9FE34-B35B-4557-B3D0-227B9186EE5F}" presName="childTextHidden" presStyleLbl="bgAccFollowNode1" presStyleIdx="1" presStyleCnt="5"/>
      <dgm:spPr/>
    </dgm:pt>
    <dgm:pt modelId="{FFBEA154-FDDE-4489-9D27-927D59DB68B5}" type="pres">
      <dgm:prSet presAssocID="{B8F9FE34-B35B-4557-B3D0-227B9186EE5F}" presName="parentText" presStyleLbl="node1" presStyleIdx="1" presStyleCnt="5">
        <dgm:presLayoutVars>
          <dgm:chMax val="1"/>
          <dgm:bulletEnabled val="1"/>
        </dgm:presLayoutVars>
      </dgm:prSet>
      <dgm:spPr/>
    </dgm:pt>
    <dgm:pt modelId="{4DAAD662-CD28-4486-977A-F4C395C1E74B}" type="pres">
      <dgm:prSet presAssocID="{B8F9FE34-B35B-4557-B3D0-227B9186EE5F}" presName="aSpace" presStyleCnt="0"/>
      <dgm:spPr/>
    </dgm:pt>
    <dgm:pt modelId="{E64C4931-2A00-4CAC-BB3B-BC6396FABF0B}" type="pres">
      <dgm:prSet presAssocID="{02FEC615-9C98-473E-8B7C-1513376389B0}" presName="compNode" presStyleCnt="0"/>
      <dgm:spPr/>
    </dgm:pt>
    <dgm:pt modelId="{1269ACA2-21E2-4FF5-A44C-A3361A118B76}" type="pres">
      <dgm:prSet presAssocID="{02FEC615-9C98-473E-8B7C-1513376389B0}" presName="noGeometry" presStyleCnt="0"/>
      <dgm:spPr/>
    </dgm:pt>
    <dgm:pt modelId="{866FF7A2-4919-4954-B960-D33BDB0D6BEC}" type="pres">
      <dgm:prSet presAssocID="{02FEC615-9C98-473E-8B7C-1513376389B0}" presName="childTextVisible" presStyleLbl="bgAccFollowNode1" presStyleIdx="2" presStyleCnt="5">
        <dgm:presLayoutVars>
          <dgm:bulletEnabled val="1"/>
        </dgm:presLayoutVars>
      </dgm:prSet>
      <dgm:spPr/>
    </dgm:pt>
    <dgm:pt modelId="{98053763-6642-487C-9890-905E73F9CF07}" type="pres">
      <dgm:prSet presAssocID="{02FEC615-9C98-473E-8B7C-1513376389B0}" presName="childTextHidden" presStyleLbl="bgAccFollowNode1" presStyleIdx="2" presStyleCnt="5"/>
      <dgm:spPr/>
    </dgm:pt>
    <dgm:pt modelId="{478F6228-1A42-4D5A-A32D-5FDADED310F9}" type="pres">
      <dgm:prSet presAssocID="{02FEC615-9C98-473E-8B7C-1513376389B0}" presName="parentText" presStyleLbl="node1" presStyleIdx="2" presStyleCnt="5">
        <dgm:presLayoutVars>
          <dgm:chMax val="1"/>
          <dgm:bulletEnabled val="1"/>
        </dgm:presLayoutVars>
      </dgm:prSet>
      <dgm:spPr/>
    </dgm:pt>
    <dgm:pt modelId="{DD8EB889-4736-4EE4-83FC-7B8566B376B5}" type="pres">
      <dgm:prSet presAssocID="{02FEC615-9C98-473E-8B7C-1513376389B0}" presName="aSpace" presStyleCnt="0"/>
      <dgm:spPr/>
    </dgm:pt>
    <dgm:pt modelId="{8F46521C-A124-4595-8555-272982AFF0E6}" type="pres">
      <dgm:prSet presAssocID="{B0FC2FD2-64B6-4B67-B25E-2FF989790D23}" presName="compNode" presStyleCnt="0"/>
      <dgm:spPr/>
    </dgm:pt>
    <dgm:pt modelId="{85CEB9C0-886D-448D-AC91-0A51B7FF67D2}" type="pres">
      <dgm:prSet presAssocID="{B0FC2FD2-64B6-4B67-B25E-2FF989790D23}" presName="noGeometry" presStyleCnt="0"/>
      <dgm:spPr/>
    </dgm:pt>
    <dgm:pt modelId="{82C33566-D781-41F2-AB71-2ED03473AA3B}" type="pres">
      <dgm:prSet presAssocID="{B0FC2FD2-64B6-4B67-B25E-2FF989790D23}" presName="childTextVisible" presStyleLbl="bgAccFollowNode1" presStyleIdx="3" presStyleCnt="5" custLinFactNeighborX="213" custLinFactNeighborY="-2087">
        <dgm:presLayoutVars>
          <dgm:bulletEnabled val="1"/>
        </dgm:presLayoutVars>
      </dgm:prSet>
      <dgm:spPr/>
    </dgm:pt>
    <dgm:pt modelId="{AEF2BA38-93A4-4B36-B9EC-A4FD7DA17C11}" type="pres">
      <dgm:prSet presAssocID="{B0FC2FD2-64B6-4B67-B25E-2FF989790D23}" presName="childTextHidden" presStyleLbl="bgAccFollowNode1" presStyleIdx="3" presStyleCnt="5"/>
      <dgm:spPr/>
    </dgm:pt>
    <dgm:pt modelId="{BDECC384-C020-4832-96E8-2B2D37475EFF}" type="pres">
      <dgm:prSet presAssocID="{B0FC2FD2-64B6-4B67-B25E-2FF989790D23}" presName="parentText" presStyleLbl="node1" presStyleIdx="3" presStyleCnt="5">
        <dgm:presLayoutVars>
          <dgm:chMax val="1"/>
          <dgm:bulletEnabled val="1"/>
        </dgm:presLayoutVars>
      </dgm:prSet>
      <dgm:spPr/>
    </dgm:pt>
    <dgm:pt modelId="{2F700CD8-A2BA-40BE-A8AE-B0ADADF646C7}" type="pres">
      <dgm:prSet presAssocID="{B0FC2FD2-64B6-4B67-B25E-2FF989790D23}" presName="aSpace" presStyleCnt="0"/>
      <dgm:spPr/>
    </dgm:pt>
    <dgm:pt modelId="{D6A53BD1-CDD1-4F3B-950A-4D81D3F1C0F8}" type="pres">
      <dgm:prSet presAssocID="{5CCE6425-2E7F-446B-9F5F-E407FF80E889}" presName="compNode" presStyleCnt="0"/>
      <dgm:spPr/>
    </dgm:pt>
    <dgm:pt modelId="{1A88AD56-E8A7-4280-A739-BFF8CC1FD0D5}" type="pres">
      <dgm:prSet presAssocID="{5CCE6425-2E7F-446B-9F5F-E407FF80E889}" presName="noGeometry" presStyleCnt="0"/>
      <dgm:spPr/>
    </dgm:pt>
    <dgm:pt modelId="{82A12107-7E56-40DA-B12F-375785990FE6}" type="pres">
      <dgm:prSet presAssocID="{5CCE6425-2E7F-446B-9F5F-E407FF80E889}" presName="childTextVisible" presStyleLbl="bgAccFollowNode1" presStyleIdx="4" presStyleCnt="5">
        <dgm:presLayoutVars>
          <dgm:bulletEnabled val="1"/>
        </dgm:presLayoutVars>
      </dgm:prSet>
      <dgm:spPr/>
    </dgm:pt>
    <dgm:pt modelId="{D9FFFC72-F76C-49D4-B0EC-D911036BF62C}" type="pres">
      <dgm:prSet presAssocID="{5CCE6425-2E7F-446B-9F5F-E407FF80E889}" presName="childTextHidden" presStyleLbl="bgAccFollowNode1" presStyleIdx="4" presStyleCnt="5"/>
      <dgm:spPr/>
    </dgm:pt>
    <dgm:pt modelId="{71B46110-F0EA-4DF3-A6D7-C52D77A203FD}" type="pres">
      <dgm:prSet presAssocID="{5CCE6425-2E7F-446B-9F5F-E407FF80E889}" presName="parentText" presStyleLbl="node1" presStyleIdx="4" presStyleCnt="5">
        <dgm:presLayoutVars>
          <dgm:chMax val="1"/>
          <dgm:bulletEnabled val="1"/>
        </dgm:presLayoutVars>
      </dgm:prSet>
      <dgm:spPr/>
    </dgm:pt>
  </dgm:ptLst>
  <dgm:cxnLst>
    <dgm:cxn modelId="{5A235F00-385C-456A-AAA2-E670EBDBCDD4}" type="presOf" srcId="{A14F9A86-025A-4D41-9EE0-E8E2141CC5C2}" destId="{D9FFFC72-F76C-49D4-B0EC-D911036BF62C}" srcOrd="1" destOrd="0" presId="urn:microsoft.com/office/officeart/2005/8/layout/hProcess6"/>
    <dgm:cxn modelId="{790D6010-CAB5-4C7B-BC4B-DF7A39B368C3}" type="presOf" srcId="{07488AB9-E172-4D59-A55A-3369E59AC2E6}" destId="{7E358BDA-DA89-4D0C-AF01-2A61AB9BC175}" srcOrd="0" destOrd="0" presId="urn:microsoft.com/office/officeart/2005/8/layout/hProcess6"/>
    <dgm:cxn modelId="{F3989717-F686-4EE4-9993-DB1BD9A7D4C6}" type="presOf" srcId="{02FEC615-9C98-473E-8B7C-1513376389B0}" destId="{478F6228-1A42-4D5A-A32D-5FDADED310F9}" srcOrd="0" destOrd="0" presId="urn:microsoft.com/office/officeart/2005/8/layout/hProcess6"/>
    <dgm:cxn modelId="{24719E32-FA52-4A5C-A7D1-2BC83113072D}" type="presOf" srcId="{B8F9FE34-B35B-4557-B3D0-227B9186EE5F}" destId="{FFBEA154-FDDE-4489-9D27-927D59DB68B5}" srcOrd="0" destOrd="0" presId="urn:microsoft.com/office/officeart/2005/8/layout/hProcess6"/>
    <dgm:cxn modelId="{52096D3C-5CC5-40A7-9F7D-03C43A13A980}" srcId="{7EB963ED-3A35-4FD3-B541-9410B7B3B86B}" destId="{B8F9FE34-B35B-4557-B3D0-227B9186EE5F}" srcOrd="1" destOrd="0" parTransId="{99772601-ED3C-40AD-8A47-C0346C390B74}" sibTransId="{72685892-309A-44B2-B695-AAB38BB36EBC}"/>
    <dgm:cxn modelId="{8E38935C-E03A-4C17-B30F-33510E93F6DA}" type="presOf" srcId="{FEFB532E-4C26-4B3C-8154-DDDFC32F921E}" destId="{169C3E28-815B-4FC9-A1BF-F9F88A65A1EB}" srcOrd="0" destOrd="0" presId="urn:microsoft.com/office/officeart/2005/8/layout/hProcess6"/>
    <dgm:cxn modelId="{85E4FB5D-7E91-4510-B7CD-E44D96D48DEC}" srcId="{B0FC2FD2-64B6-4B67-B25E-2FF989790D23}" destId="{0A05DB4B-BB21-454B-9B65-86DF88328A30}" srcOrd="0" destOrd="0" parTransId="{FA25B59B-2D7C-4BD2-8C86-8D625300D251}" sibTransId="{8DD89B67-4A0D-4CBE-96BE-A4885520418E}"/>
    <dgm:cxn modelId="{7AC3A161-42C8-4998-B247-34DD7737B812}" type="presOf" srcId="{75EEA349-DDFB-4AF8-B90D-677F03EC82E5}" destId="{AEF2BA38-93A4-4B36-B9EC-A4FD7DA17C11}" srcOrd="1" destOrd="1" presId="urn:microsoft.com/office/officeart/2005/8/layout/hProcess6"/>
    <dgm:cxn modelId="{9D15CA41-0416-4FDF-9D83-1F389989AF49}" type="presOf" srcId="{B0FC2FD2-64B6-4B67-B25E-2FF989790D23}" destId="{BDECC384-C020-4832-96E8-2B2D37475EFF}" srcOrd="0" destOrd="0" presId="urn:microsoft.com/office/officeart/2005/8/layout/hProcess6"/>
    <dgm:cxn modelId="{AB242F63-AB8B-4702-BA0D-B56511150CB4}" srcId="{5CCE6425-2E7F-446B-9F5F-E407FF80E889}" destId="{A14F9A86-025A-4D41-9EE0-E8E2141CC5C2}" srcOrd="0" destOrd="0" parTransId="{0EA53912-AE08-4AE8-B7C5-5D49D6C11E37}" sibTransId="{DA3C00FB-DB19-4C05-9398-348E727112F8}"/>
    <dgm:cxn modelId="{D167FF67-F6A6-476C-A68A-BD2728F606F7}" srcId="{7EB963ED-3A35-4FD3-B541-9410B7B3B86B}" destId="{B0FC2FD2-64B6-4B67-B25E-2FF989790D23}" srcOrd="3" destOrd="0" parTransId="{5FB7665E-55CD-45A4-8776-FB06F3617A82}" sibTransId="{54B1465F-E29F-48FE-AD28-4B74377A54C3}"/>
    <dgm:cxn modelId="{2312C44C-9585-45B4-BA1C-96AF7E28EFAA}" srcId="{B0FC2FD2-64B6-4B67-B25E-2FF989790D23}" destId="{75EEA349-DDFB-4AF8-B90D-677F03EC82E5}" srcOrd="1" destOrd="0" parTransId="{9F054B6A-ED4B-46B3-84CE-A2AF83F7D438}" sibTransId="{49BF84C3-1E2B-48CE-B25D-EC42863157A0}"/>
    <dgm:cxn modelId="{D9EFC44F-6D70-4A95-830E-26737C68274B}" type="presOf" srcId="{76E2DA86-A6DB-406D-BF56-937A46E3E5D8}" destId="{7E358BDA-DA89-4D0C-AF01-2A61AB9BC175}" srcOrd="0" destOrd="1" presId="urn:microsoft.com/office/officeart/2005/8/layout/hProcess6"/>
    <dgm:cxn modelId="{D2583071-EA8C-4686-9981-5DC0DA3897EF}" type="presOf" srcId="{B24BF825-D8F2-41B9-AA4F-31FA2EBB43D9}" destId="{98053763-6642-487C-9890-905E73F9CF07}" srcOrd="1" destOrd="0" presId="urn:microsoft.com/office/officeart/2005/8/layout/hProcess6"/>
    <dgm:cxn modelId="{70133D7D-08C2-412E-B75D-E4E36D998F8D}" type="presOf" srcId="{76E2DA86-A6DB-406D-BF56-937A46E3E5D8}" destId="{05A130EA-9041-4BCE-AFA1-4F7044823BE3}" srcOrd="1" destOrd="1" presId="urn:microsoft.com/office/officeart/2005/8/layout/hProcess6"/>
    <dgm:cxn modelId="{196AE68E-EC01-4FF8-999B-62AA855ECBEE}" type="presOf" srcId="{5CCE6425-2E7F-446B-9F5F-E407FF80E889}" destId="{71B46110-F0EA-4DF3-A6D7-C52D77A203FD}" srcOrd="0" destOrd="0" presId="urn:microsoft.com/office/officeart/2005/8/layout/hProcess6"/>
    <dgm:cxn modelId="{F954FB90-8AA9-4A76-B647-4B5FE9B31231}" srcId="{7EB963ED-3A35-4FD3-B541-9410B7B3B86B}" destId="{5CCE6425-2E7F-446B-9F5F-E407FF80E889}" srcOrd="4" destOrd="0" parTransId="{3EE42BEB-ABFB-4B9A-A6BA-076C8788A0CB}" sibTransId="{9C370ACF-D865-4506-880A-ECE74AC49600}"/>
    <dgm:cxn modelId="{81AC3698-DBA0-4FA6-83A4-51EF3086AA3A}" srcId="{7EB963ED-3A35-4FD3-B541-9410B7B3B86B}" destId="{02FEC615-9C98-473E-8B7C-1513376389B0}" srcOrd="2" destOrd="0" parTransId="{2D7FFF67-F236-4829-8804-0E5ED5F30F5A}" sibTransId="{5D59724E-9B54-4755-A4DD-9169E1295D28}"/>
    <dgm:cxn modelId="{FB396D9E-93A3-47E5-8CBE-9A504834F25B}" type="presOf" srcId="{FEFB532E-4C26-4B3C-8154-DDDFC32F921E}" destId="{B695B322-550E-4E21-A11E-32D7217931A4}" srcOrd="1" destOrd="0" presId="urn:microsoft.com/office/officeart/2005/8/layout/hProcess6"/>
    <dgm:cxn modelId="{A453D0A7-814A-49C6-A18F-0B2099BBCB40}" srcId="{B8F9FE34-B35B-4557-B3D0-227B9186EE5F}" destId="{FEFB532E-4C26-4B3C-8154-DDDFC32F921E}" srcOrd="0" destOrd="0" parTransId="{03B89438-A87B-487F-B5DA-1720AF62C237}" sibTransId="{9B8E8F5B-1950-4FBB-BCCB-3120CDDD7371}"/>
    <dgm:cxn modelId="{AD24F0B0-AF73-4E11-B833-6C9489D03DAD}" type="presOf" srcId="{0A05DB4B-BB21-454B-9B65-86DF88328A30}" destId="{AEF2BA38-93A4-4B36-B9EC-A4FD7DA17C11}" srcOrd="1" destOrd="0" presId="urn:microsoft.com/office/officeart/2005/8/layout/hProcess6"/>
    <dgm:cxn modelId="{CD0686B3-7DB1-416B-A578-67999DCF9708}" type="presOf" srcId="{0A05DB4B-BB21-454B-9B65-86DF88328A30}" destId="{82C33566-D781-41F2-AB71-2ED03473AA3B}" srcOrd="0" destOrd="0" presId="urn:microsoft.com/office/officeart/2005/8/layout/hProcess6"/>
    <dgm:cxn modelId="{216699B7-DDA4-4B36-95B1-A8372886025D}" srcId="{9F36DC53-ED4E-4D57-9241-8B73EDD8B821}" destId="{07488AB9-E172-4D59-A55A-3369E59AC2E6}" srcOrd="0" destOrd="0" parTransId="{EC6D5CAE-B92F-49F2-BADD-0B6BDF06B3DF}" sibTransId="{FE63D162-C08A-40A8-9B9E-237F43630428}"/>
    <dgm:cxn modelId="{A7D1D8C1-5138-410A-8BC8-F7EB32B23772}" type="presOf" srcId="{9F36DC53-ED4E-4D57-9241-8B73EDD8B821}" destId="{34FBAECC-70D9-4662-AC2D-5074C50E697F}" srcOrd="0" destOrd="0" presId="urn:microsoft.com/office/officeart/2005/8/layout/hProcess6"/>
    <dgm:cxn modelId="{1187E4DC-3C17-4DC9-BBEA-0E82788E217C}" type="presOf" srcId="{75EEA349-DDFB-4AF8-B90D-677F03EC82E5}" destId="{82C33566-D781-41F2-AB71-2ED03473AA3B}" srcOrd="0" destOrd="1" presId="urn:microsoft.com/office/officeart/2005/8/layout/hProcess6"/>
    <dgm:cxn modelId="{C9C3CDDF-B1B2-4321-AC55-8D82007E65E8}" type="presOf" srcId="{7EB963ED-3A35-4FD3-B541-9410B7B3B86B}" destId="{64DA8265-8F88-40EE-B650-8721023FA956}" srcOrd="0" destOrd="0" presId="urn:microsoft.com/office/officeart/2005/8/layout/hProcess6"/>
    <dgm:cxn modelId="{3B573FE2-6F50-4557-90C0-D2E30E5359D9}" type="presOf" srcId="{B24BF825-D8F2-41B9-AA4F-31FA2EBB43D9}" destId="{866FF7A2-4919-4954-B960-D33BDB0D6BEC}" srcOrd="0" destOrd="0" presId="urn:microsoft.com/office/officeart/2005/8/layout/hProcess6"/>
    <dgm:cxn modelId="{C9E14BE2-2A86-4AC3-8168-CC95120F6ECF}" srcId="{02FEC615-9C98-473E-8B7C-1513376389B0}" destId="{B24BF825-D8F2-41B9-AA4F-31FA2EBB43D9}" srcOrd="0" destOrd="0" parTransId="{BE834985-97EC-45C1-B07D-34ED74921C8A}" sibTransId="{72758566-FEEF-4840-8602-BC9C8F2B863F}"/>
    <dgm:cxn modelId="{CDBA58EB-7D05-436D-AA15-1BCE49BD96B8}" srcId="{7EB963ED-3A35-4FD3-B541-9410B7B3B86B}" destId="{9F36DC53-ED4E-4D57-9241-8B73EDD8B821}" srcOrd="0" destOrd="0" parTransId="{648D01DA-B3B9-41F9-89ED-85D79C9447B7}" sibTransId="{954870DC-E792-4C54-B413-51A195F84678}"/>
    <dgm:cxn modelId="{1F05B1F9-776C-4B10-8DC5-5F8586EFDA96}" srcId="{9F36DC53-ED4E-4D57-9241-8B73EDD8B821}" destId="{76E2DA86-A6DB-406D-BF56-937A46E3E5D8}" srcOrd="1" destOrd="0" parTransId="{3886F5E0-C299-4A97-B0FC-60F8995CB348}" sibTransId="{1D34299F-9D45-4931-9F8A-1AB7BC7A883E}"/>
    <dgm:cxn modelId="{8A8928FB-BBEF-4D55-95BF-1EFA061CAE65}" type="presOf" srcId="{A14F9A86-025A-4D41-9EE0-E8E2141CC5C2}" destId="{82A12107-7E56-40DA-B12F-375785990FE6}" srcOrd="0" destOrd="0" presId="urn:microsoft.com/office/officeart/2005/8/layout/hProcess6"/>
    <dgm:cxn modelId="{0AAEE7FE-1B7A-482A-B7BC-B98FD8F68767}" type="presOf" srcId="{07488AB9-E172-4D59-A55A-3369E59AC2E6}" destId="{05A130EA-9041-4BCE-AFA1-4F7044823BE3}" srcOrd="1" destOrd="0" presId="urn:microsoft.com/office/officeart/2005/8/layout/hProcess6"/>
    <dgm:cxn modelId="{92331F06-7066-4404-86FD-F8DF9C4D0248}" type="presParOf" srcId="{64DA8265-8F88-40EE-B650-8721023FA956}" destId="{86BBF126-639D-4ED3-9655-C5BA55C4ABAF}" srcOrd="0" destOrd="0" presId="urn:microsoft.com/office/officeart/2005/8/layout/hProcess6"/>
    <dgm:cxn modelId="{452366CD-74FC-4874-80A4-0C49C1414681}" type="presParOf" srcId="{86BBF126-639D-4ED3-9655-C5BA55C4ABAF}" destId="{CDEB8C60-6D36-4BB7-B1FF-A5CC92E71075}" srcOrd="0" destOrd="0" presId="urn:microsoft.com/office/officeart/2005/8/layout/hProcess6"/>
    <dgm:cxn modelId="{B6CD9D06-42E1-4FD9-9A07-463CDC141975}" type="presParOf" srcId="{86BBF126-639D-4ED3-9655-C5BA55C4ABAF}" destId="{7E358BDA-DA89-4D0C-AF01-2A61AB9BC175}" srcOrd="1" destOrd="0" presId="urn:microsoft.com/office/officeart/2005/8/layout/hProcess6"/>
    <dgm:cxn modelId="{DF1E3440-8E5E-41C6-933B-495CAC4AA56E}" type="presParOf" srcId="{86BBF126-639D-4ED3-9655-C5BA55C4ABAF}" destId="{05A130EA-9041-4BCE-AFA1-4F7044823BE3}" srcOrd="2" destOrd="0" presId="urn:microsoft.com/office/officeart/2005/8/layout/hProcess6"/>
    <dgm:cxn modelId="{EA70ABC2-FE0A-46FE-8475-6BB0D660E84E}" type="presParOf" srcId="{86BBF126-639D-4ED3-9655-C5BA55C4ABAF}" destId="{34FBAECC-70D9-4662-AC2D-5074C50E697F}" srcOrd="3" destOrd="0" presId="urn:microsoft.com/office/officeart/2005/8/layout/hProcess6"/>
    <dgm:cxn modelId="{20DD64AB-5425-47B3-93EC-16B1C5628657}" type="presParOf" srcId="{64DA8265-8F88-40EE-B650-8721023FA956}" destId="{6A78462C-D54B-4512-B42E-944772FA1047}" srcOrd="1" destOrd="0" presId="urn:microsoft.com/office/officeart/2005/8/layout/hProcess6"/>
    <dgm:cxn modelId="{7236DB8B-EA44-4F1C-B5D5-611AEC3641D9}" type="presParOf" srcId="{64DA8265-8F88-40EE-B650-8721023FA956}" destId="{908A3EA2-E135-4D64-8CCE-AAB8CAA7099E}" srcOrd="2" destOrd="0" presId="urn:microsoft.com/office/officeart/2005/8/layout/hProcess6"/>
    <dgm:cxn modelId="{FA6139C4-CD80-4D3C-9363-77F7FE61A1D0}" type="presParOf" srcId="{908A3EA2-E135-4D64-8CCE-AAB8CAA7099E}" destId="{04F0CE31-D181-43AB-B80B-8D13C14987D6}" srcOrd="0" destOrd="0" presId="urn:microsoft.com/office/officeart/2005/8/layout/hProcess6"/>
    <dgm:cxn modelId="{A112108D-B385-41EA-A63B-BB719257B0E9}" type="presParOf" srcId="{908A3EA2-E135-4D64-8CCE-AAB8CAA7099E}" destId="{169C3E28-815B-4FC9-A1BF-F9F88A65A1EB}" srcOrd="1" destOrd="0" presId="urn:microsoft.com/office/officeart/2005/8/layout/hProcess6"/>
    <dgm:cxn modelId="{33403702-DAB2-4479-9184-C5AE344F3145}" type="presParOf" srcId="{908A3EA2-E135-4D64-8CCE-AAB8CAA7099E}" destId="{B695B322-550E-4E21-A11E-32D7217931A4}" srcOrd="2" destOrd="0" presId="urn:microsoft.com/office/officeart/2005/8/layout/hProcess6"/>
    <dgm:cxn modelId="{9F4102DA-81BE-4E06-8B0C-7342CC8BEFF9}" type="presParOf" srcId="{908A3EA2-E135-4D64-8CCE-AAB8CAA7099E}" destId="{FFBEA154-FDDE-4489-9D27-927D59DB68B5}" srcOrd="3" destOrd="0" presId="urn:microsoft.com/office/officeart/2005/8/layout/hProcess6"/>
    <dgm:cxn modelId="{1D608C23-4214-4B36-BB68-415619223675}" type="presParOf" srcId="{64DA8265-8F88-40EE-B650-8721023FA956}" destId="{4DAAD662-CD28-4486-977A-F4C395C1E74B}" srcOrd="3" destOrd="0" presId="urn:microsoft.com/office/officeart/2005/8/layout/hProcess6"/>
    <dgm:cxn modelId="{8CCE65A8-B258-4AC6-BE72-67CAE07813DA}" type="presParOf" srcId="{64DA8265-8F88-40EE-B650-8721023FA956}" destId="{E64C4931-2A00-4CAC-BB3B-BC6396FABF0B}" srcOrd="4" destOrd="0" presId="urn:microsoft.com/office/officeart/2005/8/layout/hProcess6"/>
    <dgm:cxn modelId="{1462D133-3A02-4C98-8900-AF7C548AF6B5}" type="presParOf" srcId="{E64C4931-2A00-4CAC-BB3B-BC6396FABF0B}" destId="{1269ACA2-21E2-4FF5-A44C-A3361A118B76}" srcOrd="0" destOrd="0" presId="urn:microsoft.com/office/officeart/2005/8/layout/hProcess6"/>
    <dgm:cxn modelId="{F3E5F9CF-CCA8-41A3-B803-4EAAE43F1B47}" type="presParOf" srcId="{E64C4931-2A00-4CAC-BB3B-BC6396FABF0B}" destId="{866FF7A2-4919-4954-B960-D33BDB0D6BEC}" srcOrd="1" destOrd="0" presId="urn:microsoft.com/office/officeart/2005/8/layout/hProcess6"/>
    <dgm:cxn modelId="{6262C247-3355-4BF0-873E-4EFCAC39FC7B}" type="presParOf" srcId="{E64C4931-2A00-4CAC-BB3B-BC6396FABF0B}" destId="{98053763-6642-487C-9890-905E73F9CF07}" srcOrd="2" destOrd="0" presId="urn:microsoft.com/office/officeart/2005/8/layout/hProcess6"/>
    <dgm:cxn modelId="{066431EF-F9B6-4818-ADC8-D628E0073BF5}" type="presParOf" srcId="{E64C4931-2A00-4CAC-BB3B-BC6396FABF0B}" destId="{478F6228-1A42-4D5A-A32D-5FDADED310F9}" srcOrd="3" destOrd="0" presId="urn:microsoft.com/office/officeart/2005/8/layout/hProcess6"/>
    <dgm:cxn modelId="{EA37D7AD-5A0D-4618-A139-88CAFB4CDF3A}" type="presParOf" srcId="{64DA8265-8F88-40EE-B650-8721023FA956}" destId="{DD8EB889-4736-4EE4-83FC-7B8566B376B5}" srcOrd="5" destOrd="0" presId="urn:microsoft.com/office/officeart/2005/8/layout/hProcess6"/>
    <dgm:cxn modelId="{D3F0E706-FD89-4BE4-8768-CC424D28026E}" type="presParOf" srcId="{64DA8265-8F88-40EE-B650-8721023FA956}" destId="{8F46521C-A124-4595-8555-272982AFF0E6}" srcOrd="6" destOrd="0" presId="urn:microsoft.com/office/officeart/2005/8/layout/hProcess6"/>
    <dgm:cxn modelId="{FE25DB1A-433C-4A76-A7C6-D1AABD9A0F22}" type="presParOf" srcId="{8F46521C-A124-4595-8555-272982AFF0E6}" destId="{85CEB9C0-886D-448D-AC91-0A51B7FF67D2}" srcOrd="0" destOrd="0" presId="urn:microsoft.com/office/officeart/2005/8/layout/hProcess6"/>
    <dgm:cxn modelId="{B6EA0AB5-E777-4625-8562-73E92CC1797B}" type="presParOf" srcId="{8F46521C-A124-4595-8555-272982AFF0E6}" destId="{82C33566-D781-41F2-AB71-2ED03473AA3B}" srcOrd="1" destOrd="0" presId="urn:microsoft.com/office/officeart/2005/8/layout/hProcess6"/>
    <dgm:cxn modelId="{6800FBC2-BF58-4882-98AB-97035705A230}" type="presParOf" srcId="{8F46521C-A124-4595-8555-272982AFF0E6}" destId="{AEF2BA38-93A4-4B36-B9EC-A4FD7DA17C11}" srcOrd="2" destOrd="0" presId="urn:microsoft.com/office/officeart/2005/8/layout/hProcess6"/>
    <dgm:cxn modelId="{073E3AD7-1DA0-420B-9FC1-E9235FF41F48}" type="presParOf" srcId="{8F46521C-A124-4595-8555-272982AFF0E6}" destId="{BDECC384-C020-4832-96E8-2B2D37475EFF}" srcOrd="3" destOrd="0" presId="urn:microsoft.com/office/officeart/2005/8/layout/hProcess6"/>
    <dgm:cxn modelId="{D9F921CF-900D-42B8-AC19-D549171F2656}" type="presParOf" srcId="{64DA8265-8F88-40EE-B650-8721023FA956}" destId="{2F700CD8-A2BA-40BE-A8AE-B0ADADF646C7}" srcOrd="7" destOrd="0" presId="urn:microsoft.com/office/officeart/2005/8/layout/hProcess6"/>
    <dgm:cxn modelId="{9DDFB17E-AEBF-4C59-9C04-3E649788EDAD}" type="presParOf" srcId="{64DA8265-8F88-40EE-B650-8721023FA956}" destId="{D6A53BD1-CDD1-4F3B-950A-4D81D3F1C0F8}" srcOrd="8" destOrd="0" presId="urn:microsoft.com/office/officeart/2005/8/layout/hProcess6"/>
    <dgm:cxn modelId="{B32A4B44-9D05-4ECA-8DF1-CC714C1B11D9}" type="presParOf" srcId="{D6A53BD1-CDD1-4F3B-950A-4D81D3F1C0F8}" destId="{1A88AD56-E8A7-4280-A739-BFF8CC1FD0D5}" srcOrd="0" destOrd="0" presId="urn:microsoft.com/office/officeart/2005/8/layout/hProcess6"/>
    <dgm:cxn modelId="{D34D6B8B-5FBC-4352-9744-F608FF8EE1AD}" type="presParOf" srcId="{D6A53BD1-CDD1-4F3B-950A-4D81D3F1C0F8}" destId="{82A12107-7E56-40DA-B12F-375785990FE6}" srcOrd="1" destOrd="0" presId="urn:microsoft.com/office/officeart/2005/8/layout/hProcess6"/>
    <dgm:cxn modelId="{C732C4FF-7C2B-4F5E-B1A1-752A63B5FA9E}" type="presParOf" srcId="{D6A53BD1-CDD1-4F3B-950A-4D81D3F1C0F8}" destId="{D9FFFC72-F76C-49D4-B0EC-D911036BF62C}" srcOrd="2" destOrd="0" presId="urn:microsoft.com/office/officeart/2005/8/layout/hProcess6"/>
    <dgm:cxn modelId="{8E887CD8-9C57-43A1-B153-10388B8FFF49}" type="presParOf" srcId="{D6A53BD1-CDD1-4F3B-950A-4D81D3F1C0F8}" destId="{71B46110-F0EA-4DF3-A6D7-C52D77A203FD}"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B2D8970-CACC-4C05-81F4-19E796C402A3}" type="doc">
      <dgm:prSet loTypeId="urn:microsoft.com/office/officeart/2005/8/layout/chevron2" loCatId="list" qsTypeId="urn:microsoft.com/office/officeart/2005/8/quickstyle/3d1" qsCatId="3D" csTypeId="urn:microsoft.com/office/officeart/2005/8/colors/colorful3" csCatId="colorful" phldr="1"/>
      <dgm:spPr/>
      <dgm:t>
        <a:bodyPr/>
        <a:lstStyle/>
        <a:p>
          <a:endParaRPr lang="en-US"/>
        </a:p>
      </dgm:t>
    </dgm:pt>
    <dgm:pt modelId="{F7B7B52B-A151-4AA7-9197-64C88DBD1869}">
      <dgm:prSet phldrT="[Text]"/>
      <dgm:spPr/>
      <dgm:t>
        <a:bodyPr/>
        <a:lstStyle/>
        <a:p>
          <a:r>
            <a:rPr lang="en-US" dirty="0"/>
            <a:t>1</a:t>
          </a:r>
          <a:r>
            <a:rPr lang="en-US" baseline="30000" dirty="0"/>
            <a:t>st</a:t>
          </a:r>
          <a:r>
            <a:rPr lang="en-US" dirty="0"/>
            <a:t> Draft</a:t>
          </a:r>
        </a:p>
        <a:p>
          <a:r>
            <a:rPr lang="en-US" dirty="0"/>
            <a:t>(Aug 2022)</a:t>
          </a:r>
        </a:p>
      </dgm:t>
    </dgm:pt>
    <dgm:pt modelId="{30FD8089-72CA-41B7-ADE4-570852B9D77D}" type="parTrans" cxnId="{41279CF6-7683-4C4D-82EC-FC8C61ADDCC4}">
      <dgm:prSet/>
      <dgm:spPr/>
      <dgm:t>
        <a:bodyPr/>
        <a:lstStyle/>
        <a:p>
          <a:endParaRPr lang="en-US"/>
        </a:p>
      </dgm:t>
    </dgm:pt>
    <dgm:pt modelId="{365EA88E-38AF-48CD-860B-69C949F5A614}" type="sibTrans" cxnId="{41279CF6-7683-4C4D-82EC-FC8C61ADDCC4}">
      <dgm:prSet/>
      <dgm:spPr/>
      <dgm:t>
        <a:bodyPr/>
        <a:lstStyle/>
        <a:p>
          <a:endParaRPr lang="en-US"/>
        </a:p>
      </dgm:t>
    </dgm:pt>
    <dgm:pt modelId="{1BD04BE0-F895-40BF-AE3A-0EE5C11F0DB7}">
      <dgm:prSet phldrT="[Text]"/>
      <dgm:spPr/>
      <dgm:t>
        <a:bodyPr/>
        <a:lstStyle/>
        <a:p>
          <a:r>
            <a:rPr lang="en-US" dirty="0"/>
            <a:t>CO</a:t>
          </a:r>
          <a:r>
            <a:rPr lang="en-US" baseline="-25000" dirty="0"/>
            <a:t>2</a:t>
          </a:r>
          <a:r>
            <a:rPr lang="en-US" baseline="0" dirty="0"/>
            <a:t> EOR ROLE UNCLEAR</a:t>
          </a:r>
          <a:endParaRPr lang="en-US" dirty="0"/>
        </a:p>
      </dgm:t>
    </dgm:pt>
    <dgm:pt modelId="{539B6C10-0E6E-4B34-AEC8-FE1C66AFF08D}" type="parTrans" cxnId="{EFFA1FD5-C4FE-41E7-AE5A-A1C909AB52AA}">
      <dgm:prSet/>
      <dgm:spPr/>
      <dgm:t>
        <a:bodyPr/>
        <a:lstStyle/>
        <a:p>
          <a:endParaRPr lang="en-US"/>
        </a:p>
      </dgm:t>
    </dgm:pt>
    <dgm:pt modelId="{AC9E49FF-A086-43C0-A564-C3E540B7F190}" type="sibTrans" cxnId="{EFFA1FD5-C4FE-41E7-AE5A-A1C909AB52AA}">
      <dgm:prSet/>
      <dgm:spPr/>
      <dgm:t>
        <a:bodyPr/>
        <a:lstStyle/>
        <a:p>
          <a:endParaRPr lang="en-US"/>
        </a:p>
      </dgm:t>
    </dgm:pt>
    <dgm:pt modelId="{51D46898-3769-456E-95CE-91BAC6C9B896}">
      <dgm:prSet phldrT="[Text]"/>
      <dgm:spPr/>
      <dgm:t>
        <a:bodyPr/>
        <a:lstStyle/>
        <a:p>
          <a:r>
            <a:rPr lang="en-US" b="0" dirty="0"/>
            <a:t>AWARD CRITERIA FOR EXPLORATION LICENCES UNDEFINED</a:t>
          </a:r>
        </a:p>
      </dgm:t>
    </dgm:pt>
    <dgm:pt modelId="{74A83854-5944-4504-A2E5-3DB8BA009554}" type="parTrans" cxnId="{9DEFD379-22DB-440B-B5E7-D9DE5C2AFD1A}">
      <dgm:prSet/>
      <dgm:spPr/>
      <dgm:t>
        <a:bodyPr/>
        <a:lstStyle/>
        <a:p>
          <a:endParaRPr lang="en-US"/>
        </a:p>
      </dgm:t>
    </dgm:pt>
    <dgm:pt modelId="{9330C3BC-6086-4570-A2E5-144B4F4E44D2}" type="sibTrans" cxnId="{9DEFD379-22DB-440B-B5E7-D9DE5C2AFD1A}">
      <dgm:prSet/>
      <dgm:spPr/>
      <dgm:t>
        <a:bodyPr/>
        <a:lstStyle/>
        <a:p>
          <a:endParaRPr lang="en-US"/>
        </a:p>
      </dgm:t>
    </dgm:pt>
    <dgm:pt modelId="{2C0535AC-F934-4FE4-B565-0E0458C08F61}">
      <dgm:prSet phldrT="[Text]"/>
      <dgm:spPr/>
      <dgm:t>
        <a:bodyPr/>
        <a:lstStyle/>
        <a:p>
          <a:r>
            <a:rPr lang="en-US" dirty="0"/>
            <a:t>2</a:t>
          </a:r>
          <a:r>
            <a:rPr lang="en-US" baseline="30000" dirty="0"/>
            <a:t>nd</a:t>
          </a:r>
          <a:r>
            <a:rPr lang="en-US" dirty="0"/>
            <a:t> Draft</a:t>
          </a:r>
        </a:p>
        <a:p>
          <a:r>
            <a:rPr lang="en-US" dirty="0"/>
            <a:t>(Dec 2023)</a:t>
          </a:r>
        </a:p>
      </dgm:t>
    </dgm:pt>
    <dgm:pt modelId="{BDF032BB-1D5E-40F9-BC75-8B5D1EADCF7E}" type="parTrans" cxnId="{CB978721-B383-4953-B66A-B1A2F291138B}">
      <dgm:prSet/>
      <dgm:spPr/>
      <dgm:t>
        <a:bodyPr/>
        <a:lstStyle/>
        <a:p>
          <a:endParaRPr lang="en-US"/>
        </a:p>
      </dgm:t>
    </dgm:pt>
    <dgm:pt modelId="{62F23D5A-04A4-4593-9933-480DF8E3BCD6}" type="sibTrans" cxnId="{CB978721-B383-4953-B66A-B1A2F291138B}">
      <dgm:prSet/>
      <dgm:spPr/>
      <dgm:t>
        <a:bodyPr/>
        <a:lstStyle/>
        <a:p>
          <a:endParaRPr lang="en-US"/>
        </a:p>
      </dgm:t>
    </dgm:pt>
    <dgm:pt modelId="{76FE4DF6-7E60-4E38-B2BB-7056065457F7}">
      <dgm:prSet phldrT="[Text]"/>
      <dgm:spPr/>
      <dgm:t>
        <a:bodyPr/>
        <a:lstStyle/>
        <a:p>
          <a:r>
            <a:rPr lang="en-US" baseline="0" dirty="0"/>
            <a:t>AGGREGATOR RECOMMENDED TO TRANSPORT &amp; MARKET </a:t>
          </a:r>
          <a:r>
            <a:rPr lang="en-US" dirty="0"/>
            <a:t>CO</a:t>
          </a:r>
          <a:r>
            <a:rPr lang="en-US" baseline="-25000" dirty="0"/>
            <a:t>2 </a:t>
          </a:r>
          <a:r>
            <a:rPr lang="en-US" baseline="0" dirty="0"/>
            <a:t> </a:t>
          </a:r>
          <a:endParaRPr lang="en-US" dirty="0"/>
        </a:p>
      </dgm:t>
    </dgm:pt>
    <dgm:pt modelId="{53C4A0A4-D3D5-4AA2-BF29-4232D94E8650}" type="parTrans" cxnId="{D7CBE182-8125-470E-AFF1-739EE91EB68C}">
      <dgm:prSet/>
      <dgm:spPr/>
      <dgm:t>
        <a:bodyPr/>
        <a:lstStyle/>
        <a:p>
          <a:endParaRPr lang="en-US"/>
        </a:p>
      </dgm:t>
    </dgm:pt>
    <dgm:pt modelId="{84616C48-4036-4479-93FC-D2E54685E76C}" type="sibTrans" cxnId="{D7CBE182-8125-470E-AFF1-739EE91EB68C}">
      <dgm:prSet/>
      <dgm:spPr/>
      <dgm:t>
        <a:bodyPr/>
        <a:lstStyle/>
        <a:p>
          <a:endParaRPr lang="en-US"/>
        </a:p>
      </dgm:t>
    </dgm:pt>
    <dgm:pt modelId="{A61A3FC3-52A1-48D7-B17D-DE312D6F7814}">
      <dgm:prSet phldrT="[Text]"/>
      <dgm:spPr/>
      <dgm:t>
        <a:bodyPr/>
        <a:lstStyle/>
        <a:p>
          <a:r>
            <a:rPr lang="en-US" dirty="0"/>
            <a:t>CO</a:t>
          </a:r>
          <a:r>
            <a:rPr lang="en-US" baseline="-25000" dirty="0"/>
            <a:t>2</a:t>
          </a:r>
          <a:r>
            <a:rPr lang="en-US" baseline="0" dirty="0"/>
            <a:t> EOR ROLE CLARIFIED</a:t>
          </a:r>
          <a:endParaRPr lang="en-US" dirty="0"/>
        </a:p>
      </dgm:t>
    </dgm:pt>
    <dgm:pt modelId="{F7B64A07-1554-40E0-BCA0-C796BB855323}" type="parTrans" cxnId="{6FC5A4AF-E593-45DE-B7A3-A8D8D406CB61}">
      <dgm:prSet/>
      <dgm:spPr/>
      <dgm:t>
        <a:bodyPr/>
        <a:lstStyle/>
        <a:p>
          <a:endParaRPr lang="en-US"/>
        </a:p>
      </dgm:t>
    </dgm:pt>
    <dgm:pt modelId="{5C01A87B-8371-4F30-8FC3-BCD5D088B8F3}" type="sibTrans" cxnId="{6FC5A4AF-E593-45DE-B7A3-A8D8D406CB61}">
      <dgm:prSet/>
      <dgm:spPr/>
      <dgm:t>
        <a:bodyPr/>
        <a:lstStyle/>
        <a:p>
          <a:endParaRPr lang="en-US"/>
        </a:p>
      </dgm:t>
    </dgm:pt>
    <dgm:pt modelId="{62FB2BD0-9318-48A1-A04B-ACAD4BBD2837}">
      <dgm:prSet phldrT="[Text]"/>
      <dgm:spPr/>
      <dgm:t>
        <a:bodyPr/>
        <a:lstStyle/>
        <a:p>
          <a:r>
            <a:rPr lang="en-US" dirty="0"/>
            <a:t>COMPETITIVE BIDDING PROCESS FOR EXPLORATON LICENCES</a:t>
          </a:r>
        </a:p>
      </dgm:t>
    </dgm:pt>
    <dgm:pt modelId="{10BE04D4-72D8-45A6-8C98-CD7CB302CF03}" type="parTrans" cxnId="{526B423D-C16B-4C1D-BEB3-FB8C46B580DB}">
      <dgm:prSet/>
      <dgm:spPr/>
      <dgm:t>
        <a:bodyPr/>
        <a:lstStyle/>
        <a:p>
          <a:endParaRPr lang="en-US"/>
        </a:p>
      </dgm:t>
    </dgm:pt>
    <dgm:pt modelId="{5438C978-CA13-4972-A3BC-00BF9EA7C6A1}" type="sibTrans" cxnId="{526B423D-C16B-4C1D-BEB3-FB8C46B580DB}">
      <dgm:prSet/>
      <dgm:spPr/>
      <dgm:t>
        <a:bodyPr/>
        <a:lstStyle/>
        <a:p>
          <a:endParaRPr lang="en-US"/>
        </a:p>
      </dgm:t>
    </dgm:pt>
    <dgm:pt modelId="{D6F4AE55-06A9-411A-8E77-A5A3FE5F025D}">
      <dgm:prSet phldrT="[Text]"/>
      <dgm:spPr/>
      <dgm:t>
        <a:bodyPr/>
        <a:lstStyle/>
        <a:p>
          <a:r>
            <a:rPr lang="en-US" dirty="0"/>
            <a:t>NO CO</a:t>
          </a:r>
          <a:r>
            <a:rPr lang="en-US" baseline="-25000" dirty="0"/>
            <a:t>2 </a:t>
          </a:r>
          <a:r>
            <a:rPr lang="en-US" dirty="0"/>
            <a:t>AGGREGATOR PROPOSED</a:t>
          </a:r>
        </a:p>
      </dgm:t>
    </dgm:pt>
    <dgm:pt modelId="{FFCCB63C-AA09-424D-812A-01149C5120F8}" type="parTrans" cxnId="{81D19F1E-1A9A-4AAC-A8E9-F30E7C9CAB5C}">
      <dgm:prSet/>
      <dgm:spPr/>
      <dgm:t>
        <a:bodyPr/>
        <a:lstStyle/>
        <a:p>
          <a:endParaRPr lang="en-US"/>
        </a:p>
      </dgm:t>
    </dgm:pt>
    <dgm:pt modelId="{81B202B3-667E-47C9-B905-C6B04410061B}" type="sibTrans" cxnId="{81D19F1E-1A9A-4AAC-A8E9-F30E7C9CAB5C}">
      <dgm:prSet/>
      <dgm:spPr/>
      <dgm:t>
        <a:bodyPr/>
        <a:lstStyle/>
        <a:p>
          <a:endParaRPr lang="en-US"/>
        </a:p>
      </dgm:t>
    </dgm:pt>
    <dgm:pt modelId="{71FFA588-ECFC-4A44-A33A-3C4732148753}">
      <dgm:prSet phldrT="[Text]"/>
      <dgm:spPr/>
      <dgm:t>
        <a:bodyPr/>
        <a:lstStyle/>
        <a:p>
          <a:r>
            <a:rPr lang="en-US" dirty="0"/>
            <a:t>POST CLOSURE LIABILITIES SPLIT BETWEEN STATE &amp; LICENSEE</a:t>
          </a:r>
        </a:p>
      </dgm:t>
    </dgm:pt>
    <dgm:pt modelId="{2722BCB3-0FD3-4BFD-9F31-C8B6E58A4941}" type="parTrans" cxnId="{2E2212D3-2EAB-4E19-93B1-D5D8C5F0A5C7}">
      <dgm:prSet/>
      <dgm:spPr/>
      <dgm:t>
        <a:bodyPr/>
        <a:lstStyle/>
        <a:p>
          <a:endParaRPr lang="en-US"/>
        </a:p>
      </dgm:t>
    </dgm:pt>
    <dgm:pt modelId="{B81D4885-BD82-4C21-AAC6-167DC594D1A9}" type="sibTrans" cxnId="{2E2212D3-2EAB-4E19-93B1-D5D8C5F0A5C7}">
      <dgm:prSet/>
      <dgm:spPr/>
      <dgm:t>
        <a:bodyPr/>
        <a:lstStyle/>
        <a:p>
          <a:endParaRPr lang="en-US"/>
        </a:p>
      </dgm:t>
    </dgm:pt>
    <dgm:pt modelId="{9D87AED2-89B4-4C09-8C5E-3BAF06B3C9F7}">
      <dgm:prSet phldrT="[Text]"/>
      <dgm:spPr/>
      <dgm:t>
        <a:bodyPr/>
        <a:lstStyle/>
        <a:p>
          <a:r>
            <a:rPr lang="en-US" dirty="0"/>
            <a:t>POST CLOSURE LIABILITIES ABSORBED BY STATE</a:t>
          </a:r>
        </a:p>
      </dgm:t>
    </dgm:pt>
    <dgm:pt modelId="{5532F1D4-02EF-4EA7-AE30-257FA72BD6DD}" type="parTrans" cxnId="{91BFF50C-FF99-4F57-9FC9-0C554A7BCE76}">
      <dgm:prSet/>
      <dgm:spPr/>
      <dgm:t>
        <a:bodyPr/>
        <a:lstStyle/>
        <a:p>
          <a:endParaRPr lang="en-US"/>
        </a:p>
      </dgm:t>
    </dgm:pt>
    <dgm:pt modelId="{3C89A579-B14E-4A23-9D6B-9C39C815F767}" type="sibTrans" cxnId="{91BFF50C-FF99-4F57-9FC9-0C554A7BCE76}">
      <dgm:prSet/>
      <dgm:spPr/>
      <dgm:t>
        <a:bodyPr/>
        <a:lstStyle/>
        <a:p>
          <a:endParaRPr lang="en-US"/>
        </a:p>
      </dgm:t>
    </dgm:pt>
    <dgm:pt modelId="{2D55D5FA-1053-4FAE-98F2-735AEC77E9D1}">
      <dgm:prSet phldrT="[Text]"/>
      <dgm:spPr/>
      <dgm:t>
        <a:bodyPr/>
        <a:lstStyle/>
        <a:p>
          <a:r>
            <a:rPr lang="en-US" b="0" dirty="0"/>
            <a:t>NO PROVISIONS FOR STATE FUNDING</a:t>
          </a:r>
        </a:p>
      </dgm:t>
    </dgm:pt>
    <dgm:pt modelId="{AD6C5C47-03D5-4AEB-9E3E-ABDF9EAF0788}" type="parTrans" cxnId="{A7E77BAB-9EA7-439B-BF9C-6C9D9D2E70FB}">
      <dgm:prSet/>
      <dgm:spPr/>
      <dgm:t>
        <a:bodyPr/>
        <a:lstStyle/>
        <a:p>
          <a:endParaRPr lang="en-US"/>
        </a:p>
      </dgm:t>
    </dgm:pt>
    <dgm:pt modelId="{B312C681-9260-446A-B583-A08442930AA3}" type="sibTrans" cxnId="{A7E77BAB-9EA7-439B-BF9C-6C9D9D2E70FB}">
      <dgm:prSet/>
      <dgm:spPr/>
      <dgm:t>
        <a:bodyPr/>
        <a:lstStyle/>
        <a:p>
          <a:endParaRPr lang="en-US"/>
        </a:p>
      </dgm:t>
    </dgm:pt>
    <dgm:pt modelId="{5C128F2E-2C82-4954-B5F6-7214DC0AA112}">
      <dgm:prSet phldrT="[Text]"/>
      <dgm:spPr/>
      <dgm:t>
        <a:bodyPr/>
        <a:lstStyle/>
        <a:p>
          <a:r>
            <a:rPr lang="en-US" dirty="0"/>
            <a:t>GREEN FUND AMENDMENT TO TARGET CO</a:t>
          </a:r>
          <a:r>
            <a:rPr lang="en-US" baseline="-25000" dirty="0"/>
            <a:t>2</a:t>
          </a:r>
          <a:r>
            <a:rPr lang="en-US" baseline="0" dirty="0"/>
            <a:t> STORAGE PROJECTS</a:t>
          </a:r>
          <a:endParaRPr lang="en-US" dirty="0"/>
        </a:p>
      </dgm:t>
    </dgm:pt>
    <dgm:pt modelId="{0642355A-4AE9-477C-95F5-539C8804F3D7}" type="parTrans" cxnId="{5E94959D-D3BF-4410-80B1-37AA1B0BEBF1}">
      <dgm:prSet/>
      <dgm:spPr/>
      <dgm:t>
        <a:bodyPr/>
        <a:lstStyle/>
        <a:p>
          <a:endParaRPr lang="en-US"/>
        </a:p>
      </dgm:t>
    </dgm:pt>
    <dgm:pt modelId="{BC63B98D-C513-48D6-98C7-9B92D4F15E5E}" type="sibTrans" cxnId="{5E94959D-D3BF-4410-80B1-37AA1B0BEBF1}">
      <dgm:prSet/>
      <dgm:spPr/>
      <dgm:t>
        <a:bodyPr/>
        <a:lstStyle/>
        <a:p>
          <a:endParaRPr lang="en-US"/>
        </a:p>
      </dgm:t>
    </dgm:pt>
    <dgm:pt modelId="{CF6776A5-13A7-422D-B333-EDBEE7662E61}">
      <dgm:prSet phldrT="[Text]"/>
      <dgm:spPr/>
      <dgm:t>
        <a:bodyPr/>
        <a:lstStyle/>
        <a:p>
          <a:r>
            <a:rPr lang="en-US" b="0" dirty="0"/>
            <a:t>SIMULTANEOUS  </a:t>
          </a:r>
          <a:r>
            <a:rPr lang="en-US" dirty="0"/>
            <a:t>CO</a:t>
          </a:r>
          <a:r>
            <a:rPr lang="en-US" baseline="-25000" dirty="0"/>
            <a:t>2 </a:t>
          </a:r>
          <a:r>
            <a:rPr lang="en-US" b="0" dirty="0"/>
            <a:t>STORAGE &amp; O&amp;G EXTRACTION OPERATIONS NOT ADDRESSED</a:t>
          </a:r>
        </a:p>
      </dgm:t>
    </dgm:pt>
    <dgm:pt modelId="{B43BFF6F-105D-44E5-B78D-F27E56F53830}" type="parTrans" cxnId="{3EFDA949-57F6-4934-A330-831A0552B526}">
      <dgm:prSet/>
      <dgm:spPr/>
      <dgm:t>
        <a:bodyPr/>
        <a:lstStyle/>
        <a:p>
          <a:endParaRPr lang="en-US"/>
        </a:p>
      </dgm:t>
    </dgm:pt>
    <dgm:pt modelId="{5A2609E7-8D69-433C-84CC-97C23B985F0E}" type="sibTrans" cxnId="{3EFDA949-57F6-4934-A330-831A0552B526}">
      <dgm:prSet/>
      <dgm:spPr/>
      <dgm:t>
        <a:bodyPr/>
        <a:lstStyle/>
        <a:p>
          <a:endParaRPr lang="en-US"/>
        </a:p>
      </dgm:t>
    </dgm:pt>
    <dgm:pt modelId="{D0B35F7A-CB56-42DC-BC30-1A95068E92D0}">
      <dgm:prSet phldrT="[Text]"/>
      <dgm:spPr/>
      <dgm:t>
        <a:bodyPr/>
        <a:lstStyle/>
        <a:p>
          <a:r>
            <a:rPr lang="en-US" dirty="0"/>
            <a:t>SIMULTANEOUS STORAGE &amp; EXTRACTION OPERATIONS PROTOCOL INCLUDED</a:t>
          </a:r>
        </a:p>
      </dgm:t>
    </dgm:pt>
    <dgm:pt modelId="{598EA0B2-CFAB-4B3A-85AA-2ECD546A836B}" type="parTrans" cxnId="{4499DAC4-9520-403B-B91E-518506783CBC}">
      <dgm:prSet/>
      <dgm:spPr/>
      <dgm:t>
        <a:bodyPr/>
        <a:lstStyle/>
        <a:p>
          <a:endParaRPr lang="en-US"/>
        </a:p>
      </dgm:t>
    </dgm:pt>
    <dgm:pt modelId="{6437305D-56AB-494E-9AC2-139625B9DCE2}" type="sibTrans" cxnId="{4499DAC4-9520-403B-B91E-518506783CBC}">
      <dgm:prSet/>
      <dgm:spPr/>
      <dgm:t>
        <a:bodyPr/>
        <a:lstStyle/>
        <a:p>
          <a:endParaRPr lang="en-US"/>
        </a:p>
      </dgm:t>
    </dgm:pt>
    <dgm:pt modelId="{4548DBAD-A2BA-499A-9FF0-223B8CE78DA9}" type="pres">
      <dgm:prSet presAssocID="{CB2D8970-CACC-4C05-81F4-19E796C402A3}" presName="linearFlow" presStyleCnt="0">
        <dgm:presLayoutVars>
          <dgm:dir/>
          <dgm:animLvl val="lvl"/>
          <dgm:resizeHandles val="exact"/>
        </dgm:presLayoutVars>
      </dgm:prSet>
      <dgm:spPr/>
    </dgm:pt>
    <dgm:pt modelId="{E9557BF3-13DB-43CF-9A06-7ADB59E04CAD}" type="pres">
      <dgm:prSet presAssocID="{F7B7B52B-A151-4AA7-9197-64C88DBD1869}" presName="composite" presStyleCnt="0"/>
      <dgm:spPr/>
    </dgm:pt>
    <dgm:pt modelId="{B5ED61E1-41B4-4425-88BC-C4073A3DA2F7}" type="pres">
      <dgm:prSet presAssocID="{F7B7B52B-A151-4AA7-9197-64C88DBD1869}" presName="parentText" presStyleLbl="alignNode1" presStyleIdx="0" presStyleCnt="2">
        <dgm:presLayoutVars>
          <dgm:chMax val="1"/>
          <dgm:bulletEnabled val="1"/>
        </dgm:presLayoutVars>
      </dgm:prSet>
      <dgm:spPr/>
    </dgm:pt>
    <dgm:pt modelId="{8F7C048A-C6F6-4783-9371-3711EABA86B4}" type="pres">
      <dgm:prSet presAssocID="{F7B7B52B-A151-4AA7-9197-64C88DBD1869}" presName="descendantText" presStyleLbl="alignAcc1" presStyleIdx="0" presStyleCnt="2">
        <dgm:presLayoutVars>
          <dgm:bulletEnabled val="1"/>
        </dgm:presLayoutVars>
      </dgm:prSet>
      <dgm:spPr/>
    </dgm:pt>
    <dgm:pt modelId="{801F1DC6-A4FA-4B01-86E9-F000DB0002C6}" type="pres">
      <dgm:prSet presAssocID="{365EA88E-38AF-48CD-860B-69C949F5A614}" presName="sp" presStyleCnt="0"/>
      <dgm:spPr/>
    </dgm:pt>
    <dgm:pt modelId="{F9E51012-E5D7-4FEC-B7CA-D63AF3A5DAFC}" type="pres">
      <dgm:prSet presAssocID="{2C0535AC-F934-4FE4-B565-0E0458C08F61}" presName="composite" presStyleCnt="0"/>
      <dgm:spPr/>
    </dgm:pt>
    <dgm:pt modelId="{BC456C93-C75A-4534-A5FF-D6140F6C6F0F}" type="pres">
      <dgm:prSet presAssocID="{2C0535AC-F934-4FE4-B565-0E0458C08F61}" presName="parentText" presStyleLbl="alignNode1" presStyleIdx="1" presStyleCnt="2">
        <dgm:presLayoutVars>
          <dgm:chMax val="1"/>
          <dgm:bulletEnabled val="1"/>
        </dgm:presLayoutVars>
      </dgm:prSet>
      <dgm:spPr/>
    </dgm:pt>
    <dgm:pt modelId="{A263E26A-5986-47E1-995D-2F86C577510C}" type="pres">
      <dgm:prSet presAssocID="{2C0535AC-F934-4FE4-B565-0E0458C08F61}" presName="descendantText" presStyleLbl="alignAcc1" presStyleIdx="1" presStyleCnt="2">
        <dgm:presLayoutVars>
          <dgm:bulletEnabled val="1"/>
        </dgm:presLayoutVars>
      </dgm:prSet>
      <dgm:spPr/>
    </dgm:pt>
  </dgm:ptLst>
  <dgm:cxnLst>
    <dgm:cxn modelId="{7FAF9304-3E8C-4E6C-BC3F-BCA4E2C16351}" type="presOf" srcId="{5C128F2E-2C82-4954-B5F6-7214DC0AA112}" destId="{A263E26A-5986-47E1-995D-2F86C577510C}" srcOrd="0" destOrd="4" presId="urn:microsoft.com/office/officeart/2005/8/layout/chevron2"/>
    <dgm:cxn modelId="{43003F08-88FA-4B26-A42C-5B6173608A1C}" type="presOf" srcId="{62FB2BD0-9318-48A1-A04B-ACAD4BBD2837}" destId="{A263E26A-5986-47E1-995D-2F86C577510C}" srcOrd="0" destOrd="3" presId="urn:microsoft.com/office/officeart/2005/8/layout/chevron2"/>
    <dgm:cxn modelId="{91BFF50C-FF99-4F57-9FC9-0C554A7BCE76}" srcId="{2C0535AC-F934-4FE4-B565-0E0458C08F61}" destId="{9D87AED2-89B4-4C09-8C5E-3BAF06B3C9F7}" srcOrd="0" destOrd="0" parTransId="{5532F1D4-02EF-4EA7-AE30-257FA72BD6DD}" sibTransId="{3C89A579-B14E-4A23-9D6B-9C39C815F767}"/>
    <dgm:cxn modelId="{ED06071B-2BEA-4A4F-8281-1BAB88026940}" type="presOf" srcId="{76FE4DF6-7E60-4E38-B2BB-7056065457F7}" destId="{A263E26A-5986-47E1-995D-2F86C577510C}" srcOrd="0" destOrd="1" presId="urn:microsoft.com/office/officeart/2005/8/layout/chevron2"/>
    <dgm:cxn modelId="{2D79C71D-C6C5-4ED1-9139-458AB0E77A88}" type="presOf" srcId="{F7B7B52B-A151-4AA7-9197-64C88DBD1869}" destId="{B5ED61E1-41B4-4425-88BC-C4073A3DA2F7}" srcOrd="0" destOrd="0" presId="urn:microsoft.com/office/officeart/2005/8/layout/chevron2"/>
    <dgm:cxn modelId="{81D19F1E-1A9A-4AAC-A8E9-F30E7C9CAB5C}" srcId="{F7B7B52B-A151-4AA7-9197-64C88DBD1869}" destId="{D6F4AE55-06A9-411A-8E77-A5A3FE5F025D}" srcOrd="1" destOrd="0" parTransId="{FFCCB63C-AA09-424D-812A-01149C5120F8}" sibTransId="{81B202B3-667E-47C9-B905-C6B04410061B}"/>
    <dgm:cxn modelId="{CB978721-B383-4953-B66A-B1A2F291138B}" srcId="{CB2D8970-CACC-4C05-81F4-19E796C402A3}" destId="{2C0535AC-F934-4FE4-B565-0E0458C08F61}" srcOrd="1" destOrd="0" parTransId="{BDF032BB-1D5E-40F9-BC75-8B5D1EADCF7E}" sibTransId="{62F23D5A-04A4-4593-9933-480DF8E3BCD6}"/>
    <dgm:cxn modelId="{E0606030-F6E8-43D5-9779-A89498463DB3}" type="presOf" srcId="{9D87AED2-89B4-4C09-8C5E-3BAF06B3C9F7}" destId="{A263E26A-5986-47E1-995D-2F86C577510C}" srcOrd="0" destOrd="0" presId="urn:microsoft.com/office/officeart/2005/8/layout/chevron2"/>
    <dgm:cxn modelId="{526B423D-C16B-4C1D-BEB3-FB8C46B580DB}" srcId="{2C0535AC-F934-4FE4-B565-0E0458C08F61}" destId="{62FB2BD0-9318-48A1-A04B-ACAD4BBD2837}" srcOrd="3" destOrd="0" parTransId="{10BE04D4-72D8-45A6-8C98-CD7CB302CF03}" sibTransId="{5438C978-CA13-4972-A3BC-00BF9EA7C6A1}"/>
    <dgm:cxn modelId="{14E5D167-B7B9-4E5F-849B-833F83530336}" type="presOf" srcId="{71FFA588-ECFC-4A44-A33A-3C4732148753}" destId="{8F7C048A-C6F6-4783-9371-3711EABA86B4}" srcOrd="0" destOrd="0" presId="urn:microsoft.com/office/officeart/2005/8/layout/chevron2"/>
    <dgm:cxn modelId="{3EFDA949-57F6-4934-A330-831A0552B526}" srcId="{F7B7B52B-A151-4AA7-9197-64C88DBD1869}" destId="{CF6776A5-13A7-422D-B333-EDBEE7662E61}" srcOrd="5" destOrd="0" parTransId="{B43BFF6F-105D-44E5-B78D-F27E56F53830}" sibTransId="{5A2609E7-8D69-433C-84CC-97C23B985F0E}"/>
    <dgm:cxn modelId="{EFFF2153-AAF9-4AF1-BE8E-5439ED1E52CD}" type="presOf" srcId="{CF6776A5-13A7-422D-B333-EDBEE7662E61}" destId="{8F7C048A-C6F6-4783-9371-3711EABA86B4}" srcOrd="0" destOrd="5" presId="urn:microsoft.com/office/officeart/2005/8/layout/chevron2"/>
    <dgm:cxn modelId="{9DEFD379-22DB-440B-B5E7-D9DE5C2AFD1A}" srcId="{F7B7B52B-A151-4AA7-9197-64C88DBD1869}" destId="{51D46898-3769-456E-95CE-91BAC6C9B896}" srcOrd="3" destOrd="0" parTransId="{74A83854-5944-4504-A2E5-3DB8BA009554}" sibTransId="{9330C3BC-6086-4570-A2E5-144B4F4E44D2}"/>
    <dgm:cxn modelId="{B5D3477D-013B-40D9-B44E-13C5EBE4832F}" type="presOf" srcId="{D6F4AE55-06A9-411A-8E77-A5A3FE5F025D}" destId="{8F7C048A-C6F6-4783-9371-3711EABA86B4}" srcOrd="0" destOrd="1" presId="urn:microsoft.com/office/officeart/2005/8/layout/chevron2"/>
    <dgm:cxn modelId="{D7CBE182-8125-470E-AFF1-739EE91EB68C}" srcId="{2C0535AC-F934-4FE4-B565-0E0458C08F61}" destId="{76FE4DF6-7E60-4E38-B2BB-7056065457F7}" srcOrd="1" destOrd="0" parTransId="{53C4A0A4-D3D5-4AA2-BF29-4232D94E8650}" sibTransId="{84616C48-4036-4479-93FC-D2E54685E76C}"/>
    <dgm:cxn modelId="{7B273A90-2903-4E80-8010-2BA100FB0A82}" type="presOf" srcId="{51D46898-3769-456E-95CE-91BAC6C9B896}" destId="{8F7C048A-C6F6-4783-9371-3711EABA86B4}" srcOrd="0" destOrd="3" presId="urn:microsoft.com/office/officeart/2005/8/layout/chevron2"/>
    <dgm:cxn modelId="{8CC78494-6EF9-472E-AF65-330F9BDB5382}" type="presOf" srcId="{A61A3FC3-52A1-48D7-B17D-DE312D6F7814}" destId="{A263E26A-5986-47E1-995D-2F86C577510C}" srcOrd="0" destOrd="2" presId="urn:microsoft.com/office/officeart/2005/8/layout/chevron2"/>
    <dgm:cxn modelId="{5E94959D-D3BF-4410-80B1-37AA1B0BEBF1}" srcId="{2C0535AC-F934-4FE4-B565-0E0458C08F61}" destId="{5C128F2E-2C82-4954-B5F6-7214DC0AA112}" srcOrd="4" destOrd="0" parTransId="{0642355A-4AE9-477C-95F5-539C8804F3D7}" sibTransId="{BC63B98D-C513-48D6-98C7-9B92D4F15E5E}"/>
    <dgm:cxn modelId="{1D1AD8A2-871F-48D1-A2EC-EC6A3C3258C3}" type="presOf" srcId="{2D55D5FA-1053-4FAE-98F2-735AEC77E9D1}" destId="{8F7C048A-C6F6-4783-9371-3711EABA86B4}" srcOrd="0" destOrd="4" presId="urn:microsoft.com/office/officeart/2005/8/layout/chevron2"/>
    <dgm:cxn modelId="{7D3D13A3-34D8-4A94-A5E2-489975F5761E}" type="presOf" srcId="{1BD04BE0-F895-40BF-AE3A-0EE5C11F0DB7}" destId="{8F7C048A-C6F6-4783-9371-3711EABA86B4}" srcOrd="0" destOrd="2" presId="urn:microsoft.com/office/officeart/2005/8/layout/chevron2"/>
    <dgm:cxn modelId="{A7E77BAB-9EA7-439B-BF9C-6C9D9D2E70FB}" srcId="{F7B7B52B-A151-4AA7-9197-64C88DBD1869}" destId="{2D55D5FA-1053-4FAE-98F2-735AEC77E9D1}" srcOrd="4" destOrd="0" parTransId="{AD6C5C47-03D5-4AEB-9E3E-ABDF9EAF0788}" sibTransId="{B312C681-9260-446A-B583-A08442930AA3}"/>
    <dgm:cxn modelId="{6FC5A4AF-E593-45DE-B7A3-A8D8D406CB61}" srcId="{2C0535AC-F934-4FE4-B565-0E0458C08F61}" destId="{A61A3FC3-52A1-48D7-B17D-DE312D6F7814}" srcOrd="2" destOrd="0" parTransId="{F7B64A07-1554-40E0-BCA0-C796BB855323}" sibTransId="{5C01A87B-8371-4F30-8FC3-BCD5D088B8F3}"/>
    <dgm:cxn modelId="{4499DAC4-9520-403B-B91E-518506783CBC}" srcId="{2C0535AC-F934-4FE4-B565-0E0458C08F61}" destId="{D0B35F7A-CB56-42DC-BC30-1A95068E92D0}" srcOrd="5" destOrd="0" parTransId="{598EA0B2-CFAB-4B3A-85AA-2ECD546A836B}" sibTransId="{6437305D-56AB-494E-9AC2-139625B9DCE2}"/>
    <dgm:cxn modelId="{2E2212D3-2EAB-4E19-93B1-D5D8C5F0A5C7}" srcId="{F7B7B52B-A151-4AA7-9197-64C88DBD1869}" destId="{71FFA588-ECFC-4A44-A33A-3C4732148753}" srcOrd="0" destOrd="0" parTransId="{2722BCB3-0FD3-4BFD-9F31-C8B6E58A4941}" sibTransId="{B81D4885-BD82-4C21-AAC6-167DC594D1A9}"/>
    <dgm:cxn modelId="{EFFA1FD5-C4FE-41E7-AE5A-A1C909AB52AA}" srcId="{F7B7B52B-A151-4AA7-9197-64C88DBD1869}" destId="{1BD04BE0-F895-40BF-AE3A-0EE5C11F0DB7}" srcOrd="2" destOrd="0" parTransId="{539B6C10-0E6E-4B34-AEC8-FE1C66AFF08D}" sibTransId="{AC9E49FF-A086-43C0-A564-C3E540B7F190}"/>
    <dgm:cxn modelId="{9C6ACED5-F81B-4E41-BCDD-D70B213D81A9}" type="presOf" srcId="{CB2D8970-CACC-4C05-81F4-19E796C402A3}" destId="{4548DBAD-A2BA-499A-9FF0-223B8CE78DA9}" srcOrd="0" destOrd="0" presId="urn:microsoft.com/office/officeart/2005/8/layout/chevron2"/>
    <dgm:cxn modelId="{5450B0E3-005C-4C9E-8240-2CFC2E758E71}" type="presOf" srcId="{2C0535AC-F934-4FE4-B565-0E0458C08F61}" destId="{BC456C93-C75A-4534-A5FF-D6140F6C6F0F}" srcOrd="0" destOrd="0" presId="urn:microsoft.com/office/officeart/2005/8/layout/chevron2"/>
    <dgm:cxn modelId="{CAFCD8EC-22F3-488C-8978-B8CBE0E0E02A}" type="presOf" srcId="{D0B35F7A-CB56-42DC-BC30-1A95068E92D0}" destId="{A263E26A-5986-47E1-995D-2F86C577510C}" srcOrd="0" destOrd="5" presId="urn:microsoft.com/office/officeart/2005/8/layout/chevron2"/>
    <dgm:cxn modelId="{41279CF6-7683-4C4D-82EC-FC8C61ADDCC4}" srcId="{CB2D8970-CACC-4C05-81F4-19E796C402A3}" destId="{F7B7B52B-A151-4AA7-9197-64C88DBD1869}" srcOrd="0" destOrd="0" parTransId="{30FD8089-72CA-41B7-ADE4-570852B9D77D}" sibTransId="{365EA88E-38AF-48CD-860B-69C949F5A614}"/>
    <dgm:cxn modelId="{B6AD2B8B-283C-42E4-B441-26641DFB0CB9}" type="presParOf" srcId="{4548DBAD-A2BA-499A-9FF0-223B8CE78DA9}" destId="{E9557BF3-13DB-43CF-9A06-7ADB59E04CAD}" srcOrd="0" destOrd="0" presId="urn:microsoft.com/office/officeart/2005/8/layout/chevron2"/>
    <dgm:cxn modelId="{62458F31-705D-4464-A648-B791BDA8FEB0}" type="presParOf" srcId="{E9557BF3-13DB-43CF-9A06-7ADB59E04CAD}" destId="{B5ED61E1-41B4-4425-88BC-C4073A3DA2F7}" srcOrd="0" destOrd="0" presId="urn:microsoft.com/office/officeart/2005/8/layout/chevron2"/>
    <dgm:cxn modelId="{C1E72D2E-DD36-408B-A4E3-F170C62CBB8C}" type="presParOf" srcId="{E9557BF3-13DB-43CF-9A06-7ADB59E04CAD}" destId="{8F7C048A-C6F6-4783-9371-3711EABA86B4}" srcOrd="1" destOrd="0" presId="urn:microsoft.com/office/officeart/2005/8/layout/chevron2"/>
    <dgm:cxn modelId="{6C60807A-186F-487E-A784-F370B5F1C8B2}" type="presParOf" srcId="{4548DBAD-A2BA-499A-9FF0-223B8CE78DA9}" destId="{801F1DC6-A4FA-4B01-86E9-F000DB0002C6}" srcOrd="1" destOrd="0" presId="urn:microsoft.com/office/officeart/2005/8/layout/chevron2"/>
    <dgm:cxn modelId="{BD5DF130-3959-4FE1-A348-28840C6844D6}" type="presParOf" srcId="{4548DBAD-A2BA-499A-9FF0-223B8CE78DA9}" destId="{F9E51012-E5D7-4FEC-B7CA-D63AF3A5DAFC}" srcOrd="2" destOrd="0" presId="urn:microsoft.com/office/officeart/2005/8/layout/chevron2"/>
    <dgm:cxn modelId="{B1710042-59EA-4C3D-ADCF-CEA5BAADE233}" type="presParOf" srcId="{F9E51012-E5D7-4FEC-B7CA-D63AF3A5DAFC}" destId="{BC456C93-C75A-4534-A5FF-D6140F6C6F0F}" srcOrd="0" destOrd="0" presId="urn:microsoft.com/office/officeart/2005/8/layout/chevron2"/>
    <dgm:cxn modelId="{24050AA5-7FF7-4207-A179-4E47C1760DA0}" type="presParOf" srcId="{F9E51012-E5D7-4FEC-B7CA-D63AF3A5DAFC}" destId="{A263E26A-5986-47E1-995D-2F86C577510C}"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B1975609-85D3-4BDC-A144-FEC0B686A7E3}" type="doc">
      <dgm:prSet loTypeId="urn:diagrams.loki3.com/BracketList" loCatId="officeonline" qsTypeId="urn:microsoft.com/office/officeart/2005/8/quickstyle/3d7" qsCatId="3D" csTypeId="urn:microsoft.com/office/officeart/2005/8/colors/accent1_2" csCatId="accent1" phldr="1"/>
      <dgm:spPr/>
      <dgm:t>
        <a:bodyPr/>
        <a:lstStyle/>
        <a:p>
          <a:endParaRPr lang="en-US"/>
        </a:p>
      </dgm:t>
    </dgm:pt>
    <dgm:pt modelId="{75F32F1B-5881-4088-8E96-AEFFBC7605EE}">
      <dgm:prSet phldrT="[Text]"/>
      <dgm:spPr/>
      <dgm:t>
        <a:bodyPr/>
        <a:lstStyle/>
        <a:p>
          <a:r>
            <a:rPr lang="en-US" dirty="0"/>
            <a:t>Geological Carbon Storage Project Guidelines</a:t>
          </a:r>
        </a:p>
      </dgm:t>
    </dgm:pt>
    <dgm:pt modelId="{10E0FF16-746E-4F5C-A1CE-626B93ED8935}" type="parTrans" cxnId="{557B4263-084E-4777-B37A-D0FC5517E735}">
      <dgm:prSet/>
      <dgm:spPr/>
      <dgm:t>
        <a:bodyPr/>
        <a:lstStyle/>
        <a:p>
          <a:endParaRPr lang="en-US"/>
        </a:p>
      </dgm:t>
    </dgm:pt>
    <dgm:pt modelId="{C5AC2E44-6FD0-4538-882C-901E190CBD4B}" type="sibTrans" cxnId="{557B4263-084E-4777-B37A-D0FC5517E735}">
      <dgm:prSet/>
      <dgm:spPr/>
      <dgm:t>
        <a:bodyPr/>
        <a:lstStyle/>
        <a:p>
          <a:endParaRPr lang="en-US"/>
        </a:p>
      </dgm:t>
    </dgm:pt>
    <dgm:pt modelId="{E89F5231-E02F-4B3D-891B-C9E892CDA26F}">
      <dgm:prSet phldrT="[Text]"/>
      <dgm:spPr/>
      <dgm:t>
        <a:bodyPr/>
        <a:lstStyle/>
        <a:p>
          <a:r>
            <a:rPr lang="en-US" dirty="0"/>
            <a:t>Intended to guide Storage Permit project submissions</a:t>
          </a:r>
        </a:p>
      </dgm:t>
    </dgm:pt>
    <dgm:pt modelId="{3FE82E98-F53A-4C33-A865-F4D918627E93}" type="parTrans" cxnId="{E4AFE528-C501-40A0-8577-ECF996C2E8CF}">
      <dgm:prSet/>
      <dgm:spPr/>
      <dgm:t>
        <a:bodyPr/>
        <a:lstStyle/>
        <a:p>
          <a:endParaRPr lang="en-US"/>
        </a:p>
      </dgm:t>
    </dgm:pt>
    <dgm:pt modelId="{58AEB9AA-64A5-4EC0-B82E-690BF65D123D}" type="sibTrans" cxnId="{E4AFE528-C501-40A0-8577-ECF996C2E8CF}">
      <dgm:prSet/>
      <dgm:spPr/>
      <dgm:t>
        <a:bodyPr/>
        <a:lstStyle/>
        <a:p>
          <a:endParaRPr lang="en-US"/>
        </a:p>
      </dgm:t>
    </dgm:pt>
    <dgm:pt modelId="{EF5CC97D-FBE4-44A2-BC92-6032ED5694DF}">
      <dgm:prSet phldrT="[Text]"/>
      <dgm:spPr/>
      <dgm:t>
        <a:bodyPr/>
        <a:lstStyle/>
        <a:p>
          <a:r>
            <a:rPr lang="en-US" dirty="0"/>
            <a:t>Disposal &amp; Injection Well Guidelines</a:t>
          </a:r>
        </a:p>
      </dgm:t>
    </dgm:pt>
    <dgm:pt modelId="{FAA9DD6A-973F-4CC6-A5F9-54C8BC6A6C4B}" type="parTrans" cxnId="{B92223FF-C764-4A35-B257-7083EF88E197}">
      <dgm:prSet/>
      <dgm:spPr/>
      <dgm:t>
        <a:bodyPr/>
        <a:lstStyle/>
        <a:p>
          <a:endParaRPr lang="en-US"/>
        </a:p>
      </dgm:t>
    </dgm:pt>
    <dgm:pt modelId="{4062E6E7-E005-4002-8F8A-04638889687B}" type="sibTrans" cxnId="{B92223FF-C764-4A35-B257-7083EF88E197}">
      <dgm:prSet/>
      <dgm:spPr/>
      <dgm:t>
        <a:bodyPr/>
        <a:lstStyle/>
        <a:p>
          <a:endParaRPr lang="en-US"/>
        </a:p>
      </dgm:t>
    </dgm:pt>
    <dgm:pt modelId="{2F35C760-07B6-4419-B2D9-F9E716D61C76}">
      <dgm:prSet phldrT="[Text]"/>
      <dgm:spPr/>
      <dgm:t>
        <a:bodyPr/>
        <a:lstStyle/>
        <a:p>
          <a:r>
            <a:rPr lang="en-US" dirty="0"/>
            <a:t>To guide well by well submissions such as drilling and workovers</a:t>
          </a:r>
        </a:p>
      </dgm:t>
    </dgm:pt>
    <dgm:pt modelId="{25E10906-6FC2-4DCC-92C8-0089AED3C328}" type="parTrans" cxnId="{9928FB53-C1AF-4787-88C2-22301482C7E4}">
      <dgm:prSet/>
      <dgm:spPr/>
      <dgm:t>
        <a:bodyPr/>
        <a:lstStyle/>
        <a:p>
          <a:endParaRPr lang="en-US"/>
        </a:p>
      </dgm:t>
    </dgm:pt>
    <dgm:pt modelId="{B1FB6E74-B825-402D-8305-01CCAC0B3339}" type="sibTrans" cxnId="{9928FB53-C1AF-4787-88C2-22301482C7E4}">
      <dgm:prSet/>
      <dgm:spPr/>
      <dgm:t>
        <a:bodyPr/>
        <a:lstStyle/>
        <a:p>
          <a:endParaRPr lang="en-US"/>
        </a:p>
      </dgm:t>
    </dgm:pt>
    <dgm:pt modelId="{ED69A9DC-5C7A-4538-92BB-21BDF3CD19D5}">
      <dgm:prSet phldrT="[Text]"/>
      <dgm:spPr/>
      <dgm:t>
        <a:bodyPr/>
        <a:lstStyle/>
        <a:p>
          <a:r>
            <a:rPr lang="en-US" dirty="0"/>
            <a:t>Applies to the well, subsurface &amp; to surface equipment</a:t>
          </a:r>
        </a:p>
      </dgm:t>
    </dgm:pt>
    <dgm:pt modelId="{87F57229-20F1-4123-B64A-3E4868E19231}" type="parTrans" cxnId="{76A85143-8973-44CA-A147-2329D69A5D4C}">
      <dgm:prSet/>
      <dgm:spPr/>
      <dgm:t>
        <a:bodyPr/>
        <a:lstStyle/>
        <a:p>
          <a:endParaRPr lang="en-US"/>
        </a:p>
      </dgm:t>
    </dgm:pt>
    <dgm:pt modelId="{08D48E57-EDCC-436B-947D-BFF811167995}" type="sibTrans" cxnId="{76A85143-8973-44CA-A147-2329D69A5D4C}">
      <dgm:prSet/>
      <dgm:spPr/>
      <dgm:t>
        <a:bodyPr/>
        <a:lstStyle/>
        <a:p>
          <a:endParaRPr lang="en-US"/>
        </a:p>
      </dgm:t>
    </dgm:pt>
    <dgm:pt modelId="{D7E7D9D9-0B60-4C26-BDF9-D2F92480D650}">
      <dgm:prSet phldrT="[Text]"/>
      <dgm:spPr/>
      <dgm:t>
        <a:bodyPr/>
        <a:lstStyle/>
        <a:p>
          <a:r>
            <a:rPr lang="en-US" dirty="0"/>
            <a:t>Emissions quantification, reservoir description, well integrity, monitoring &amp; economics covered</a:t>
          </a:r>
        </a:p>
      </dgm:t>
    </dgm:pt>
    <dgm:pt modelId="{518C5C65-6FD8-4538-BCC5-62F65A457810}" type="parTrans" cxnId="{48D0F29A-03D9-433E-8D86-FC256887A058}">
      <dgm:prSet/>
      <dgm:spPr/>
      <dgm:t>
        <a:bodyPr/>
        <a:lstStyle/>
        <a:p>
          <a:endParaRPr lang="en-US"/>
        </a:p>
      </dgm:t>
    </dgm:pt>
    <dgm:pt modelId="{12610BB1-CDA8-4711-9643-9CE2CF5BF8F6}" type="sibTrans" cxnId="{48D0F29A-03D9-433E-8D86-FC256887A058}">
      <dgm:prSet/>
      <dgm:spPr/>
      <dgm:t>
        <a:bodyPr/>
        <a:lstStyle/>
        <a:p>
          <a:endParaRPr lang="en-US"/>
        </a:p>
      </dgm:t>
    </dgm:pt>
    <dgm:pt modelId="{D8480D71-E50F-42B7-9E4D-8723A6FE779E}">
      <dgm:prSet phldrT="[Text]"/>
      <dgm:spPr/>
      <dgm:t>
        <a:bodyPr/>
        <a:lstStyle/>
        <a:p>
          <a:r>
            <a:rPr lang="en-US" dirty="0"/>
            <a:t>Post approval reporting defined</a:t>
          </a:r>
        </a:p>
      </dgm:t>
    </dgm:pt>
    <dgm:pt modelId="{8949399C-FA72-4F15-8280-ECFFEAB0A13E}" type="parTrans" cxnId="{4F4FEDD0-9A4C-48EF-922B-7BB4F7423EF4}">
      <dgm:prSet/>
      <dgm:spPr/>
      <dgm:t>
        <a:bodyPr/>
        <a:lstStyle/>
        <a:p>
          <a:endParaRPr lang="en-US"/>
        </a:p>
      </dgm:t>
    </dgm:pt>
    <dgm:pt modelId="{0753E308-8922-4FC3-A7F9-1ABDE027FB8D}" type="sibTrans" cxnId="{4F4FEDD0-9A4C-48EF-922B-7BB4F7423EF4}">
      <dgm:prSet/>
      <dgm:spPr/>
      <dgm:t>
        <a:bodyPr/>
        <a:lstStyle/>
        <a:p>
          <a:endParaRPr lang="en-US"/>
        </a:p>
      </dgm:t>
    </dgm:pt>
    <dgm:pt modelId="{D436DEAD-90BB-4D14-8A36-8CE3411DFE44}">
      <dgm:prSet phldrT="[Text]"/>
      <dgm:spPr/>
      <dgm:t>
        <a:bodyPr/>
        <a:lstStyle/>
        <a:p>
          <a:r>
            <a:rPr lang="en-US" dirty="0"/>
            <a:t>Main considerations are casing, tubing and cementing integrity</a:t>
          </a:r>
        </a:p>
      </dgm:t>
    </dgm:pt>
    <dgm:pt modelId="{AC6B1732-5070-4945-BE68-5E17AEE26064}" type="parTrans" cxnId="{8E3EECC8-70D8-4E13-BE36-2A7482F8B278}">
      <dgm:prSet/>
      <dgm:spPr/>
      <dgm:t>
        <a:bodyPr/>
        <a:lstStyle/>
        <a:p>
          <a:endParaRPr lang="en-US"/>
        </a:p>
      </dgm:t>
    </dgm:pt>
    <dgm:pt modelId="{88952DCE-6221-4EC7-B3A8-80B3CD4BA5E9}" type="sibTrans" cxnId="{8E3EECC8-70D8-4E13-BE36-2A7482F8B278}">
      <dgm:prSet/>
      <dgm:spPr/>
      <dgm:t>
        <a:bodyPr/>
        <a:lstStyle/>
        <a:p>
          <a:endParaRPr lang="en-US"/>
        </a:p>
      </dgm:t>
    </dgm:pt>
    <dgm:pt modelId="{BF376B06-2CB5-4785-B20B-F3F6F4648983}">
      <dgm:prSet phldrT="[Text]"/>
      <dgm:spPr/>
      <dgm:t>
        <a:bodyPr/>
        <a:lstStyle/>
        <a:p>
          <a:r>
            <a:rPr lang="en-US" dirty="0"/>
            <a:t>Not limited to Carbon Storage Projects</a:t>
          </a:r>
        </a:p>
      </dgm:t>
    </dgm:pt>
    <dgm:pt modelId="{F0B52BC4-296D-4099-B832-6D7948BD497D}" type="parTrans" cxnId="{562CE463-B19B-4F5C-B993-F989E086CBC1}">
      <dgm:prSet/>
      <dgm:spPr/>
      <dgm:t>
        <a:bodyPr/>
        <a:lstStyle/>
        <a:p>
          <a:endParaRPr lang="en-US"/>
        </a:p>
      </dgm:t>
    </dgm:pt>
    <dgm:pt modelId="{12AE6E3A-461D-4E0E-8028-9123441F2D66}" type="sibTrans" cxnId="{562CE463-B19B-4F5C-B993-F989E086CBC1}">
      <dgm:prSet/>
      <dgm:spPr/>
      <dgm:t>
        <a:bodyPr/>
        <a:lstStyle/>
        <a:p>
          <a:endParaRPr lang="en-US"/>
        </a:p>
      </dgm:t>
    </dgm:pt>
    <dgm:pt modelId="{26EE6D18-3C54-4BC9-8C75-DB134F193F7D}" type="pres">
      <dgm:prSet presAssocID="{B1975609-85D3-4BDC-A144-FEC0B686A7E3}" presName="Name0" presStyleCnt="0">
        <dgm:presLayoutVars>
          <dgm:dir/>
          <dgm:animLvl val="lvl"/>
          <dgm:resizeHandles val="exact"/>
        </dgm:presLayoutVars>
      </dgm:prSet>
      <dgm:spPr/>
    </dgm:pt>
    <dgm:pt modelId="{16A393DA-A5E3-4B4F-83E7-D5EAF479F33A}" type="pres">
      <dgm:prSet presAssocID="{75F32F1B-5881-4088-8E96-AEFFBC7605EE}" presName="linNode" presStyleCnt="0"/>
      <dgm:spPr/>
    </dgm:pt>
    <dgm:pt modelId="{D7869366-74AD-44ED-BFA6-0080E1A342FA}" type="pres">
      <dgm:prSet presAssocID="{75F32F1B-5881-4088-8E96-AEFFBC7605EE}" presName="parTx" presStyleLbl="revTx" presStyleIdx="0" presStyleCnt="2">
        <dgm:presLayoutVars>
          <dgm:chMax val="1"/>
          <dgm:bulletEnabled val="1"/>
        </dgm:presLayoutVars>
      </dgm:prSet>
      <dgm:spPr/>
    </dgm:pt>
    <dgm:pt modelId="{29B3DEC2-C22E-4F06-936B-37660047C32F}" type="pres">
      <dgm:prSet presAssocID="{75F32F1B-5881-4088-8E96-AEFFBC7605EE}" presName="bracket" presStyleLbl="parChTrans1D1" presStyleIdx="0" presStyleCnt="2"/>
      <dgm:spPr/>
    </dgm:pt>
    <dgm:pt modelId="{D89EE1F2-D9F0-41EA-A4C1-63F666CCF4E6}" type="pres">
      <dgm:prSet presAssocID="{75F32F1B-5881-4088-8E96-AEFFBC7605EE}" presName="spH" presStyleCnt="0"/>
      <dgm:spPr/>
    </dgm:pt>
    <dgm:pt modelId="{F868C13D-407C-4A99-AAF1-D1D7D35634FE}" type="pres">
      <dgm:prSet presAssocID="{75F32F1B-5881-4088-8E96-AEFFBC7605EE}" presName="desTx" presStyleLbl="node1" presStyleIdx="0" presStyleCnt="2">
        <dgm:presLayoutVars>
          <dgm:bulletEnabled val="1"/>
        </dgm:presLayoutVars>
      </dgm:prSet>
      <dgm:spPr/>
    </dgm:pt>
    <dgm:pt modelId="{A6783C9A-8A5C-4803-87AA-FD5A72F13869}" type="pres">
      <dgm:prSet presAssocID="{C5AC2E44-6FD0-4538-882C-901E190CBD4B}" presName="spV" presStyleCnt="0"/>
      <dgm:spPr/>
    </dgm:pt>
    <dgm:pt modelId="{A20B8080-BD30-465B-A4C1-4FC1EACB8585}" type="pres">
      <dgm:prSet presAssocID="{EF5CC97D-FBE4-44A2-BC92-6032ED5694DF}" presName="linNode" presStyleCnt="0"/>
      <dgm:spPr/>
    </dgm:pt>
    <dgm:pt modelId="{622914B2-A23D-4F3A-90F8-B59BDD7F89E5}" type="pres">
      <dgm:prSet presAssocID="{EF5CC97D-FBE4-44A2-BC92-6032ED5694DF}" presName="parTx" presStyleLbl="revTx" presStyleIdx="1" presStyleCnt="2">
        <dgm:presLayoutVars>
          <dgm:chMax val="1"/>
          <dgm:bulletEnabled val="1"/>
        </dgm:presLayoutVars>
      </dgm:prSet>
      <dgm:spPr/>
    </dgm:pt>
    <dgm:pt modelId="{E66A924E-C6AB-4149-86EF-C4AFC0EB0AC6}" type="pres">
      <dgm:prSet presAssocID="{EF5CC97D-FBE4-44A2-BC92-6032ED5694DF}" presName="bracket" presStyleLbl="parChTrans1D1" presStyleIdx="1" presStyleCnt="2"/>
      <dgm:spPr/>
    </dgm:pt>
    <dgm:pt modelId="{FBA65B6E-5817-4DCD-84DC-31205ADE6769}" type="pres">
      <dgm:prSet presAssocID="{EF5CC97D-FBE4-44A2-BC92-6032ED5694DF}" presName="spH" presStyleCnt="0"/>
      <dgm:spPr/>
    </dgm:pt>
    <dgm:pt modelId="{7714A824-1B70-4A26-BDB7-461DE410655E}" type="pres">
      <dgm:prSet presAssocID="{EF5CC97D-FBE4-44A2-BC92-6032ED5694DF}" presName="desTx" presStyleLbl="node1" presStyleIdx="1" presStyleCnt="2">
        <dgm:presLayoutVars>
          <dgm:bulletEnabled val="1"/>
        </dgm:presLayoutVars>
      </dgm:prSet>
      <dgm:spPr/>
    </dgm:pt>
  </dgm:ptLst>
  <dgm:cxnLst>
    <dgm:cxn modelId="{A0B96D0E-471D-4A3F-AE22-48F40269ADDC}" type="presOf" srcId="{D7E7D9D9-0B60-4C26-BDF9-D2F92480D650}" destId="{F868C13D-407C-4A99-AAF1-D1D7D35634FE}" srcOrd="0" destOrd="2" presId="urn:diagrams.loki3.com/BracketList"/>
    <dgm:cxn modelId="{A3495C10-852B-46BA-88D3-DA919CB65346}" type="presOf" srcId="{ED69A9DC-5C7A-4538-92BB-21BDF3CD19D5}" destId="{F868C13D-407C-4A99-AAF1-D1D7D35634FE}" srcOrd="0" destOrd="1" presId="urn:diagrams.loki3.com/BracketList"/>
    <dgm:cxn modelId="{E4AFE528-C501-40A0-8577-ECF996C2E8CF}" srcId="{75F32F1B-5881-4088-8E96-AEFFBC7605EE}" destId="{E89F5231-E02F-4B3D-891B-C9E892CDA26F}" srcOrd="0" destOrd="0" parTransId="{3FE82E98-F53A-4C33-A865-F4D918627E93}" sibTransId="{58AEB9AA-64A5-4EC0-B82E-690BF65D123D}"/>
    <dgm:cxn modelId="{EB7F9736-42BE-4717-8AD7-FDD73FAF8FFB}" type="presOf" srcId="{D8480D71-E50F-42B7-9E4D-8723A6FE779E}" destId="{F868C13D-407C-4A99-AAF1-D1D7D35634FE}" srcOrd="0" destOrd="3" presId="urn:diagrams.loki3.com/BracketList"/>
    <dgm:cxn modelId="{CAFB4E3A-7475-4A2D-826F-C153451FCCB8}" type="presOf" srcId="{BF376B06-2CB5-4785-B20B-F3F6F4648983}" destId="{7714A824-1B70-4A26-BDB7-461DE410655E}" srcOrd="0" destOrd="0" presId="urn:diagrams.loki3.com/BracketList"/>
    <dgm:cxn modelId="{FFC22B61-D6AF-4BA8-9B4C-05F0A50620F1}" type="presOf" srcId="{B1975609-85D3-4BDC-A144-FEC0B686A7E3}" destId="{26EE6D18-3C54-4BC9-8C75-DB134F193F7D}" srcOrd="0" destOrd="0" presId="urn:diagrams.loki3.com/BracketList"/>
    <dgm:cxn modelId="{E3418A61-76B5-447E-BEA1-6EB3935C92EB}" type="presOf" srcId="{2F35C760-07B6-4419-B2D9-F9E716D61C76}" destId="{7714A824-1B70-4A26-BDB7-461DE410655E}" srcOrd="0" destOrd="1" presId="urn:diagrams.loki3.com/BracketList"/>
    <dgm:cxn modelId="{557B4263-084E-4777-B37A-D0FC5517E735}" srcId="{B1975609-85D3-4BDC-A144-FEC0B686A7E3}" destId="{75F32F1B-5881-4088-8E96-AEFFBC7605EE}" srcOrd="0" destOrd="0" parTransId="{10E0FF16-746E-4F5C-A1CE-626B93ED8935}" sibTransId="{C5AC2E44-6FD0-4538-882C-901E190CBD4B}"/>
    <dgm:cxn modelId="{76A85143-8973-44CA-A147-2329D69A5D4C}" srcId="{75F32F1B-5881-4088-8E96-AEFFBC7605EE}" destId="{ED69A9DC-5C7A-4538-92BB-21BDF3CD19D5}" srcOrd="1" destOrd="0" parTransId="{87F57229-20F1-4123-B64A-3E4868E19231}" sibTransId="{08D48E57-EDCC-436B-947D-BFF811167995}"/>
    <dgm:cxn modelId="{562CE463-B19B-4F5C-B993-F989E086CBC1}" srcId="{EF5CC97D-FBE4-44A2-BC92-6032ED5694DF}" destId="{BF376B06-2CB5-4785-B20B-F3F6F4648983}" srcOrd="0" destOrd="0" parTransId="{F0B52BC4-296D-4099-B832-6D7948BD497D}" sibTransId="{12AE6E3A-461D-4E0E-8028-9123441F2D66}"/>
    <dgm:cxn modelId="{9928FB53-C1AF-4787-88C2-22301482C7E4}" srcId="{EF5CC97D-FBE4-44A2-BC92-6032ED5694DF}" destId="{2F35C760-07B6-4419-B2D9-F9E716D61C76}" srcOrd="1" destOrd="0" parTransId="{25E10906-6FC2-4DCC-92C8-0089AED3C328}" sibTransId="{B1FB6E74-B825-402D-8305-01CCAC0B3339}"/>
    <dgm:cxn modelId="{5BD05456-6975-4877-B22F-D1538E8FC99A}" type="presOf" srcId="{75F32F1B-5881-4088-8E96-AEFFBC7605EE}" destId="{D7869366-74AD-44ED-BFA6-0080E1A342FA}" srcOrd="0" destOrd="0" presId="urn:diagrams.loki3.com/BracketList"/>
    <dgm:cxn modelId="{8698CB7C-DD11-45D4-93F0-B24A6707745E}" type="presOf" srcId="{E89F5231-E02F-4B3D-891B-C9E892CDA26F}" destId="{F868C13D-407C-4A99-AAF1-D1D7D35634FE}" srcOrd="0" destOrd="0" presId="urn:diagrams.loki3.com/BracketList"/>
    <dgm:cxn modelId="{18249F8D-55E2-44BB-9BB4-466AB6AA61FB}" type="presOf" srcId="{D436DEAD-90BB-4D14-8A36-8CE3411DFE44}" destId="{7714A824-1B70-4A26-BDB7-461DE410655E}" srcOrd="0" destOrd="2" presId="urn:diagrams.loki3.com/BracketList"/>
    <dgm:cxn modelId="{48D0F29A-03D9-433E-8D86-FC256887A058}" srcId="{75F32F1B-5881-4088-8E96-AEFFBC7605EE}" destId="{D7E7D9D9-0B60-4C26-BDF9-D2F92480D650}" srcOrd="2" destOrd="0" parTransId="{518C5C65-6FD8-4538-BCC5-62F65A457810}" sibTransId="{12610BB1-CDA8-4711-9643-9CE2CF5BF8F6}"/>
    <dgm:cxn modelId="{8E3EECC8-70D8-4E13-BE36-2A7482F8B278}" srcId="{EF5CC97D-FBE4-44A2-BC92-6032ED5694DF}" destId="{D436DEAD-90BB-4D14-8A36-8CE3411DFE44}" srcOrd="2" destOrd="0" parTransId="{AC6B1732-5070-4945-BE68-5E17AEE26064}" sibTransId="{88952DCE-6221-4EC7-B3A8-80B3CD4BA5E9}"/>
    <dgm:cxn modelId="{4F4FEDD0-9A4C-48EF-922B-7BB4F7423EF4}" srcId="{75F32F1B-5881-4088-8E96-AEFFBC7605EE}" destId="{D8480D71-E50F-42B7-9E4D-8723A6FE779E}" srcOrd="3" destOrd="0" parTransId="{8949399C-FA72-4F15-8280-ECFFEAB0A13E}" sibTransId="{0753E308-8922-4FC3-A7F9-1ABDE027FB8D}"/>
    <dgm:cxn modelId="{87864BF0-471C-49C8-9F3F-66DD708E8CA3}" type="presOf" srcId="{EF5CC97D-FBE4-44A2-BC92-6032ED5694DF}" destId="{622914B2-A23D-4F3A-90F8-B59BDD7F89E5}" srcOrd="0" destOrd="0" presId="urn:diagrams.loki3.com/BracketList"/>
    <dgm:cxn modelId="{B92223FF-C764-4A35-B257-7083EF88E197}" srcId="{B1975609-85D3-4BDC-A144-FEC0B686A7E3}" destId="{EF5CC97D-FBE4-44A2-BC92-6032ED5694DF}" srcOrd="1" destOrd="0" parTransId="{FAA9DD6A-973F-4CC6-A5F9-54C8BC6A6C4B}" sibTransId="{4062E6E7-E005-4002-8F8A-04638889687B}"/>
    <dgm:cxn modelId="{0FD851E2-B1DF-4E5C-91BE-0105F9C5B4CA}" type="presParOf" srcId="{26EE6D18-3C54-4BC9-8C75-DB134F193F7D}" destId="{16A393DA-A5E3-4B4F-83E7-D5EAF479F33A}" srcOrd="0" destOrd="0" presId="urn:diagrams.loki3.com/BracketList"/>
    <dgm:cxn modelId="{048E6E24-E4D0-4F2E-A341-A673BC4C0F03}" type="presParOf" srcId="{16A393DA-A5E3-4B4F-83E7-D5EAF479F33A}" destId="{D7869366-74AD-44ED-BFA6-0080E1A342FA}" srcOrd="0" destOrd="0" presId="urn:diagrams.loki3.com/BracketList"/>
    <dgm:cxn modelId="{E2BE8F40-44AD-4896-AD8E-1C82557456CF}" type="presParOf" srcId="{16A393DA-A5E3-4B4F-83E7-D5EAF479F33A}" destId="{29B3DEC2-C22E-4F06-936B-37660047C32F}" srcOrd="1" destOrd="0" presId="urn:diagrams.loki3.com/BracketList"/>
    <dgm:cxn modelId="{E14771C9-2D77-45AE-8073-2BC10C61CDD5}" type="presParOf" srcId="{16A393DA-A5E3-4B4F-83E7-D5EAF479F33A}" destId="{D89EE1F2-D9F0-41EA-A4C1-63F666CCF4E6}" srcOrd="2" destOrd="0" presId="urn:diagrams.loki3.com/BracketList"/>
    <dgm:cxn modelId="{EDD363CC-255F-4F83-8315-B5781D7BC62E}" type="presParOf" srcId="{16A393DA-A5E3-4B4F-83E7-D5EAF479F33A}" destId="{F868C13D-407C-4A99-AAF1-D1D7D35634FE}" srcOrd="3" destOrd="0" presId="urn:diagrams.loki3.com/BracketList"/>
    <dgm:cxn modelId="{227C6936-360C-4933-B9AB-6F18D563E3ED}" type="presParOf" srcId="{26EE6D18-3C54-4BC9-8C75-DB134F193F7D}" destId="{A6783C9A-8A5C-4803-87AA-FD5A72F13869}" srcOrd="1" destOrd="0" presId="urn:diagrams.loki3.com/BracketList"/>
    <dgm:cxn modelId="{A800E347-747A-491F-A7B8-3115461D6451}" type="presParOf" srcId="{26EE6D18-3C54-4BC9-8C75-DB134F193F7D}" destId="{A20B8080-BD30-465B-A4C1-4FC1EACB8585}" srcOrd="2" destOrd="0" presId="urn:diagrams.loki3.com/BracketList"/>
    <dgm:cxn modelId="{B917C38D-361E-4A17-8735-11A499169FCE}" type="presParOf" srcId="{A20B8080-BD30-465B-A4C1-4FC1EACB8585}" destId="{622914B2-A23D-4F3A-90F8-B59BDD7F89E5}" srcOrd="0" destOrd="0" presId="urn:diagrams.loki3.com/BracketList"/>
    <dgm:cxn modelId="{FFE54512-DD15-4A0A-BCF8-3EF3E582200F}" type="presParOf" srcId="{A20B8080-BD30-465B-A4C1-4FC1EACB8585}" destId="{E66A924E-C6AB-4149-86EF-C4AFC0EB0AC6}" srcOrd="1" destOrd="0" presId="urn:diagrams.loki3.com/BracketList"/>
    <dgm:cxn modelId="{E0B07B36-F162-4878-BE0E-2DAB47F0EE5A}" type="presParOf" srcId="{A20B8080-BD30-465B-A4C1-4FC1EACB8585}" destId="{FBA65B6E-5817-4DCD-84DC-31205ADE6769}" srcOrd="2" destOrd="0" presId="urn:diagrams.loki3.com/BracketList"/>
    <dgm:cxn modelId="{7BB8117E-B2B4-4BEC-B8CA-F5BCD0241150}" type="presParOf" srcId="{A20B8080-BD30-465B-A4C1-4FC1EACB8585}" destId="{7714A824-1B70-4A26-BDB7-461DE410655E}"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EDC7438-F24E-4629-817D-F572A4B9B621}" type="doc">
      <dgm:prSet loTypeId="urn:microsoft.com/office/officeart/2005/8/layout/gear1" loCatId="process" qsTypeId="urn:microsoft.com/office/officeart/2005/8/quickstyle/3d4" qsCatId="3D" csTypeId="urn:microsoft.com/office/officeart/2005/8/colors/accent1_2" csCatId="accent1" phldr="1"/>
      <dgm:spPr/>
      <dgm:t>
        <a:bodyPr/>
        <a:lstStyle/>
        <a:p>
          <a:endParaRPr lang="en-US"/>
        </a:p>
      </dgm:t>
    </dgm:pt>
    <dgm:pt modelId="{089C5AAE-432D-41D1-BF28-A7011D06E6DC}">
      <dgm:prSet phldrT="[Text]" custT="1"/>
      <dgm:spPr/>
      <dgm:t>
        <a:bodyPr/>
        <a:lstStyle/>
        <a:p>
          <a:r>
            <a:rPr lang="en-US" sz="800" dirty="0">
              <a:solidFill>
                <a:schemeClr val="tx1"/>
              </a:solidFill>
            </a:rPr>
            <a:t>POLICY TO CREATE CCS LEGISLATION</a:t>
          </a:r>
        </a:p>
      </dgm:t>
    </dgm:pt>
    <dgm:pt modelId="{CD2428AE-A189-4B4B-B55E-393A814B4D09}" type="parTrans" cxnId="{360C4628-31B1-4C3C-8FAD-D0F9E0DA8610}">
      <dgm:prSet/>
      <dgm:spPr/>
      <dgm:t>
        <a:bodyPr/>
        <a:lstStyle/>
        <a:p>
          <a:endParaRPr lang="en-US" sz="2400">
            <a:solidFill>
              <a:schemeClr val="tx1"/>
            </a:solidFill>
          </a:endParaRPr>
        </a:p>
      </dgm:t>
    </dgm:pt>
    <dgm:pt modelId="{E0B0C255-DD4F-4A12-9CFF-FDBBEBDCFBF9}" type="sibTrans" cxnId="{360C4628-31B1-4C3C-8FAD-D0F9E0DA8610}">
      <dgm:prSet/>
      <dgm:spPr/>
      <dgm:t>
        <a:bodyPr/>
        <a:lstStyle/>
        <a:p>
          <a:endParaRPr lang="en-US" sz="2400">
            <a:solidFill>
              <a:schemeClr val="tx1"/>
            </a:solidFill>
          </a:endParaRPr>
        </a:p>
      </dgm:t>
    </dgm:pt>
    <dgm:pt modelId="{6A10E9E8-0360-466C-89E8-848B7D03E41C}">
      <dgm:prSet phldrT="[Text]" custT="1"/>
      <dgm:spPr/>
      <dgm:t>
        <a:bodyPr/>
        <a:lstStyle/>
        <a:p>
          <a:r>
            <a:rPr lang="en-US" sz="800" dirty="0">
              <a:solidFill>
                <a:schemeClr val="tx1"/>
              </a:solidFill>
            </a:rPr>
            <a:t>GEOLOGICAL CARBON STORAGE PROJECT GUIDELINES</a:t>
          </a:r>
        </a:p>
      </dgm:t>
    </dgm:pt>
    <dgm:pt modelId="{00E85032-8409-44A7-AA4B-FAC7D7156BAC}" type="parTrans" cxnId="{6FF10DCF-F93E-4659-9066-D10A586DD33D}">
      <dgm:prSet/>
      <dgm:spPr/>
      <dgm:t>
        <a:bodyPr/>
        <a:lstStyle/>
        <a:p>
          <a:endParaRPr lang="en-US" sz="2400">
            <a:solidFill>
              <a:schemeClr val="tx1"/>
            </a:solidFill>
          </a:endParaRPr>
        </a:p>
      </dgm:t>
    </dgm:pt>
    <dgm:pt modelId="{1FE1AF85-2523-46C2-9981-3B7414214055}" type="sibTrans" cxnId="{6FF10DCF-F93E-4659-9066-D10A586DD33D}">
      <dgm:prSet/>
      <dgm:spPr/>
      <dgm:t>
        <a:bodyPr/>
        <a:lstStyle/>
        <a:p>
          <a:endParaRPr lang="en-US" sz="2400">
            <a:solidFill>
              <a:schemeClr val="tx1"/>
            </a:solidFill>
          </a:endParaRPr>
        </a:p>
      </dgm:t>
    </dgm:pt>
    <dgm:pt modelId="{C03912BE-B26C-4FF9-84F8-8ADB7B426557}">
      <dgm:prSet phldrT="[Text]" custT="1"/>
      <dgm:spPr/>
      <dgm:t>
        <a:bodyPr/>
        <a:lstStyle/>
        <a:p>
          <a:r>
            <a:rPr lang="en-US" sz="800" dirty="0">
              <a:solidFill>
                <a:schemeClr val="tx1"/>
              </a:solidFill>
            </a:rPr>
            <a:t>DISPOSAL &amp; INJECTION WELL GUIDELINES</a:t>
          </a:r>
        </a:p>
      </dgm:t>
    </dgm:pt>
    <dgm:pt modelId="{CD38A25B-1B79-4017-899E-2B4C6A99DA57}" type="parTrans" cxnId="{3024778E-1CE0-44D2-B83B-F1151C27F89C}">
      <dgm:prSet/>
      <dgm:spPr/>
      <dgm:t>
        <a:bodyPr/>
        <a:lstStyle/>
        <a:p>
          <a:endParaRPr lang="en-US" sz="2400">
            <a:solidFill>
              <a:schemeClr val="tx1"/>
            </a:solidFill>
          </a:endParaRPr>
        </a:p>
      </dgm:t>
    </dgm:pt>
    <dgm:pt modelId="{55E777EB-B89F-4CB7-8FEF-76546372D9CD}" type="sibTrans" cxnId="{3024778E-1CE0-44D2-B83B-F1151C27F89C}">
      <dgm:prSet/>
      <dgm:spPr/>
      <dgm:t>
        <a:bodyPr/>
        <a:lstStyle/>
        <a:p>
          <a:endParaRPr lang="en-US" sz="2400">
            <a:solidFill>
              <a:schemeClr val="tx1"/>
            </a:solidFill>
          </a:endParaRPr>
        </a:p>
      </dgm:t>
    </dgm:pt>
    <dgm:pt modelId="{551BFB6B-CD06-4C63-94AD-531C41947642}" type="pres">
      <dgm:prSet presAssocID="{9EDC7438-F24E-4629-817D-F572A4B9B621}" presName="composite" presStyleCnt="0">
        <dgm:presLayoutVars>
          <dgm:chMax val="3"/>
          <dgm:animLvl val="lvl"/>
          <dgm:resizeHandles val="exact"/>
        </dgm:presLayoutVars>
      </dgm:prSet>
      <dgm:spPr/>
    </dgm:pt>
    <dgm:pt modelId="{73BCFED2-46A5-448D-88F6-339208B882A2}" type="pres">
      <dgm:prSet presAssocID="{089C5AAE-432D-41D1-BF28-A7011D06E6DC}" presName="gear1" presStyleLbl="node1" presStyleIdx="0" presStyleCnt="3">
        <dgm:presLayoutVars>
          <dgm:chMax val="1"/>
          <dgm:bulletEnabled val="1"/>
        </dgm:presLayoutVars>
      </dgm:prSet>
      <dgm:spPr/>
    </dgm:pt>
    <dgm:pt modelId="{D838C00A-149A-4268-8F26-24105F2A0B4E}" type="pres">
      <dgm:prSet presAssocID="{089C5AAE-432D-41D1-BF28-A7011D06E6DC}" presName="gear1srcNode" presStyleLbl="node1" presStyleIdx="0" presStyleCnt="3"/>
      <dgm:spPr/>
    </dgm:pt>
    <dgm:pt modelId="{2B4CDD02-288F-44C1-95AF-AC973458A7D8}" type="pres">
      <dgm:prSet presAssocID="{089C5AAE-432D-41D1-BF28-A7011D06E6DC}" presName="gear1dstNode" presStyleLbl="node1" presStyleIdx="0" presStyleCnt="3"/>
      <dgm:spPr/>
    </dgm:pt>
    <dgm:pt modelId="{281BE61F-50E0-40D3-A40D-13BF100051A0}" type="pres">
      <dgm:prSet presAssocID="{6A10E9E8-0360-466C-89E8-848B7D03E41C}" presName="gear2" presStyleLbl="node1" presStyleIdx="1" presStyleCnt="3" custScaleX="109475">
        <dgm:presLayoutVars>
          <dgm:chMax val="1"/>
          <dgm:bulletEnabled val="1"/>
        </dgm:presLayoutVars>
      </dgm:prSet>
      <dgm:spPr/>
    </dgm:pt>
    <dgm:pt modelId="{360C7B0A-4D96-49BD-BEDA-E4DB70B1B69D}" type="pres">
      <dgm:prSet presAssocID="{6A10E9E8-0360-466C-89E8-848B7D03E41C}" presName="gear2srcNode" presStyleLbl="node1" presStyleIdx="1" presStyleCnt="3"/>
      <dgm:spPr/>
    </dgm:pt>
    <dgm:pt modelId="{D1E2EA6E-3385-43BC-A3F4-9C090AA84856}" type="pres">
      <dgm:prSet presAssocID="{6A10E9E8-0360-466C-89E8-848B7D03E41C}" presName="gear2dstNode" presStyleLbl="node1" presStyleIdx="1" presStyleCnt="3"/>
      <dgm:spPr/>
    </dgm:pt>
    <dgm:pt modelId="{5D3C6BC7-67D7-437E-9785-3C52F73EA47A}" type="pres">
      <dgm:prSet presAssocID="{C03912BE-B26C-4FF9-84F8-8ADB7B426557}" presName="gear3" presStyleLbl="node1" presStyleIdx="2" presStyleCnt="3"/>
      <dgm:spPr/>
    </dgm:pt>
    <dgm:pt modelId="{B591DDD2-62C1-4EA5-B677-5D8FE3A2E4B2}" type="pres">
      <dgm:prSet presAssocID="{C03912BE-B26C-4FF9-84F8-8ADB7B426557}" presName="gear3tx" presStyleLbl="node1" presStyleIdx="2" presStyleCnt="3">
        <dgm:presLayoutVars>
          <dgm:chMax val="1"/>
          <dgm:bulletEnabled val="1"/>
        </dgm:presLayoutVars>
      </dgm:prSet>
      <dgm:spPr/>
    </dgm:pt>
    <dgm:pt modelId="{7868AA8F-2404-48B5-9C74-89991A23A1B1}" type="pres">
      <dgm:prSet presAssocID="{C03912BE-B26C-4FF9-84F8-8ADB7B426557}" presName="gear3srcNode" presStyleLbl="node1" presStyleIdx="2" presStyleCnt="3"/>
      <dgm:spPr/>
    </dgm:pt>
    <dgm:pt modelId="{FB8C4D97-DAF3-437F-8095-2AE94FC71D5F}" type="pres">
      <dgm:prSet presAssocID="{C03912BE-B26C-4FF9-84F8-8ADB7B426557}" presName="gear3dstNode" presStyleLbl="node1" presStyleIdx="2" presStyleCnt="3"/>
      <dgm:spPr/>
    </dgm:pt>
    <dgm:pt modelId="{5B44A39E-49A6-49A7-87A9-8E9AAA5321CD}" type="pres">
      <dgm:prSet presAssocID="{E0B0C255-DD4F-4A12-9CFF-FDBBEBDCFBF9}" presName="connector1" presStyleLbl="sibTrans2D1" presStyleIdx="0" presStyleCnt="3"/>
      <dgm:spPr/>
    </dgm:pt>
    <dgm:pt modelId="{3897B00C-2FF4-414E-9834-590CB75CF65E}" type="pres">
      <dgm:prSet presAssocID="{1FE1AF85-2523-46C2-9981-3B7414214055}" presName="connector2" presStyleLbl="sibTrans2D1" presStyleIdx="1" presStyleCnt="3"/>
      <dgm:spPr/>
    </dgm:pt>
    <dgm:pt modelId="{BCA3BB9A-BDD3-493A-B672-4EC62386F147}" type="pres">
      <dgm:prSet presAssocID="{55E777EB-B89F-4CB7-8FEF-76546372D9CD}" presName="connector3" presStyleLbl="sibTrans2D1" presStyleIdx="2" presStyleCnt="3"/>
      <dgm:spPr/>
    </dgm:pt>
  </dgm:ptLst>
  <dgm:cxnLst>
    <dgm:cxn modelId="{F805F51B-2B29-43F0-82D4-CD2FB4D9DBCD}" type="presOf" srcId="{089C5AAE-432D-41D1-BF28-A7011D06E6DC}" destId="{73BCFED2-46A5-448D-88F6-339208B882A2}" srcOrd="0" destOrd="0" presId="urn:microsoft.com/office/officeart/2005/8/layout/gear1"/>
    <dgm:cxn modelId="{72770C24-C1EA-425B-B878-5283913F4F78}" type="presOf" srcId="{6A10E9E8-0360-466C-89E8-848B7D03E41C}" destId="{360C7B0A-4D96-49BD-BEDA-E4DB70B1B69D}" srcOrd="1" destOrd="0" presId="urn:microsoft.com/office/officeart/2005/8/layout/gear1"/>
    <dgm:cxn modelId="{44588526-4467-4FC8-B88B-51515283F4C3}" type="presOf" srcId="{E0B0C255-DD4F-4A12-9CFF-FDBBEBDCFBF9}" destId="{5B44A39E-49A6-49A7-87A9-8E9AAA5321CD}" srcOrd="0" destOrd="0" presId="urn:microsoft.com/office/officeart/2005/8/layout/gear1"/>
    <dgm:cxn modelId="{360C4628-31B1-4C3C-8FAD-D0F9E0DA8610}" srcId="{9EDC7438-F24E-4629-817D-F572A4B9B621}" destId="{089C5AAE-432D-41D1-BF28-A7011D06E6DC}" srcOrd="0" destOrd="0" parTransId="{CD2428AE-A189-4B4B-B55E-393A814B4D09}" sibTransId="{E0B0C255-DD4F-4A12-9CFF-FDBBEBDCFBF9}"/>
    <dgm:cxn modelId="{1166C536-3B0B-4C68-8EED-507C08FFE38B}" type="presOf" srcId="{55E777EB-B89F-4CB7-8FEF-76546372D9CD}" destId="{BCA3BB9A-BDD3-493A-B672-4EC62386F147}" srcOrd="0" destOrd="0" presId="urn:microsoft.com/office/officeart/2005/8/layout/gear1"/>
    <dgm:cxn modelId="{970C454E-4135-4EC5-88B6-1F6EB33C4748}" type="presOf" srcId="{1FE1AF85-2523-46C2-9981-3B7414214055}" destId="{3897B00C-2FF4-414E-9834-590CB75CF65E}" srcOrd="0" destOrd="0" presId="urn:microsoft.com/office/officeart/2005/8/layout/gear1"/>
    <dgm:cxn modelId="{856D746E-3B0E-430D-8CD2-33ACD78A629F}" type="presOf" srcId="{C03912BE-B26C-4FF9-84F8-8ADB7B426557}" destId="{B591DDD2-62C1-4EA5-B677-5D8FE3A2E4B2}" srcOrd="1" destOrd="0" presId="urn:microsoft.com/office/officeart/2005/8/layout/gear1"/>
    <dgm:cxn modelId="{5216D877-26D3-4C93-BA5D-41821545DF32}" type="presOf" srcId="{C03912BE-B26C-4FF9-84F8-8ADB7B426557}" destId="{5D3C6BC7-67D7-437E-9785-3C52F73EA47A}" srcOrd="0" destOrd="0" presId="urn:microsoft.com/office/officeart/2005/8/layout/gear1"/>
    <dgm:cxn modelId="{8D58F384-9B6B-4CF2-85AA-57419EA47A71}" type="presOf" srcId="{C03912BE-B26C-4FF9-84F8-8ADB7B426557}" destId="{FB8C4D97-DAF3-437F-8095-2AE94FC71D5F}" srcOrd="3" destOrd="0" presId="urn:microsoft.com/office/officeart/2005/8/layout/gear1"/>
    <dgm:cxn modelId="{3024778E-1CE0-44D2-B83B-F1151C27F89C}" srcId="{9EDC7438-F24E-4629-817D-F572A4B9B621}" destId="{C03912BE-B26C-4FF9-84F8-8ADB7B426557}" srcOrd="2" destOrd="0" parTransId="{CD38A25B-1B79-4017-899E-2B4C6A99DA57}" sibTransId="{55E777EB-B89F-4CB7-8FEF-76546372D9CD}"/>
    <dgm:cxn modelId="{B0DEBA9F-EC4B-4322-B857-83AD23AF290D}" type="presOf" srcId="{9EDC7438-F24E-4629-817D-F572A4B9B621}" destId="{551BFB6B-CD06-4C63-94AD-531C41947642}" srcOrd="0" destOrd="0" presId="urn:microsoft.com/office/officeart/2005/8/layout/gear1"/>
    <dgm:cxn modelId="{10D0A9CA-D757-40B7-9BA9-6DB1275CAF9F}" type="presOf" srcId="{089C5AAE-432D-41D1-BF28-A7011D06E6DC}" destId="{2B4CDD02-288F-44C1-95AF-AC973458A7D8}" srcOrd="2" destOrd="0" presId="urn:microsoft.com/office/officeart/2005/8/layout/gear1"/>
    <dgm:cxn modelId="{6FF10DCF-F93E-4659-9066-D10A586DD33D}" srcId="{9EDC7438-F24E-4629-817D-F572A4B9B621}" destId="{6A10E9E8-0360-466C-89E8-848B7D03E41C}" srcOrd="1" destOrd="0" parTransId="{00E85032-8409-44A7-AA4B-FAC7D7156BAC}" sibTransId="{1FE1AF85-2523-46C2-9981-3B7414214055}"/>
    <dgm:cxn modelId="{94E75ED5-0F30-4FA3-B7E4-E1D453A0D70C}" type="presOf" srcId="{C03912BE-B26C-4FF9-84F8-8ADB7B426557}" destId="{7868AA8F-2404-48B5-9C74-89991A23A1B1}" srcOrd="2" destOrd="0" presId="urn:microsoft.com/office/officeart/2005/8/layout/gear1"/>
    <dgm:cxn modelId="{F3159AD5-8D8C-4361-BE9E-5A7789DBFF55}" type="presOf" srcId="{6A10E9E8-0360-466C-89E8-848B7D03E41C}" destId="{D1E2EA6E-3385-43BC-A3F4-9C090AA84856}" srcOrd="2" destOrd="0" presId="urn:microsoft.com/office/officeart/2005/8/layout/gear1"/>
    <dgm:cxn modelId="{DDC367D9-2ABE-4F58-B654-3D66E522D831}" type="presOf" srcId="{6A10E9E8-0360-466C-89E8-848B7D03E41C}" destId="{281BE61F-50E0-40D3-A40D-13BF100051A0}" srcOrd="0" destOrd="0" presId="urn:microsoft.com/office/officeart/2005/8/layout/gear1"/>
    <dgm:cxn modelId="{8320F9E8-F8A5-42B6-9736-445F8EF91F1B}" type="presOf" srcId="{089C5AAE-432D-41D1-BF28-A7011D06E6DC}" destId="{D838C00A-149A-4268-8F26-24105F2A0B4E}" srcOrd="1" destOrd="0" presId="urn:microsoft.com/office/officeart/2005/8/layout/gear1"/>
    <dgm:cxn modelId="{680C69AA-63CE-48D2-BE89-2BB6B80641EC}" type="presParOf" srcId="{551BFB6B-CD06-4C63-94AD-531C41947642}" destId="{73BCFED2-46A5-448D-88F6-339208B882A2}" srcOrd="0" destOrd="0" presId="urn:microsoft.com/office/officeart/2005/8/layout/gear1"/>
    <dgm:cxn modelId="{4E50D2BE-E0AA-4315-9C46-1D195B270621}" type="presParOf" srcId="{551BFB6B-CD06-4C63-94AD-531C41947642}" destId="{D838C00A-149A-4268-8F26-24105F2A0B4E}" srcOrd="1" destOrd="0" presId="urn:microsoft.com/office/officeart/2005/8/layout/gear1"/>
    <dgm:cxn modelId="{15B251FE-62FB-4633-B703-653A9F5D5A2F}" type="presParOf" srcId="{551BFB6B-CD06-4C63-94AD-531C41947642}" destId="{2B4CDD02-288F-44C1-95AF-AC973458A7D8}" srcOrd="2" destOrd="0" presId="urn:microsoft.com/office/officeart/2005/8/layout/gear1"/>
    <dgm:cxn modelId="{2F313F81-1147-4AE8-9B75-F28125F1F717}" type="presParOf" srcId="{551BFB6B-CD06-4C63-94AD-531C41947642}" destId="{281BE61F-50E0-40D3-A40D-13BF100051A0}" srcOrd="3" destOrd="0" presId="urn:microsoft.com/office/officeart/2005/8/layout/gear1"/>
    <dgm:cxn modelId="{7766F647-0EFA-43CB-9B14-9BB9B03E65E7}" type="presParOf" srcId="{551BFB6B-CD06-4C63-94AD-531C41947642}" destId="{360C7B0A-4D96-49BD-BEDA-E4DB70B1B69D}" srcOrd="4" destOrd="0" presId="urn:microsoft.com/office/officeart/2005/8/layout/gear1"/>
    <dgm:cxn modelId="{989D0FF4-BBF0-46F2-B82E-0C679D3956C7}" type="presParOf" srcId="{551BFB6B-CD06-4C63-94AD-531C41947642}" destId="{D1E2EA6E-3385-43BC-A3F4-9C090AA84856}" srcOrd="5" destOrd="0" presId="urn:microsoft.com/office/officeart/2005/8/layout/gear1"/>
    <dgm:cxn modelId="{13F4FB1D-BC09-4E49-867F-B65564B26F24}" type="presParOf" srcId="{551BFB6B-CD06-4C63-94AD-531C41947642}" destId="{5D3C6BC7-67D7-437E-9785-3C52F73EA47A}" srcOrd="6" destOrd="0" presId="urn:microsoft.com/office/officeart/2005/8/layout/gear1"/>
    <dgm:cxn modelId="{5548E862-F863-4DAB-9D2E-1664E493B53D}" type="presParOf" srcId="{551BFB6B-CD06-4C63-94AD-531C41947642}" destId="{B591DDD2-62C1-4EA5-B677-5D8FE3A2E4B2}" srcOrd="7" destOrd="0" presId="urn:microsoft.com/office/officeart/2005/8/layout/gear1"/>
    <dgm:cxn modelId="{3AE3BAEA-54B0-40D9-AB9D-DB0F2705B581}" type="presParOf" srcId="{551BFB6B-CD06-4C63-94AD-531C41947642}" destId="{7868AA8F-2404-48B5-9C74-89991A23A1B1}" srcOrd="8" destOrd="0" presId="urn:microsoft.com/office/officeart/2005/8/layout/gear1"/>
    <dgm:cxn modelId="{AFAAAF58-0D85-450D-84F1-3968F1FD6623}" type="presParOf" srcId="{551BFB6B-CD06-4C63-94AD-531C41947642}" destId="{FB8C4D97-DAF3-437F-8095-2AE94FC71D5F}" srcOrd="9" destOrd="0" presId="urn:microsoft.com/office/officeart/2005/8/layout/gear1"/>
    <dgm:cxn modelId="{A2263264-86EA-4FF8-AD17-BF195069D5AF}" type="presParOf" srcId="{551BFB6B-CD06-4C63-94AD-531C41947642}" destId="{5B44A39E-49A6-49A7-87A9-8E9AAA5321CD}" srcOrd="10" destOrd="0" presId="urn:microsoft.com/office/officeart/2005/8/layout/gear1"/>
    <dgm:cxn modelId="{849B315A-438A-44AC-AFAD-0A9D429BE874}" type="presParOf" srcId="{551BFB6B-CD06-4C63-94AD-531C41947642}" destId="{3897B00C-2FF4-414E-9834-590CB75CF65E}" srcOrd="11" destOrd="0" presId="urn:microsoft.com/office/officeart/2005/8/layout/gear1"/>
    <dgm:cxn modelId="{AEEE3D0E-88AC-410D-9027-F3246E61D2DA}" type="presParOf" srcId="{551BFB6B-CD06-4C63-94AD-531C41947642}" destId="{BCA3BB9A-BDD3-493A-B672-4EC62386F147}" srcOrd="12" destOrd="0" presId="urn:microsoft.com/office/officeart/2005/8/layout/gear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FD2A12-7255-4171-BE80-F3C9BD7F2D11}">
      <dsp:nvSpPr>
        <dsp:cNvPr id="0" name=""/>
        <dsp:cNvSpPr/>
      </dsp:nvSpPr>
      <dsp:spPr>
        <a:xfrm>
          <a:off x="2322029" y="1746394"/>
          <a:ext cx="2134482" cy="2134482"/>
        </a:xfrm>
        <a:prstGeom prst="gear9">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TT" sz="1000" kern="1200" dirty="0"/>
            <a:t>Regulatory</a:t>
          </a:r>
        </a:p>
      </dsp:txBody>
      <dsp:txXfrm>
        <a:off x="2751155" y="2246386"/>
        <a:ext cx="1276230" cy="1097168"/>
      </dsp:txXfrm>
    </dsp:sp>
    <dsp:sp modelId="{710DF069-FEEA-4151-B8B7-5F8124D26632}">
      <dsp:nvSpPr>
        <dsp:cNvPr id="0" name=""/>
        <dsp:cNvSpPr/>
      </dsp:nvSpPr>
      <dsp:spPr>
        <a:xfrm>
          <a:off x="2050368" y="3276464"/>
          <a:ext cx="1358306" cy="393841"/>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57150" lvl="1" indent="-57150" algn="l" defTabSz="355600">
            <a:lnSpc>
              <a:spcPct val="90000"/>
            </a:lnSpc>
            <a:spcBef>
              <a:spcPct val="0"/>
            </a:spcBef>
            <a:spcAft>
              <a:spcPct val="15000"/>
            </a:spcAft>
            <a:buChar char="•"/>
          </a:pPr>
          <a:r>
            <a:rPr lang="en-US" sz="800" kern="1200" dirty="0"/>
            <a:t>Ministry of Energy &amp; Energy Industries (MEEI)</a:t>
          </a:r>
          <a:endParaRPr lang="en-TT" sz="800" kern="1200" dirty="0"/>
        </a:p>
      </dsp:txBody>
      <dsp:txXfrm>
        <a:off x="2061903" y="3287999"/>
        <a:ext cx="1335236" cy="370771"/>
      </dsp:txXfrm>
    </dsp:sp>
    <dsp:sp modelId="{BE32F9A8-7974-4904-BE8B-1040F996D355}">
      <dsp:nvSpPr>
        <dsp:cNvPr id="0" name=""/>
        <dsp:cNvSpPr/>
      </dsp:nvSpPr>
      <dsp:spPr>
        <a:xfrm>
          <a:off x="1080149" y="1241880"/>
          <a:ext cx="1552350" cy="1552350"/>
        </a:xfrm>
        <a:prstGeom prst="gear6">
          <a:avLst/>
        </a:prstGeom>
        <a:solidFill>
          <a:schemeClr val="accent2">
            <a:hueOff val="-5175944"/>
            <a:satOff val="22930"/>
            <a:lumOff val="-843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TT" sz="1000" kern="1200" dirty="0"/>
            <a:t>Industry</a:t>
          </a:r>
        </a:p>
      </dsp:txBody>
      <dsp:txXfrm>
        <a:off x="1470958" y="1635051"/>
        <a:ext cx="770732" cy="766008"/>
      </dsp:txXfrm>
    </dsp:sp>
    <dsp:sp modelId="{B9C575D1-6F92-429F-AE06-3CD6CEA113CE}">
      <dsp:nvSpPr>
        <dsp:cNvPr id="0" name=""/>
        <dsp:cNvSpPr/>
      </dsp:nvSpPr>
      <dsp:spPr>
        <a:xfrm>
          <a:off x="575634" y="2338177"/>
          <a:ext cx="1358306" cy="640447"/>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5175944"/>
              <a:satOff val="22930"/>
              <a:lumOff val="-843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57150" lvl="1" indent="-57150" algn="l" defTabSz="355600">
            <a:lnSpc>
              <a:spcPct val="90000"/>
            </a:lnSpc>
            <a:spcBef>
              <a:spcPct val="0"/>
            </a:spcBef>
            <a:spcAft>
              <a:spcPct val="15000"/>
            </a:spcAft>
            <a:buChar char="•"/>
          </a:pPr>
          <a:r>
            <a:rPr lang="en-US" sz="800" kern="1200" dirty="0"/>
            <a:t>Heritage Petroleum Company Limited (HPCL)</a:t>
          </a:r>
          <a:endParaRPr lang="en-TT" sz="800" kern="1200" dirty="0"/>
        </a:p>
        <a:p>
          <a:pPr marL="57150" lvl="1" indent="-57150" algn="l" defTabSz="355600">
            <a:lnSpc>
              <a:spcPct val="90000"/>
            </a:lnSpc>
            <a:spcBef>
              <a:spcPct val="0"/>
            </a:spcBef>
            <a:spcAft>
              <a:spcPct val="15000"/>
            </a:spcAft>
            <a:buChar char="•"/>
          </a:pPr>
          <a:r>
            <a:rPr lang="en-US" sz="800" kern="1200" dirty="0"/>
            <a:t>National Gas Company (NGC)</a:t>
          </a:r>
          <a:endParaRPr lang="en-TT" sz="800" kern="1200" dirty="0"/>
        </a:p>
      </dsp:txBody>
      <dsp:txXfrm>
        <a:off x="594392" y="2356935"/>
        <a:ext cx="1320790" cy="602931"/>
      </dsp:txXfrm>
    </dsp:sp>
    <dsp:sp modelId="{BDA1B6A4-44DC-4A4F-ACB3-BC0EF906E45B}">
      <dsp:nvSpPr>
        <dsp:cNvPr id="0" name=""/>
        <dsp:cNvSpPr/>
      </dsp:nvSpPr>
      <dsp:spPr>
        <a:xfrm rot="20700000">
          <a:off x="1949623" y="170917"/>
          <a:ext cx="1520986" cy="1520986"/>
        </a:xfrm>
        <a:prstGeom prst="gear6">
          <a:avLst/>
        </a:prstGeom>
        <a:solidFill>
          <a:schemeClr val="accent2">
            <a:hueOff val="-10351888"/>
            <a:satOff val="45859"/>
            <a:lumOff val="-1686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TT" sz="1000" kern="1200" dirty="0"/>
            <a:t>Academia</a:t>
          </a:r>
        </a:p>
      </dsp:txBody>
      <dsp:txXfrm rot="-20700000">
        <a:off x="2283220" y="504514"/>
        <a:ext cx="853792" cy="853792"/>
      </dsp:txXfrm>
    </dsp:sp>
    <dsp:sp modelId="{BDDB85BB-B96E-4BE2-8584-08CA333B1EB8}">
      <dsp:nvSpPr>
        <dsp:cNvPr id="0" name=""/>
        <dsp:cNvSpPr/>
      </dsp:nvSpPr>
      <dsp:spPr>
        <a:xfrm>
          <a:off x="3254980" y="576937"/>
          <a:ext cx="1358306" cy="622297"/>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10351888"/>
              <a:satOff val="45859"/>
              <a:lumOff val="-1686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57150" lvl="1" indent="-57150" algn="l" defTabSz="355600">
            <a:lnSpc>
              <a:spcPct val="90000"/>
            </a:lnSpc>
            <a:spcBef>
              <a:spcPct val="0"/>
            </a:spcBef>
            <a:spcAft>
              <a:spcPct val="15000"/>
            </a:spcAft>
            <a:buChar char="•"/>
          </a:pPr>
          <a:r>
            <a:rPr lang="en-US" sz="800" kern="1200" dirty="0"/>
            <a:t>University of the West Indies (UWI)</a:t>
          </a:r>
          <a:endParaRPr lang="en-TT" sz="800" kern="1200" dirty="0"/>
        </a:p>
        <a:p>
          <a:pPr marL="57150" lvl="1" indent="-57150" algn="l" defTabSz="355600">
            <a:lnSpc>
              <a:spcPct val="90000"/>
            </a:lnSpc>
            <a:spcBef>
              <a:spcPct val="0"/>
            </a:spcBef>
            <a:spcAft>
              <a:spcPct val="15000"/>
            </a:spcAft>
            <a:buChar char="•"/>
          </a:pPr>
          <a:r>
            <a:rPr lang="en-US" sz="800" kern="1200" dirty="0"/>
            <a:t>University of Trinidad &amp; Tobago (UTT)</a:t>
          </a:r>
          <a:endParaRPr lang="en-TT" sz="800" kern="1200" dirty="0"/>
        </a:p>
      </dsp:txBody>
      <dsp:txXfrm>
        <a:off x="3273206" y="595163"/>
        <a:ext cx="1321854" cy="585845"/>
      </dsp:txXfrm>
    </dsp:sp>
    <dsp:sp modelId="{2EE6F36D-F1CE-4DCF-A0D9-199522BD5647}">
      <dsp:nvSpPr>
        <dsp:cNvPr id="0" name=""/>
        <dsp:cNvSpPr/>
      </dsp:nvSpPr>
      <dsp:spPr>
        <a:xfrm>
          <a:off x="2154495" y="1426238"/>
          <a:ext cx="2732137" cy="2732137"/>
        </a:xfrm>
        <a:prstGeom prst="circularArrow">
          <a:avLst>
            <a:gd name="adj1" fmla="val 4688"/>
            <a:gd name="adj2" fmla="val 299029"/>
            <a:gd name="adj3" fmla="val 2508329"/>
            <a:gd name="adj4" fmla="val 15878263"/>
            <a:gd name="adj5" fmla="val 5469"/>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5D84898-C052-4A22-BE06-C3730252D7FD}">
      <dsp:nvSpPr>
        <dsp:cNvPr id="0" name=""/>
        <dsp:cNvSpPr/>
      </dsp:nvSpPr>
      <dsp:spPr>
        <a:xfrm>
          <a:off x="805230" y="899749"/>
          <a:ext cx="1985068" cy="1985068"/>
        </a:xfrm>
        <a:prstGeom prst="leftCircularArrow">
          <a:avLst>
            <a:gd name="adj1" fmla="val 6452"/>
            <a:gd name="adj2" fmla="val 429999"/>
            <a:gd name="adj3" fmla="val 10489124"/>
            <a:gd name="adj4" fmla="val 14837806"/>
            <a:gd name="adj5" fmla="val 7527"/>
          </a:avLst>
        </a:prstGeom>
        <a:solidFill>
          <a:schemeClr val="accent2">
            <a:hueOff val="-5175944"/>
            <a:satOff val="22930"/>
            <a:lumOff val="-843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8B4ABB0-CAB6-4B0E-9C40-EBE27930621B}">
      <dsp:nvSpPr>
        <dsp:cNvPr id="0" name=""/>
        <dsp:cNvSpPr/>
      </dsp:nvSpPr>
      <dsp:spPr>
        <a:xfrm>
          <a:off x="1597803" y="-160891"/>
          <a:ext cx="2140303" cy="2140303"/>
        </a:xfrm>
        <a:prstGeom prst="circularArrow">
          <a:avLst>
            <a:gd name="adj1" fmla="val 5984"/>
            <a:gd name="adj2" fmla="val 394124"/>
            <a:gd name="adj3" fmla="val 13313824"/>
            <a:gd name="adj4" fmla="val 10508221"/>
            <a:gd name="adj5" fmla="val 6981"/>
          </a:avLst>
        </a:prstGeom>
        <a:solidFill>
          <a:schemeClr val="accent2">
            <a:hueOff val="-10351888"/>
            <a:satOff val="45859"/>
            <a:lumOff val="-16864"/>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539257-3D49-42E1-AC30-8D039B477B65}">
      <dsp:nvSpPr>
        <dsp:cNvPr id="0" name=""/>
        <dsp:cNvSpPr/>
      </dsp:nvSpPr>
      <dsp:spPr>
        <a:xfrm>
          <a:off x="312231" y="759031"/>
          <a:ext cx="3629826" cy="427038"/>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80C9256E-AACE-46C4-96B0-B88166C00FA4}">
      <dsp:nvSpPr>
        <dsp:cNvPr id="0" name=""/>
        <dsp:cNvSpPr/>
      </dsp:nvSpPr>
      <dsp:spPr>
        <a:xfrm>
          <a:off x="312231" y="919410"/>
          <a:ext cx="266660" cy="26666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BF3B0DD-7D33-43D9-BAC5-9E6504E38C88}">
      <dsp:nvSpPr>
        <dsp:cNvPr id="0" name=""/>
        <dsp:cNvSpPr/>
      </dsp:nvSpPr>
      <dsp:spPr>
        <a:xfrm>
          <a:off x="355825" y="0"/>
          <a:ext cx="3542638" cy="7509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l" defTabSz="711200">
            <a:lnSpc>
              <a:spcPct val="90000"/>
            </a:lnSpc>
            <a:spcBef>
              <a:spcPct val="0"/>
            </a:spcBef>
            <a:spcAft>
              <a:spcPct val="35000"/>
            </a:spcAft>
            <a:buNone/>
          </a:pPr>
          <a:r>
            <a:rPr lang="en-US" sz="1600" kern="1200" dirty="0"/>
            <a:t>Build an analog on analyses of EOR04 and EOR33 for identified areas within Forest Reserve  AOI and get estimates of:</a:t>
          </a:r>
        </a:p>
      </dsp:txBody>
      <dsp:txXfrm>
        <a:off x="355825" y="0"/>
        <a:ext cx="3542638" cy="750923"/>
      </dsp:txXfrm>
    </dsp:sp>
    <dsp:sp modelId="{CF95F08B-8651-479B-B1B5-7C6042A631B7}">
      <dsp:nvSpPr>
        <dsp:cNvPr id="0" name=""/>
        <dsp:cNvSpPr/>
      </dsp:nvSpPr>
      <dsp:spPr>
        <a:xfrm>
          <a:off x="312231" y="1540986"/>
          <a:ext cx="266653" cy="266653"/>
        </a:xfrm>
        <a:prstGeom prst="rect">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553FC67-07B3-44E5-8E0B-6C347D0DD052}">
      <dsp:nvSpPr>
        <dsp:cNvPr id="0" name=""/>
        <dsp:cNvSpPr/>
      </dsp:nvSpPr>
      <dsp:spPr>
        <a:xfrm>
          <a:off x="566319" y="1363528"/>
          <a:ext cx="3375738" cy="621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666750">
            <a:lnSpc>
              <a:spcPct val="90000"/>
            </a:lnSpc>
            <a:spcBef>
              <a:spcPct val="0"/>
            </a:spcBef>
            <a:spcAft>
              <a:spcPct val="35000"/>
            </a:spcAft>
            <a:buNone/>
          </a:pPr>
          <a:r>
            <a:rPr lang="en-US" sz="1500" kern="1200" dirty="0"/>
            <a:t>Number/ Placement of required Injectors/Producers</a:t>
          </a:r>
        </a:p>
      </dsp:txBody>
      <dsp:txXfrm>
        <a:off x="566319" y="1363528"/>
        <a:ext cx="3375738" cy="621570"/>
      </dsp:txXfrm>
    </dsp:sp>
    <dsp:sp modelId="{F7F3F948-094D-41A9-AC7D-69CBC1C97764}">
      <dsp:nvSpPr>
        <dsp:cNvPr id="0" name=""/>
        <dsp:cNvSpPr/>
      </dsp:nvSpPr>
      <dsp:spPr>
        <a:xfrm>
          <a:off x="312231" y="2162557"/>
          <a:ext cx="266653" cy="266653"/>
        </a:xfrm>
        <a:prstGeom prst="rect">
          <a:avLst/>
        </a:prstGeom>
        <a:solidFill>
          <a:schemeClr val="lt1">
            <a:hueOff val="0"/>
            <a:satOff val="0"/>
            <a:lumOff val="0"/>
            <a:alphaOff val="0"/>
          </a:schemeClr>
        </a:solidFill>
        <a:ln w="12700" cap="flat" cmpd="sng" algn="ctr">
          <a:solidFill>
            <a:schemeClr val="accent3">
              <a:hueOff val="310856"/>
              <a:satOff val="-4599"/>
              <a:lumOff val="863"/>
              <a:alphaOff val="0"/>
            </a:schemeClr>
          </a:solidFill>
          <a:prstDash val="solid"/>
        </a:ln>
        <a:effectLst/>
      </dsp:spPr>
      <dsp:style>
        <a:lnRef idx="2">
          <a:scrgbClr r="0" g="0" b="0"/>
        </a:lnRef>
        <a:fillRef idx="1">
          <a:scrgbClr r="0" g="0" b="0"/>
        </a:fillRef>
        <a:effectRef idx="0">
          <a:scrgbClr r="0" g="0" b="0"/>
        </a:effectRef>
        <a:fontRef idx="minor"/>
      </dsp:style>
    </dsp:sp>
    <dsp:sp modelId="{E4BCC3F8-321F-4E87-801C-00D5011D62EB}">
      <dsp:nvSpPr>
        <dsp:cNvPr id="0" name=""/>
        <dsp:cNvSpPr/>
      </dsp:nvSpPr>
      <dsp:spPr>
        <a:xfrm>
          <a:off x="566319" y="1985098"/>
          <a:ext cx="3375738" cy="621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666750">
            <a:lnSpc>
              <a:spcPct val="90000"/>
            </a:lnSpc>
            <a:spcBef>
              <a:spcPct val="0"/>
            </a:spcBef>
            <a:spcAft>
              <a:spcPct val="35000"/>
            </a:spcAft>
            <a:buNone/>
          </a:pPr>
          <a:r>
            <a:rPr lang="en-US" sz="1500" kern="1200" dirty="0"/>
            <a:t>Required CO2 injection volumes/rates</a:t>
          </a:r>
        </a:p>
      </dsp:txBody>
      <dsp:txXfrm>
        <a:off x="566319" y="1985098"/>
        <a:ext cx="3375738" cy="621570"/>
      </dsp:txXfrm>
    </dsp:sp>
    <dsp:sp modelId="{44E26D06-0796-45DD-AA2F-6276BE2EE2C8}">
      <dsp:nvSpPr>
        <dsp:cNvPr id="0" name=""/>
        <dsp:cNvSpPr/>
      </dsp:nvSpPr>
      <dsp:spPr>
        <a:xfrm>
          <a:off x="312231" y="2784127"/>
          <a:ext cx="266653" cy="266653"/>
        </a:xfrm>
        <a:prstGeom prst="rect">
          <a:avLst/>
        </a:prstGeom>
        <a:solidFill>
          <a:schemeClr val="lt1">
            <a:hueOff val="0"/>
            <a:satOff val="0"/>
            <a:lumOff val="0"/>
            <a:alphaOff val="0"/>
          </a:schemeClr>
        </a:solidFill>
        <a:ln w="12700" cap="flat" cmpd="sng" algn="ctr">
          <a:solidFill>
            <a:schemeClr val="accent3">
              <a:hueOff val="621711"/>
              <a:satOff val="-9198"/>
              <a:lumOff val="1726"/>
              <a:alphaOff val="0"/>
            </a:schemeClr>
          </a:solidFill>
          <a:prstDash val="solid"/>
        </a:ln>
        <a:effectLst/>
      </dsp:spPr>
      <dsp:style>
        <a:lnRef idx="2">
          <a:scrgbClr r="0" g="0" b="0"/>
        </a:lnRef>
        <a:fillRef idx="1">
          <a:scrgbClr r="0" g="0" b="0"/>
        </a:fillRef>
        <a:effectRef idx="0">
          <a:scrgbClr r="0" g="0" b="0"/>
        </a:effectRef>
        <a:fontRef idx="minor"/>
      </dsp:style>
    </dsp:sp>
    <dsp:sp modelId="{FBD402F8-85F6-4E30-BD0E-6E8EEE1BA168}">
      <dsp:nvSpPr>
        <dsp:cNvPr id="0" name=""/>
        <dsp:cNvSpPr/>
      </dsp:nvSpPr>
      <dsp:spPr>
        <a:xfrm>
          <a:off x="566319" y="2606669"/>
          <a:ext cx="3375738" cy="621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666750">
            <a:lnSpc>
              <a:spcPct val="90000"/>
            </a:lnSpc>
            <a:spcBef>
              <a:spcPct val="0"/>
            </a:spcBef>
            <a:spcAft>
              <a:spcPct val="35000"/>
            </a:spcAft>
            <a:buNone/>
          </a:pPr>
          <a:r>
            <a:rPr lang="en-US" sz="1500" kern="1200" dirty="0"/>
            <a:t>Forecast of Oil Production without CO2</a:t>
          </a:r>
        </a:p>
      </dsp:txBody>
      <dsp:txXfrm>
        <a:off x="566319" y="2606669"/>
        <a:ext cx="3375738" cy="621570"/>
      </dsp:txXfrm>
    </dsp:sp>
    <dsp:sp modelId="{EB94CA28-206F-402F-AA02-7B548B8458C2}">
      <dsp:nvSpPr>
        <dsp:cNvPr id="0" name=""/>
        <dsp:cNvSpPr/>
      </dsp:nvSpPr>
      <dsp:spPr>
        <a:xfrm>
          <a:off x="312231" y="3405697"/>
          <a:ext cx="266653" cy="266653"/>
        </a:xfrm>
        <a:prstGeom prst="rect">
          <a:avLst/>
        </a:prstGeom>
        <a:solidFill>
          <a:schemeClr val="lt1">
            <a:hueOff val="0"/>
            <a:satOff val="0"/>
            <a:lumOff val="0"/>
            <a:alphaOff val="0"/>
          </a:schemeClr>
        </a:solidFill>
        <a:ln w="12700" cap="flat" cmpd="sng" algn="ctr">
          <a:solidFill>
            <a:schemeClr val="accent3">
              <a:hueOff val="932567"/>
              <a:satOff val="-13796"/>
              <a:lumOff val="2588"/>
              <a:alphaOff val="0"/>
            </a:schemeClr>
          </a:solidFill>
          <a:prstDash val="solid"/>
        </a:ln>
        <a:effectLst/>
      </dsp:spPr>
      <dsp:style>
        <a:lnRef idx="2">
          <a:scrgbClr r="0" g="0" b="0"/>
        </a:lnRef>
        <a:fillRef idx="1">
          <a:scrgbClr r="0" g="0" b="0"/>
        </a:fillRef>
        <a:effectRef idx="0">
          <a:scrgbClr r="0" g="0" b="0"/>
        </a:effectRef>
        <a:fontRef idx="minor"/>
      </dsp:style>
    </dsp:sp>
    <dsp:sp modelId="{FA6AA8E1-AAD4-44C0-973C-12CB28C3BCBE}">
      <dsp:nvSpPr>
        <dsp:cNvPr id="0" name=""/>
        <dsp:cNvSpPr/>
      </dsp:nvSpPr>
      <dsp:spPr>
        <a:xfrm>
          <a:off x="566319" y="3228239"/>
          <a:ext cx="3375738" cy="621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666750">
            <a:lnSpc>
              <a:spcPct val="90000"/>
            </a:lnSpc>
            <a:spcBef>
              <a:spcPct val="0"/>
            </a:spcBef>
            <a:spcAft>
              <a:spcPct val="35000"/>
            </a:spcAft>
            <a:buNone/>
          </a:pPr>
          <a:r>
            <a:rPr lang="en-US" sz="1500" kern="1200" dirty="0"/>
            <a:t>CO2 Utilization (Mscf/bbl)</a:t>
          </a:r>
        </a:p>
      </dsp:txBody>
      <dsp:txXfrm>
        <a:off x="566319" y="3228239"/>
        <a:ext cx="3375738" cy="621570"/>
      </dsp:txXfrm>
    </dsp:sp>
    <dsp:sp modelId="{39E83A27-546B-4EB6-AD34-F57AC4AF7C24}">
      <dsp:nvSpPr>
        <dsp:cNvPr id="0" name=""/>
        <dsp:cNvSpPr/>
      </dsp:nvSpPr>
      <dsp:spPr>
        <a:xfrm>
          <a:off x="312231" y="4027267"/>
          <a:ext cx="266653" cy="266653"/>
        </a:xfrm>
        <a:prstGeom prst="rect">
          <a:avLst/>
        </a:prstGeom>
        <a:solidFill>
          <a:schemeClr val="lt1">
            <a:hueOff val="0"/>
            <a:satOff val="0"/>
            <a:lumOff val="0"/>
            <a:alphaOff val="0"/>
          </a:schemeClr>
        </a:solidFill>
        <a:ln w="12700" cap="flat" cmpd="sng" algn="ctr">
          <a:solidFill>
            <a:schemeClr val="accent3">
              <a:hueOff val="1243423"/>
              <a:satOff val="-18395"/>
              <a:lumOff val="3451"/>
              <a:alphaOff val="0"/>
            </a:schemeClr>
          </a:solidFill>
          <a:prstDash val="solid"/>
        </a:ln>
        <a:effectLst/>
      </dsp:spPr>
      <dsp:style>
        <a:lnRef idx="2">
          <a:scrgbClr r="0" g="0" b="0"/>
        </a:lnRef>
        <a:fillRef idx="1">
          <a:scrgbClr r="0" g="0" b="0"/>
        </a:fillRef>
        <a:effectRef idx="0">
          <a:scrgbClr r="0" g="0" b="0"/>
        </a:effectRef>
        <a:fontRef idx="minor"/>
      </dsp:style>
    </dsp:sp>
    <dsp:sp modelId="{296DD4FC-A54E-4675-BD7A-99F2D06752B7}">
      <dsp:nvSpPr>
        <dsp:cNvPr id="0" name=""/>
        <dsp:cNvSpPr/>
      </dsp:nvSpPr>
      <dsp:spPr>
        <a:xfrm>
          <a:off x="566319" y="3849809"/>
          <a:ext cx="3375738" cy="621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666750">
            <a:lnSpc>
              <a:spcPct val="90000"/>
            </a:lnSpc>
            <a:spcBef>
              <a:spcPct val="0"/>
            </a:spcBef>
            <a:spcAft>
              <a:spcPct val="35000"/>
            </a:spcAft>
            <a:buNone/>
          </a:pPr>
          <a:r>
            <a:rPr lang="en-US" sz="1500" kern="1200" dirty="0"/>
            <a:t>Incremental Oil Recovery from CO 2</a:t>
          </a:r>
        </a:p>
      </dsp:txBody>
      <dsp:txXfrm>
        <a:off x="566319" y="3849809"/>
        <a:ext cx="3375738" cy="621570"/>
      </dsp:txXfrm>
    </dsp:sp>
    <dsp:sp modelId="{FEB3974F-6E90-4DC2-97CB-0CDAD8CF7106}">
      <dsp:nvSpPr>
        <dsp:cNvPr id="0" name=""/>
        <dsp:cNvSpPr/>
      </dsp:nvSpPr>
      <dsp:spPr>
        <a:xfrm>
          <a:off x="4123549" y="767140"/>
          <a:ext cx="3629826" cy="427038"/>
        </a:xfrm>
        <a:prstGeom prst="rect">
          <a:avLst/>
        </a:prstGeom>
        <a:solidFill>
          <a:schemeClr val="accent3">
            <a:hueOff val="1554279"/>
            <a:satOff val="-22994"/>
            <a:lumOff val="4314"/>
            <a:alphaOff val="0"/>
          </a:schemeClr>
        </a:solidFill>
        <a:ln w="12700" cap="flat" cmpd="sng" algn="ctr">
          <a:solidFill>
            <a:schemeClr val="accent3">
              <a:hueOff val="1554279"/>
              <a:satOff val="-22994"/>
              <a:lumOff val="4314"/>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7084411F-95B4-4B28-929B-1AC572218F88}">
      <dsp:nvSpPr>
        <dsp:cNvPr id="0" name=""/>
        <dsp:cNvSpPr/>
      </dsp:nvSpPr>
      <dsp:spPr>
        <a:xfrm>
          <a:off x="4123549" y="927518"/>
          <a:ext cx="266660" cy="266660"/>
        </a:xfrm>
        <a:prstGeom prst="rect">
          <a:avLst/>
        </a:prstGeom>
        <a:solidFill>
          <a:schemeClr val="lt1">
            <a:alpha val="90000"/>
            <a:hueOff val="0"/>
            <a:satOff val="0"/>
            <a:lumOff val="0"/>
            <a:alphaOff val="0"/>
          </a:schemeClr>
        </a:solidFill>
        <a:ln w="12700" cap="flat" cmpd="sng" algn="ctr">
          <a:solidFill>
            <a:schemeClr val="accent3">
              <a:hueOff val="1554279"/>
              <a:satOff val="-22994"/>
              <a:lumOff val="4314"/>
              <a:alphaOff val="0"/>
            </a:schemeClr>
          </a:solidFill>
          <a:prstDash val="solid"/>
        </a:ln>
        <a:effectLst/>
      </dsp:spPr>
      <dsp:style>
        <a:lnRef idx="2">
          <a:scrgbClr r="0" g="0" b="0"/>
        </a:lnRef>
        <a:fillRef idx="1">
          <a:scrgbClr r="0" g="0" b="0"/>
        </a:fillRef>
        <a:effectRef idx="0">
          <a:scrgbClr r="0" g="0" b="0"/>
        </a:effectRef>
        <a:fontRef idx="minor"/>
      </dsp:style>
    </dsp:sp>
    <dsp:sp modelId="{1D817C23-A12F-4088-AEC6-DF877F3DB74F}">
      <dsp:nvSpPr>
        <dsp:cNvPr id="0" name=""/>
        <dsp:cNvSpPr/>
      </dsp:nvSpPr>
      <dsp:spPr>
        <a:xfrm>
          <a:off x="4123549" y="0"/>
          <a:ext cx="3629826" cy="767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l" defTabSz="711200">
            <a:lnSpc>
              <a:spcPct val="90000"/>
            </a:lnSpc>
            <a:spcBef>
              <a:spcPct val="0"/>
            </a:spcBef>
            <a:spcAft>
              <a:spcPct val="35000"/>
            </a:spcAft>
            <a:buNone/>
          </a:pPr>
          <a:r>
            <a:rPr lang="en-US" sz="1600" kern="1200" dirty="0"/>
            <a:t>Develop an appropriate scaling methodology that utilizes the outputs</a:t>
          </a:r>
        </a:p>
      </dsp:txBody>
      <dsp:txXfrm>
        <a:off x="4123549" y="0"/>
        <a:ext cx="3629826" cy="767140"/>
      </dsp:txXfrm>
    </dsp:sp>
    <dsp:sp modelId="{25EA0AEB-B6AB-43B7-9902-C2009D459AEF}">
      <dsp:nvSpPr>
        <dsp:cNvPr id="0" name=""/>
        <dsp:cNvSpPr/>
      </dsp:nvSpPr>
      <dsp:spPr>
        <a:xfrm>
          <a:off x="7934867" y="767140"/>
          <a:ext cx="3629826" cy="427038"/>
        </a:xfrm>
        <a:prstGeom prst="rect">
          <a:avLst/>
        </a:prstGeom>
        <a:solidFill>
          <a:schemeClr val="accent3">
            <a:hueOff val="3108557"/>
            <a:satOff val="-45988"/>
            <a:lumOff val="8628"/>
            <a:alphaOff val="0"/>
          </a:schemeClr>
        </a:solidFill>
        <a:ln w="12700" cap="flat" cmpd="sng" algn="ctr">
          <a:solidFill>
            <a:schemeClr val="accent3">
              <a:hueOff val="3108557"/>
              <a:satOff val="-45988"/>
              <a:lumOff val="8628"/>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9B997166-1700-4699-B20E-4F340F7F4B65}">
      <dsp:nvSpPr>
        <dsp:cNvPr id="0" name=""/>
        <dsp:cNvSpPr/>
      </dsp:nvSpPr>
      <dsp:spPr>
        <a:xfrm>
          <a:off x="7934867" y="927518"/>
          <a:ext cx="266660" cy="266660"/>
        </a:xfrm>
        <a:prstGeom prst="rect">
          <a:avLst/>
        </a:prstGeom>
        <a:solidFill>
          <a:schemeClr val="lt1">
            <a:alpha val="90000"/>
            <a:hueOff val="0"/>
            <a:satOff val="0"/>
            <a:lumOff val="0"/>
            <a:alphaOff val="0"/>
          </a:schemeClr>
        </a:solidFill>
        <a:ln w="12700" cap="flat" cmpd="sng" algn="ctr">
          <a:solidFill>
            <a:schemeClr val="accent3">
              <a:hueOff val="3108557"/>
              <a:satOff val="-45988"/>
              <a:lumOff val="8628"/>
              <a:alphaOff val="0"/>
            </a:schemeClr>
          </a:solidFill>
          <a:prstDash val="solid"/>
        </a:ln>
        <a:effectLst/>
      </dsp:spPr>
      <dsp:style>
        <a:lnRef idx="2">
          <a:scrgbClr r="0" g="0" b="0"/>
        </a:lnRef>
        <a:fillRef idx="1">
          <a:scrgbClr r="0" g="0" b="0"/>
        </a:fillRef>
        <a:effectRef idx="0">
          <a:scrgbClr r="0" g="0" b="0"/>
        </a:effectRef>
        <a:fontRef idx="minor"/>
      </dsp:style>
    </dsp:sp>
    <dsp:sp modelId="{7BBDFF3D-7EE0-4ACA-8B7F-95BEFED0B28D}">
      <dsp:nvSpPr>
        <dsp:cNvPr id="0" name=""/>
        <dsp:cNvSpPr/>
      </dsp:nvSpPr>
      <dsp:spPr>
        <a:xfrm>
          <a:off x="7934867" y="0"/>
          <a:ext cx="3629826" cy="767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l" defTabSz="711200">
            <a:lnSpc>
              <a:spcPct val="90000"/>
            </a:lnSpc>
            <a:spcBef>
              <a:spcPct val="0"/>
            </a:spcBef>
            <a:spcAft>
              <a:spcPct val="35000"/>
            </a:spcAft>
            <a:buNone/>
          </a:pPr>
          <a:r>
            <a:rPr lang="en-US" sz="1600" kern="1200" dirty="0"/>
            <a:t>Develop an overall project production forecast combining the results of all six  AOI’s</a:t>
          </a:r>
        </a:p>
      </dsp:txBody>
      <dsp:txXfrm>
        <a:off x="7934867" y="0"/>
        <a:ext cx="3629826" cy="767140"/>
      </dsp:txXfrm>
    </dsp:sp>
    <dsp:sp modelId="{A07FEB8D-F574-430E-9E12-5BBAEC3B1ED2}">
      <dsp:nvSpPr>
        <dsp:cNvPr id="0" name=""/>
        <dsp:cNvSpPr/>
      </dsp:nvSpPr>
      <dsp:spPr>
        <a:xfrm>
          <a:off x="7934867" y="1549095"/>
          <a:ext cx="266653" cy="266653"/>
        </a:xfrm>
        <a:prstGeom prst="rect">
          <a:avLst/>
        </a:prstGeom>
        <a:solidFill>
          <a:schemeClr val="lt1">
            <a:hueOff val="0"/>
            <a:satOff val="0"/>
            <a:lumOff val="0"/>
            <a:alphaOff val="0"/>
          </a:schemeClr>
        </a:solidFill>
        <a:ln w="12700" cap="flat" cmpd="sng" algn="ctr">
          <a:solidFill>
            <a:schemeClr val="accent3">
              <a:hueOff val="1554279"/>
              <a:satOff val="-22994"/>
              <a:lumOff val="4314"/>
              <a:alphaOff val="0"/>
            </a:schemeClr>
          </a:solidFill>
          <a:prstDash val="solid"/>
        </a:ln>
        <a:effectLst/>
      </dsp:spPr>
      <dsp:style>
        <a:lnRef idx="2">
          <a:scrgbClr r="0" g="0" b="0"/>
        </a:lnRef>
        <a:fillRef idx="1">
          <a:scrgbClr r="0" g="0" b="0"/>
        </a:fillRef>
        <a:effectRef idx="0">
          <a:scrgbClr r="0" g="0" b="0"/>
        </a:effectRef>
        <a:fontRef idx="minor"/>
      </dsp:style>
    </dsp:sp>
    <dsp:sp modelId="{A884F451-A38E-446D-8724-9C26135B5E6B}">
      <dsp:nvSpPr>
        <dsp:cNvPr id="0" name=""/>
        <dsp:cNvSpPr/>
      </dsp:nvSpPr>
      <dsp:spPr>
        <a:xfrm>
          <a:off x="8188955" y="1371637"/>
          <a:ext cx="3375738" cy="621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666750">
            <a:lnSpc>
              <a:spcPct val="90000"/>
            </a:lnSpc>
            <a:spcBef>
              <a:spcPct val="0"/>
            </a:spcBef>
            <a:spcAft>
              <a:spcPct val="35000"/>
            </a:spcAft>
            <a:buNone/>
          </a:pPr>
          <a:r>
            <a:rPr lang="en-US" sz="1500" kern="1200" dirty="0"/>
            <a:t>Point Fortin (Central, East)</a:t>
          </a:r>
        </a:p>
      </dsp:txBody>
      <dsp:txXfrm>
        <a:off x="8188955" y="1371637"/>
        <a:ext cx="3375738" cy="621570"/>
      </dsp:txXfrm>
    </dsp:sp>
    <dsp:sp modelId="{21F1DDD4-65E5-4294-9DAE-859E261EE8A3}">
      <dsp:nvSpPr>
        <dsp:cNvPr id="0" name=""/>
        <dsp:cNvSpPr/>
      </dsp:nvSpPr>
      <dsp:spPr>
        <a:xfrm>
          <a:off x="7934867" y="2170665"/>
          <a:ext cx="266653" cy="266653"/>
        </a:xfrm>
        <a:prstGeom prst="rect">
          <a:avLst/>
        </a:prstGeom>
        <a:solidFill>
          <a:schemeClr val="lt1">
            <a:hueOff val="0"/>
            <a:satOff val="0"/>
            <a:lumOff val="0"/>
            <a:alphaOff val="0"/>
          </a:schemeClr>
        </a:solidFill>
        <a:ln w="12700" cap="flat" cmpd="sng" algn="ctr">
          <a:solidFill>
            <a:schemeClr val="accent3">
              <a:hueOff val="1865134"/>
              <a:satOff val="-27593"/>
              <a:lumOff val="5177"/>
              <a:alphaOff val="0"/>
            </a:schemeClr>
          </a:solidFill>
          <a:prstDash val="solid"/>
        </a:ln>
        <a:effectLst/>
      </dsp:spPr>
      <dsp:style>
        <a:lnRef idx="2">
          <a:scrgbClr r="0" g="0" b="0"/>
        </a:lnRef>
        <a:fillRef idx="1">
          <a:scrgbClr r="0" g="0" b="0"/>
        </a:fillRef>
        <a:effectRef idx="0">
          <a:scrgbClr r="0" g="0" b="0"/>
        </a:effectRef>
        <a:fontRef idx="minor"/>
      </dsp:style>
    </dsp:sp>
    <dsp:sp modelId="{C0893C6F-CA57-4551-B965-55FBDEC1FA08}">
      <dsp:nvSpPr>
        <dsp:cNvPr id="0" name=""/>
        <dsp:cNvSpPr/>
      </dsp:nvSpPr>
      <dsp:spPr>
        <a:xfrm>
          <a:off x="8188955" y="1993207"/>
          <a:ext cx="3375738" cy="621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666750">
            <a:lnSpc>
              <a:spcPct val="90000"/>
            </a:lnSpc>
            <a:spcBef>
              <a:spcPct val="0"/>
            </a:spcBef>
            <a:spcAft>
              <a:spcPct val="35000"/>
            </a:spcAft>
            <a:buNone/>
          </a:pPr>
          <a:r>
            <a:rPr lang="en-US" sz="1500" kern="1200" dirty="0"/>
            <a:t>Parrylands (E)</a:t>
          </a:r>
        </a:p>
      </dsp:txBody>
      <dsp:txXfrm>
        <a:off x="8188955" y="1993207"/>
        <a:ext cx="3375738" cy="621570"/>
      </dsp:txXfrm>
    </dsp:sp>
    <dsp:sp modelId="{5862C10F-5462-448D-9C23-E9429E3E2D33}">
      <dsp:nvSpPr>
        <dsp:cNvPr id="0" name=""/>
        <dsp:cNvSpPr/>
      </dsp:nvSpPr>
      <dsp:spPr>
        <a:xfrm>
          <a:off x="7934867" y="2792236"/>
          <a:ext cx="266653" cy="266653"/>
        </a:xfrm>
        <a:prstGeom prst="rect">
          <a:avLst/>
        </a:prstGeom>
        <a:solidFill>
          <a:schemeClr val="lt1">
            <a:hueOff val="0"/>
            <a:satOff val="0"/>
            <a:lumOff val="0"/>
            <a:alphaOff val="0"/>
          </a:schemeClr>
        </a:solidFill>
        <a:ln w="12700" cap="flat" cmpd="sng" algn="ctr">
          <a:solidFill>
            <a:schemeClr val="accent3">
              <a:hueOff val="2175990"/>
              <a:satOff val="-32192"/>
              <a:lumOff val="6040"/>
              <a:alphaOff val="0"/>
            </a:schemeClr>
          </a:solidFill>
          <a:prstDash val="solid"/>
        </a:ln>
        <a:effectLst/>
      </dsp:spPr>
      <dsp:style>
        <a:lnRef idx="2">
          <a:scrgbClr r="0" g="0" b="0"/>
        </a:lnRef>
        <a:fillRef idx="1">
          <a:scrgbClr r="0" g="0" b="0"/>
        </a:fillRef>
        <a:effectRef idx="0">
          <a:scrgbClr r="0" g="0" b="0"/>
        </a:effectRef>
        <a:fontRef idx="minor"/>
      </dsp:style>
    </dsp:sp>
    <dsp:sp modelId="{E1EBAC6F-536A-4719-BADC-EEAFD3645DA9}">
      <dsp:nvSpPr>
        <dsp:cNvPr id="0" name=""/>
        <dsp:cNvSpPr/>
      </dsp:nvSpPr>
      <dsp:spPr>
        <a:xfrm>
          <a:off x="8188955" y="2614777"/>
          <a:ext cx="3375738" cy="621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666750">
            <a:lnSpc>
              <a:spcPct val="90000"/>
            </a:lnSpc>
            <a:spcBef>
              <a:spcPct val="0"/>
            </a:spcBef>
            <a:spcAft>
              <a:spcPct val="35000"/>
            </a:spcAft>
            <a:buNone/>
          </a:pPr>
          <a:r>
            <a:rPr lang="en-US" sz="1500" kern="1200" dirty="0"/>
            <a:t>Cruse</a:t>
          </a:r>
        </a:p>
      </dsp:txBody>
      <dsp:txXfrm>
        <a:off x="8188955" y="2614777"/>
        <a:ext cx="3375738" cy="621570"/>
      </dsp:txXfrm>
    </dsp:sp>
    <dsp:sp modelId="{B9B61E1D-AE91-49A1-B1B8-3F1E85DC4DA7}">
      <dsp:nvSpPr>
        <dsp:cNvPr id="0" name=""/>
        <dsp:cNvSpPr/>
      </dsp:nvSpPr>
      <dsp:spPr>
        <a:xfrm>
          <a:off x="7934867" y="3413806"/>
          <a:ext cx="266653" cy="266653"/>
        </a:xfrm>
        <a:prstGeom prst="rect">
          <a:avLst/>
        </a:prstGeom>
        <a:solidFill>
          <a:schemeClr val="lt1">
            <a:hueOff val="0"/>
            <a:satOff val="0"/>
            <a:lumOff val="0"/>
            <a:alphaOff val="0"/>
          </a:schemeClr>
        </a:solidFill>
        <a:ln w="12700" cap="flat" cmpd="sng" algn="ctr">
          <a:solidFill>
            <a:schemeClr val="accent3">
              <a:hueOff val="2486846"/>
              <a:satOff val="-36790"/>
              <a:lumOff val="6902"/>
              <a:alphaOff val="0"/>
            </a:schemeClr>
          </a:solidFill>
          <a:prstDash val="solid"/>
        </a:ln>
        <a:effectLst/>
      </dsp:spPr>
      <dsp:style>
        <a:lnRef idx="2">
          <a:scrgbClr r="0" g="0" b="0"/>
        </a:lnRef>
        <a:fillRef idx="1">
          <a:scrgbClr r="0" g="0" b="0"/>
        </a:fillRef>
        <a:effectRef idx="0">
          <a:scrgbClr r="0" g="0" b="0"/>
        </a:effectRef>
        <a:fontRef idx="minor"/>
      </dsp:style>
    </dsp:sp>
    <dsp:sp modelId="{FAF567E1-F3AC-4F04-ADA1-CDED63D7460A}">
      <dsp:nvSpPr>
        <dsp:cNvPr id="0" name=""/>
        <dsp:cNvSpPr/>
      </dsp:nvSpPr>
      <dsp:spPr>
        <a:xfrm>
          <a:off x="8188955" y="3236347"/>
          <a:ext cx="3375738" cy="621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666750">
            <a:lnSpc>
              <a:spcPct val="90000"/>
            </a:lnSpc>
            <a:spcBef>
              <a:spcPct val="0"/>
            </a:spcBef>
            <a:spcAft>
              <a:spcPct val="35000"/>
            </a:spcAft>
            <a:buNone/>
          </a:pPr>
          <a:r>
            <a:rPr lang="en-US" sz="1500" kern="1200" dirty="0"/>
            <a:t>Palo Seco (NPS)</a:t>
          </a:r>
        </a:p>
      </dsp:txBody>
      <dsp:txXfrm>
        <a:off x="8188955" y="3236347"/>
        <a:ext cx="3375738" cy="621570"/>
      </dsp:txXfrm>
    </dsp:sp>
    <dsp:sp modelId="{5F05FC8F-5831-446B-9DE5-6E8BE2261B17}">
      <dsp:nvSpPr>
        <dsp:cNvPr id="0" name=""/>
        <dsp:cNvSpPr/>
      </dsp:nvSpPr>
      <dsp:spPr>
        <a:xfrm>
          <a:off x="7934867" y="4035376"/>
          <a:ext cx="266653" cy="266653"/>
        </a:xfrm>
        <a:prstGeom prst="rect">
          <a:avLst/>
        </a:prstGeom>
        <a:solidFill>
          <a:schemeClr val="lt1">
            <a:hueOff val="0"/>
            <a:satOff val="0"/>
            <a:lumOff val="0"/>
            <a:alphaOff val="0"/>
          </a:schemeClr>
        </a:solidFill>
        <a:ln w="12700" cap="flat" cmpd="sng" algn="ctr">
          <a:solidFill>
            <a:schemeClr val="accent3">
              <a:hueOff val="2797701"/>
              <a:satOff val="-41389"/>
              <a:lumOff val="7765"/>
              <a:alphaOff val="0"/>
            </a:schemeClr>
          </a:solidFill>
          <a:prstDash val="solid"/>
        </a:ln>
        <a:effectLst/>
      </dsp:spPr>
      <dsp:style>
        <a:lnRef idx="2">
          <a:scrgbClr r="0" g="0" b="0"/>
        </a:lnRef>
        <a:fillRef idx="1">
          <a:scrgbClr r="0" g="0" b="0"/>
        </a:fillRef>
        <a:effectRef idx="0">
          <a:scrgbClr r="0" g="0" b="0"/>
        </a:effectRef>
        <a:fontRef idx="minor"/>
      </dsp:style>
    </dsp:sp>
    <dsp:sp modelId="{74EB55E7-47A7-4F74-B22A-4F388DF824FB}">
      <dsp:nvSpPr>
        <dsp:cNvPr id="0" name=""/>
        <dsp:cNvSpPr/>
      </dsp:nvSpPr>
      <dsp:spPr>
        <a:xfrm>
          <a:off x="8188955" y="3857918"/>
          <a:ext cx="3375738" cy="621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666750">
            <a:lnSpc>
              <a:spcPct val="90000"/>
            </a:lnSpc>
            <a:spcBef>
              <a:spcPct val="0"/>
            </a:spcBef>
            <a:spcAft>
              <a:spcPct val="35000"/>
            </a:spcAft>
            <a:buNone/>
          </a:pPr>
          <a:r>
            <a:rPr lang="en-US" sz="1500" kern="1200" dirty="0"/>
            <a:t>Apex Quarry N/S/Quarry (AQS)</a:t>
          </a:r>
        </a:p>
      </dsp:txBody>
      <dsp:txXfrm>
        <a:off x="8188955" y="3857918"/>
        <a:ext cx="3375738" cy="621570"/>
      </dsp:txXfrm>
    </dsp:sp>
    <dsp:sp modelId="{FA65E6DD-1D21-4294-9775-2321FAE85A5E}">
      <dsp:nvSpPr>
        <dsp:cNvPr id="0" name=""/>
        <dsp:cNvSpPr/>
      </dsp:nvSpPr>
      <dsp:spPr>
        <a:xfrm>
          <a:off x="7934867" y="4656946"/>
          <a:ext cx="266653" cy="266653"/>
        </a:xfrm>
        <a:prstGeom prst="rect">
          <a:avLst/>
        </a:prstGeom>
        <a:solidFill>
          <a:schemeClr val="lt1">
            <a:hueOff val="0"/>
            <a:satOff val="0"/>
            <a:lumOff val="0"/>
            <a:alphaOff val="0"/>
          </a:schemeClr>
        </a:solidFill>
        <a:ln w="12700" cap="flat" cmpd="sng" algn="ctr">
          <a:solidFill>
            <a:schemeClr val="accent3">
              <a:hueOff val="3108557"/>
              <a:satOff val="-45988"/>
              <a:lumOff val="8628"/>
              <a:alphaOff val="0"/>
            </a:schemeClr>
          </a:solidFill>
          <a:prstDash val="solid"/>
        </a:ln>
        <a:effectLst/>
      </dsp:spPr>
      <dsp:style>
        <a:lnRef idx="2">
          <a:scrgbClr r="0" g="0" b="0"/>
        </a:lnRef>
        <a:fillRef idx="1">
          <a:scrgbClr r="0" g="0" b="0"/>
        </a:fillRef>
        <a:effectRef idx="0">
          <a:scrgbClr r="0" g="0" b="0"/>
        </a:effectRef>
        <a:fontRef idx="minor"/>
      </dsp:style>
    </dsp:sp>
    <dsp:sp modelId="{95CA62F8-4A79-48F6-AD53-2949CC6950AE}">
      <dsp:nvSpPr>
        <dsp:cNvPr id="0" name=""/>
        <dsp:cNvSpPr/>
      </dsp:nvSpPr>
      <dsp:spPr>
        <a:xfrm>
          <a:off x="8188955" y="4479488"/>
          <a:ext cx="3375738" cy="621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666750">
            <a:lnSpc>
              <a:spcPct val="90000"/>
            </a:lnSpc>
            <a:spcBef>
              <a:spcPct val="0"/>
            </a:spcBef>
            <a:spcAft>
              <a:spcPct val="35000"/>
            </a:spcAft>
            <a:buNone/>
          </a:pPr>
          <a:r>
            <a:rPr lang="en-US" sz="1500" kern="1200" dirty="0"/>
            <a:t>Forest Reserve</a:t>
          </a:r>
        </a:p>
      </dsp:txBody>
      <dsp:txXfrm>
        <a:off x="8188955" y="4479488"/>
        <a:ext cx="3375738" cy="6215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FD2A12-7255-4171-BE80-F3C9BD7F2D11}">
      <dsp:nvSpPr>
        <dsp:cNvPr id="0" name=""/>
        <dsp:cNvSpPr/>
      </dsp:nvSpPr>
      <dsp:spPr>
        <a:xfrm>
          <a:off x="2322029" y="1746394"/>
          <a:ext cx="2134482" cy="2134482"/>
        </a:xfrm>
        <a:prstGeom prst="gear9">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TT" sz="1000" kern="1200" dirty="0"/>
            <a:t>Regulatory</a:t>
          </a:r>
        </a:p>
      </dsp:txBody>
      <dsp:txXfrm>
        <a:off x="2751155" y="2246386"/>
        <a:ext cx="1276230" cy="1097168"/>
      </dsp:txXfrm>
    </dsp:sp>
    <dsp:sp modelId="{710DF069-FEEA-4151-B8B7-5F8124D26632}">
      <dsp:nvSpPr>
        <dsp:cNvPr id="0" name=""/>
        <dsp:cNvSpPr/>
      </dsp:nvSpPr>
      <dsp:spPr>
        <a:xfrm>
          <a:off x="2050368" y="3276464"/>
          <a:ext cx="1358306" cy="393841"/>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57150" lvl="1" indent="-57150" algn="l" defTabSz="355600">
            <a:lnSpc>
              <a:spcPct val="90000"/>
            </a:lnSpc>
            <a:spcBef>
              <a:spcPct val="0"/>
            </a:spcBef>
            <a:spcAft>
              <a:spcPct val="15000"/>
            </a:spcAft>
            <a:buChar char="•"/>
          </a:pPr>
          <a:r>
            <a:rPr lang="en-US" sz="800" kern="1200" dirty="0"/>
            <a:t>Ministry of Energy &amp; Energy Industries (MEEI)</a:t>
          </a:r>
          <a:endParaRPr lang="en-TT" sz="800" kern="1200" dirty="0"/>
        </a:p>
      </dsp:txBody>
      <dsp:txXfrm>
        <a:off x="2061903" y="3287999"/>
        <a:ext cx="1335236" cy="370771"/>
      </dsp:txXfrm>
    </dsp:sp>
    <dsp:sp modelId="{BE32F9A8-7974-4904-BE8B-1040F996D355}">
      <dsp:nvSpPr>
        <dsp:cNvPr id="0" name=""/>
        <dsp:cNvSpPr/>
      </dsp:nvSpPr>
      <dsp:spPr>
        <a:xfrm>
          <a:off x="1080149" y="1241880"/>
          <a:ext cx="1552350" cy="1552350"/>
        </a:xfrm>
        <a:prstGeom prst="gear6">
          <a:avLst/>
        </a:prstGeom>
        <a:solidFill>
          <a:schemeClr val="accent2">
            <a:hueOff val="-5175944"/>
            <a:satOff val="22930"/>
            <a:lumOff val="-843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TT" sz="1000" kern="1200" dirty="0"/>
            <a:t>Industry</a:t>
          </a:r>
        </a:p>
      </dsp:txBody>
      <dsp:txXfrm>
        <a:off x="1470958" y="1635051"/>
        <a:ext cx="770732" cy="766008"/>
      </dsp:txXfrm>
    </dsp:sp>
    <dsp:sp modelId="{B9C575D1-6F92-429F-AE06-3CD6CEA113CE}">
      <dsp:nvSpPr>
        <dsp:cNvPr id="0" name=""/>
        <dsp:cNvSpPr/>
      </dsp:nvSpPr>
      <dsp:spPr>
        <a:xfrm>
          <a:off x="575634" y="2338177"/>
          <a:ext cx="1358306" cy="640447"/>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5175944"/>
              <a:satOff val="22930"/>
              <a:lumOff val="-843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57150" lvl="1" indent="-57150" algn="l" defTabSz="355600">
            <a:lnSpc>
              <a:spcPct val="90000"/>
            </a:lnSpc>
            <a:spcBef>
              <a:spcPct val="0"/>
            </a:spcBef>
            <a:spcAft>
              <a:spcPct val="15000"/>
            </a:spcAft>
            <a:buChar char="•"/>
          </a:pPr>
          <a:r>
            <a:rPr lang="en-US" sz="800" kern="1200" dirty="0"/>
            <a:t>Heritage Petroleum Company Limited (HPCL)</a:t>
          </a:r>
          <a:endParaRPr lang="en-TT" sz="800" kern="1200" dirty="0"/>
        </a:p>
        <a:p>
          <a:pPr marL="57150" lvl="1" indent="-57150" algn="l" defTabSz="355600">
            <a:lnSpc>
              <a:spcPct val="90000"/>
            </a:lnSpc>
            <a:spcBef>
              <a:spcPct val="0"/>
            </a:spcBef>
            <a:spcAft>
              <a:spcPct val="15000"/>
            </a:spcAft>
            <a:buChar char="•"/>
          </a:pPr>
          <a:r>
            <a:rPr lang="en-US" sz="800" kern="1200" dirty="0"/>
            <a:t>National Gas Company (NGC)</a:t>
          </a:r>
          <a:endParaRPr lang="en-TT" sz="800" kern="1200" dirty="0"/>
        </a:p>
      </dsp:txBody>
      <dsp:txXfrm>
        <a:off x="594392" y="2356935"/>
        <a:ext cx="1320790" cy="602931"/>
      </dsp:txXfrm>
    </dsp:sp>
    <dsp:sp modelId="{BDA1B6A4-44DC-4A4F-ACB3-BC0EF906E45B}">
      <dsp:nvSpPr>
        <dsp:cNvPr id="0" name=""/>
        <dsp:cNvSpPr/>
      </dsp:nvSpPr>
      <dsp:spPr>
        <a:xfrm rot="20700000">
          <a:off x="1949623" y="170917"/>
          <a:ext cx="1520986" cy="1520986"/>
        </a:xfrm>
        <a:prstGeom prst="gear6">
          <a:avLst/>
        </a:prstGeom>
        <a:solidFill>
          <a:schemeClr val="accent2">
            <a:hueOff val="-10351888"/>
            <a:satOff val="45859"/>
            <a:lumOff val="-1686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TT" sz="1000" kern="1200" dirty="0"/>
            <a:t>Academia</a:t>
          </a:r>
        </a:p>
      </dsp:txBody>
      <dsp:txXfrm rot="-20700000">
        <a:off x="2283220" y="504514"/>
        <a:ext cx="853792" cy="853792"/>
      </dsp:txXfrm>
    </dsp:sp>
    <dsp:sp modelId="{BDDB85BB-B96E-4BE2-8584-08CA333B1EB8}">
      <dsp:nvSpPr>
        <dsp:cNvPr id="0" name=""/>
        <dsp:cNvSpPr/>
      </dsp:nvSpPr>
      <dsp:spPr>
        <a:xfrm>
          <a:off x="3254980" y="576937"/>
          <a:ext cx="1358306" cy="622297"/>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10351888"/>
              <a:satOff val="45859"/>
              <a:lumOff val="-1686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57150" lvl="1" indent="-57150" algn="l" defTabSz="355600">
            <a:lnSpc>
              <a:spcPct val="90000"/>
            </a:lnSpc>
            <a:spcBef>
              <a:spcPct val="0"/>
            </a:spcBef>
            <a:spcAft>
              <a:spcPct val="15000"/>
            </a:spcAft>
            <a:buChar char="•"/>
          </a:pPr>
          <a:r>
            <a:rPr lang="en-US" sz="800" kern="1200" dirty="0"/>
            <a:t>University of the West Indies (UWI)</a:t>
          </a:r>
          <a:endParaRPr lang="en-TT" sz="800" kern="1200" dirty="0"/>
        </a:p>
        <a:p>
          <a:pPr marL="57150" lvl="1" indent="-57150" algn="l" defTabSz="355600">
            <a:lnSpc>
              <a:spcPct val="90000"/>
            </a:lnSpc>
            <a:spcBef>
              <a:spcPct val="0"/>
            </a:spcBef>
            <a:spcAft>
              <a:spcPct val="15000"/>
            </a:spcAft>
            <a:buChar char="•"/>
          </a:pPr>
          <a:r>
            <a:rPr lang="en-US" sz="800" kern="1200" dirty="0"/>
            <a:t>University of Trinidad &amp; Tobago (UTT)</a:t>
          </a:r>
          <a:endParaRPr lang="en-TT" sz="800" kern="1200" dirty="0"/>
        </a:p>
      </dsp:txBody>
      <dsp:txXfrm>
        <a:off x="3273206" y="595163"/>
        <a:ext cx="1321854" cy="585845"/>
      </dsp:txXfrm>
    </dsp:sp>
    <dsp:sp modelId="{2EE6F36D-F1CE-4DCF-A0D9-199522BD5647}">
      <dsp:nvSpPr>
        <dsp:cNvPr id="0" name=""/>
        <dsp:cNvSpPr/>
      </dsp:nvSpPr>
      <dsp:spPr>
        <a:xfrm>
          <a:off x="2154495" y="1426238"/>
          <a:ext cx="2732137" cy="2732137"/>
        </a:xfrm>
        <a:prstGeom prst="circularArrow">
          <a:avLst>
            <a:gd name="adj1" fmla="val 4688"/>
            <a:gd name="adj2" fmla="val 299029"/>
            <a:gd name="adj3" fmla="val 2508329"/>
            <a:gd name="adj4" fmla="val 15878263"/>
            <a:gd name="adj5" fmla="val 5469"/>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5D84898-C052-4A22-BE06-C3730252D7FD}">
      <dsp:nvSpPr>
        <dsp:cNvPr id="0" name=""/>
        <dsp:cNvSpPr/>
      </dsp:nvSpPr>
      <dsp:spPr>
        <a:xfrm>
          <a:off x="805230" y="899749"/>
          <a:ext cx="1985068" cy="1985068"/>
        </a:xfrm>
        <a:prstGeom prst="leftCircularArrow">
          <a:avLst>
            <a:gd name="adj1" fmla="val 6452"/>
            <a:gd name="adj2" fmla="val 429999"/>
            <a:gd name="adj3" fmla="val 10489124"/>
            <a:gd name="adj4" fmla="val 14837806"/>
            <a:gd name="adj5" fmla="val 7527"/>
          </a:avLst>
        </a:prstGeom>
        <a:solidFill>
          <a:schemeClr val="accent2">
            <a:hueOff val="-5175944"/>
            <a:satOff val="22930"/>
            <a:lumOff val="-843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8B4ABB0-CAB6-4B0E-9C40-EBE27930621B}">
      <dsp:nvSpPr>
        <dsp:cNvPr id="0" name=""/>
        <dsp:cNvSpPr/>
      </dsp:nvSpPr>
      <dsp:spPr>
        <a:xfrm>
          <a:off x="1597803" y="-160891"/>
          <a:ext cx="2140303" cy="2140303"/>
        </a:xfrm>
        <a:prstGeom prst="circularArrow">
          <a:avLst>
            <a:gd name="adj1" fmla="val 5984"/>
            <a:gd name="adj2" fmla="val 394124"/>
            <a:gd name="adj3" fmla="val 13313824"/>
            <a:gd name="adj4" fmla="val 10508221"/>
            <a:gd name="adj5" fmla="val 6981"/>
          </a:avLst>
        </a:prstGeom>
        <a:solidFill>
          <a:schemeClr val="accent2">
            <a:hueOff val="-10351888"/>
            <a:satOff val="45859"/>
            <a:lumOff val="-16864"/>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FD2A12-7255-4171-BE80-F3C9BD7F2D11}">
      <dsp:nvSpPr>
        <dsp:cNvPr id="0" name=""/>
        <dsp:cNvSpPr/>
      </dsp:nvSpPr>
      <dsp:spPr>
        <a:xfrm>
          <a:off x="2322029" y="1746394"/>
          <a:ext cx="2134482" cy="2134482"/>
        </a:xfrm>
        <a:prstGeom prst="gear9">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TT" sz="1000" kern="1200" dirty="0"/>
            <a:t>Regulatory</a:t>
          </a:r>
        </a:p>
      </dsp:txBody>
      <dsp:txXfrm>
        <a:off x="2751155" y="2246386"/>
        <a:ext cx="1276230" cy="1097168"/>
      </dsp:txXfrm>
    </dsp:sp>
    <dsp:sp modelId="{710DF069-FEEA-4151-B8B7-5F8124D26632}">
      <dsp:nvSpPr>
        <dsp:cNvPr id="0" name=""/>
        <dsp:cNvSpPr/>
      </dsp:nvSpPr>
      <dsp:spPr>
        <a:xfrm>
          <a:off x="2050368" y="3276464"/>
          <a:ext cx="1358306" cy="393841"/>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57150" lvl="1" indent="-57150" algn="l" defTabSz="355600">
            <a:lnSpc>
              <a:spcPct val="90000"/>
            </a:lnSpc>
            <a:spcBef>
              <a:spcPct val="0"/>
            </a:spcBef>
            <a:spcAft>
              <a:spcPct val="15000"/>
            </a:spcAft>
            <a:buChar char="•"/>
          </a:pPr>
          <a:r>
            <a:rPr lang="en-US" sz="800" kern="1200" dirty="0"/>
            <a:t>Ministry of Energy &amp; Energy Industries (MEEI)</a:t>
          </a:r>
          <a:endParaRPr lang="en-TT" sz="800" kern="1200" dirty="0"/>
        </a:p>
      </dsp:txBody>
      <dsp:txXfrm>
        <a:off x="2061903" y="3287999"/>
        <a:ext cx="1335236" cy="370771"/>
      </dsp:txXfrm>
    </dsp:sp>
    <dsp:sp modelId="{BE32F9A8-7974-4904-BE8B-1040F996D355}">
      <dsp:nvSpPr>
        <dsp:cNvPr id="0" name=""/>
        <dsp:cNvSpPr/>
      </dsp:nvSpPr>
      <dsp:spPr>
        <a:xfrm>
          <a:off x="1080149" y="1241880"/>
          <a:ext cx="1552350" cy="1552350"/>
        </a:xfrm>
        <a:prstGeom prst="gear6">
          <a:avLst/>
        </a:prstGeom>
        <a:solidFill>
          <a:schemeClr val="accent2">
            <a:hueOff val="-5175944"/>
            <a:satOff val="22930"/>
            <a:lumOff val="-843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TT" sz="1000" kern="1200" dirty="0"/>
            <a:t>Industry</a:t>
          </a:r>
        </a:p>
      </dsp:txBody>
      <dsp:txXfrm>
        <a:off x="1470958" y="1635051"/>
        <a:ext cx="770732" cy="766008"/>
      </dsp:txXfrm>
    </dsp:sp>
    <dsp:sp modelId="{B9C575D1-6F92-429F-AE06-3CD6CEA113CE}">
      <dsp:nvSpPr>
        <dsp:cNvPr id="0" name=""/>
        <dsp:cNvSpPr/>
      </dsp:nvSpPr>
      <dsp:spPr>
        <a:xfrm>
          <a:off x="575634" y="2338177"/>
          <a:ext cx="1358306" cy="640447"/>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5175944"/>
              <a:satOff val="22930"/>
              <a:lumOff val="-843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57150" lvl="1" indent="-57150" algn="l" defTabSz="355600">
            <a:lnSpc>
              <a:spcPct val="90000"/>
            </a:lnSpc>
            <a:spcBef>
              <a:spcPct val="0"/>
            </a:spcBef>
            <a:spcAft>
              <a:spcPct val="15000"/>
            </a:spcAft>
            <a:buChar char="•"/>
          </a:pPr>
          <a:r>
            <a:rPr lang="en-US" sz="800" kern="1200" dirty="0"/>
            <a:t>Heritage Petroleum Company Limited (HPCL)</a:t>
          </a:r>
          <a:endParaRPr lang="en-TT" sz="800" kern="1200" dirty="0"/>
        </a:p>
        <a:p>
          <a:pPr marL="57150" lvl="1" indent="-57150" algn="l" defTabSz="355600">
            <a:lnSpc>
              <a:spcPct val="90000"/>
            </a:lnSpc>
            <a:spcBef>
              <a:spcPct val="0"/>
            </a:spcBef>
            <a:spcAft>
              <a:spcPct val="15000"/>
            </a:spcAft>
            <a:buChar char="•"/>
          </a:pPr>
          <a:r>
            <a:rPr lang="en-US" sz="800" kern="1200" dirty="0"/>
            <a:t>National Gas Company (NGC)</a:t>
          </a:r>
          <a:endParaRPr lang="en-TT" sz="800" kern="1200" dirty="0"/>
        </a:p>
      </dsp:txBody>
      <dsp:txXfrm>
        <a:off x="594392" y="2356935"/>
        <a:ext cx="1320790" cy="602931"/>
      </dsp:txXfrm>
    </dsp:sp>
    <dsp:sp modelId="{BDA1B6A4-44DC-4A4F-ACB3-BC0EF906E45B}">
      <dsp:nvSpPr>
        <dsp:cNvPr id="0" name=""/>
        <dsp:cNvSpPr/>
      </dsp:nvSpPr>
      <dsp:spPr>
        <a:xfrm rot="20700000">
          <a:off x="1949623" y="170917"/>
          <a:ext cx="1520986" cy="1520986"/>
        </a:xfrm>
        <a:prstGeom prst="gear6">
          <a:avLst/>
        </a:prstGeom>
        <a:solidFill>
          <a:schemeClr val="accent2">
            <a:hueOff val="-10351888"/>
            <a:satOff val="45859"/>
            <a:lumOff val="-1686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TT" sz="1000" kern="1200" dirty="0"/>
            <a:t>Academia</a:t>
          </a:r>
        </a:p>
      </dsp:txBody>
      <dsp:txXfrm rot="-20700000">
        <a:off x="2283220" y="504514"/>
        <a:ext cx="853792" cy="853792"/>
      </dsp:txXfrm>
    </dsp:sp>
    <dsp:sp modelId="{BDDB85BB-B96E-4BE2-8584-08CA333B1EB8}">
      <dsp:nvSpPr>
        <dsp:cNvPr id="0" name=""/>
        <dsp:cNvSpPr/>
      </dsp:nvSpPr>
      <dsp:spPr>
        <a:xfrm>
          <a:off x="3254980" y="576937"/>
          <a:ext cx="1358306" cy="622297"/>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10351888"/>
              <a:satOff val="45859"/>
              <a:lumOff val="-1686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57150" lvl="1" indent="-57150" algn="l" defTabSz="355600">
            <a:lnSpc>
              <a:spcPct val="90000"/>
            </a:lnSpc>
            <a:spcBef>
              <a:spcPct val="0"/>
            </a:spcBef>
            <a:spcAft>
              <a:spcPct val="15000"/>
            </a:spcAft>
            <a:buChar char="•"/>
          </a:pPr>
          <a:r>
            <a:rPr lang="en-US" sz="800" kern="1200" dirty="0"/>
            <a:t>University of the West Indies (UWI)</a:t>
          </a:r>
          <a:endParaRPr lang="en-TT" sz="800" kern="1200" dirty="0"/>
        </a:p>
        <a:p>
          <a:pPr marL="57150" lvl="1" indent="-57150" algn="l" defTabSz="355600">
            <a:lnSpc>
              <a:spcPct val="90000"/>
            </a:lnSpc>
            <a:spcBef>
              <a:spcPct val="0"/>
            </a:spcBef>
            <a:spcAft>
              <a:spcPct val="15000"/>
            </a:spcAft>
            <a:buChar char="•"/>
          </a:pPr>
          <a:r>
            <a:rPr lang="en-US" sz="800" kern="1200" dirty="0"/>
            <a:t>University of Trinidad &amp; Tobago (UTT)</a:t>
          </a:r>
          <a:endParaRPr lang="en-TT" sz="800" kern="1200" dirty="0"/>
        </a:p>
      </dsp:txBody>
      <dsp:txXfrm>
        <a:off x="3273206" y="595163"/>
        <a:ext cx="1321854" cy="585845"/>
      </dsp:txXfrm>
    </dsp:sp>
    <dsp:sp modelId="{2EE6F36D-F1CE-4DCF-A0D9-199522BD5647}">
      <dsp:nvSpPr>
        <dsp:cNvPr id="0" name=""/>
        <dsp:cNvSpPr/>
      </dsp:nvSpPr>
      <dsp:spPr>
        <a:xfrm>
          <a:off x="2154495" y="1426238"/>
          <a:ext cx="2732137" cy="2732137"/>
        </a:xfrm>
        <a:prstGeom prst="circularArrow">
          <a:avLst>
            <a:gd name="adj1" fmla="val 4688"/>
            <a:gd name="adj2" fmla="val 299029"/>
            <a:gd name="adj3" fmla="val 2508329"/>
            <a:gd name="adj4" fmla="val 15878263"/>
            <a:gd name="adj5" fmla="val 5469"/>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5D84898-C052-4A22-BE06-C3730252D7FD}">
      <dsp:nvSpPr>
        <dsp:cNvPr id="0" name=""/>
        <dsp:cNvSpPr/>
      </dsp:nvSpPr>
      <dsp:spPr>
        <a:xfrm>
          <a:off x="805230" y="899749"/>
          <a:ext cx="1985068" cy="1985068"/>
        </a:xfrm>
        <a:prstGeom prst="leftCircularArrow">
          <a:avLst>
            <a:gd name="adj1" fmla="val 6452"/>
            <a:gd name="adj2" fmla="val 429999"/>
            <a:gd name="adj3" fmla="val 10489124"/>
            <a:gd name="adj4" fmla="val 14837806"/>
            <a:gd name="adj5" fmla="val 7527"/>
          </a:avLst>
        </a:prstGeom>
        <a:solidFill>
          <a:schemeClr val="accent2">
            <a:hueOff val="-5175944"/>
            <a:satOff val="22930"/>
            <a:lumOff val="-843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8B4ABB0-CAB6-4B0E-9C40-EBE27930621B}">
      <dsp:nvSpPr>
        <dsp:cNvPr id="0" name=""/>
        <dsp:cNvSpPr/>
      </dsp:nvSpPr>
      <dsp:spPr>
        <a:xfrm>
          <a:off x="1597803" y="-160891"/>
          <a:ext cx="2140303" cy="2140303"/>
        </a:xfrm>
        <a:prstGeom prst="circularArrow">
          <a:avLst>
            <a:gd name="adj1" fmla="val 5984"/>
            <a:gd name="adj2" fmla="val 394124"/>
            <a:gd name="adj3" fmla="val 13313824"/>
            <a:gd name="adj4" fmla="val 10508221"/>
            <a:gd name="adj5" fmla="val 6981"/>
          </a:avLst>
        </a:prstGeom>
        <a:solidFill>
          <a:schemeClr val="accent2">
            <a:hueOff val="-10351888"/>
            <a:satOff val="45859"/>
            <a:lumOff val="-16864"/>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358BDA-DA89-4D0C-AF01-2A61AB9BC175}">
      <dsp:nvSpPr>
        <dsp:cNvPr id="0" name=""/>
        <dsp:cNvSpPr/>
      </dsp:nvSpPr>
      <dsp:spPr>
        <a:xfrm>
          <a:off x="437390" y="1749523"/>
          <a:ext cx="1729779" cy="1512044"/>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6985" rIns="13970" bIns="6985" numCol="1" spcCol="1270" anchor="ctr" anchorCtr="0">
          <a:noAutofit/>
        </a:bodyPr>
        <a:lstStyle/>
        <a:p>
          <a:pPr marL="57150" lvl="1" indent="-57150" algn="l" defTabSz="488950">
            <a:lnSpc>
              <a:spcPct val="90000"/>
            </a:lnSpc>
            <a:spcBef>
              <a:spcPct val="0"/>
            </a:spcBef>
            <a:spcAft>
              <a:spcPct val="15000"/>
            </a:spcAft>
            <a:buChar char="•"/>
          </a:pPr>
          <a:r>
            <a:rPr lang="en-US" sz="1100" kern="1200" dirty="0"/>
            <a:t>Research on international CCUS laws</a:t>
          </a:r>
        </a:p>
        <a:p>
          <a:pPr marL="57150" lvl="1" indent="-57150" algn="l" defTabSz="488950">
            <a:lnSpc>
              <a:spcPct val="90000"/>
            </a:lnSpc>
            <a:spcBef>
              <a:spcPct val="0"/>
            </a:spcBef>
            <a:spcAft>
              <a:spcPct val="15000"/>
            </a:spcAft>
            <a:buChar char="•"/>
          </a:pPr>
          <a:r>
            <a:rPr lang="en-US" sz="1100" kern="1200" dirty="0"/>
            <a:t>1st Draft Policy created</a:t>
          </a:r>
        </a:p>
      </dsp:txBody>
      <dsp:txXfrm>
        <a:off x="869835" y="1976330"/>
        <a:ext cx="843267" cy="1058430"/>
      </dsp:txXfrm>
    </dsp:sp>
    <dsp:sp modelId="{34FBAECC-70D9-4662-AC2D-5074C50E697F}">
      <dsp:nvSpPr>
        <dsp:cNvPr id="0" name=""/>
        <dsp:cNvSpPr/>
      </dsp:nvSpPr>
      <dsp:spPr>
        <a:xfrm>
          <a:off x="1260" y="2073101"/>
          <a:ext cx="864889" cy="86488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Feb-Jul 2022</a:t>
          </a:r>
        </a:p>
      </dsp:txBody>
      <dsp:txXfrm>
        <a:off x="127920" y="2199761"/>
        <a:ext cx="611569" cy="611569"/>
      </dsp:txXfrm>
    </dsp:sp>
    <dsp:sp modelId="{169C3E28-815B-4FC9-A1BF-F9F88A65A1EB}">
      <dsp:nvSpPr>
        <dsp:cNvPr id="0" name=""/>
        <dsp:cNvSpPr/>
      </dsp:nvSpPr>
      <dsp:spPr>
        <a:xfrm>
          <a:off x="2707725" y="1749523"/>
          <a:ext cx="1729779" cy="1512044"/>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6985" rIns="13970" bIns="6985" numCol="1" spcCol="1270" anchor="ctr" anchorCtr="0">
          <a:noAutofit/>
        </a:bodyPr>
        <a:lstStyle/>
        <a:p>
          <a:pPr marL="0" lvl="0" indent="0" algn="ctr" defTabSz="488950">
            <a:lnSpc>
              <a:spcPct val="90000"/>
            </a:lnSpc>
            <a:spcBef>
              <a:spcPct val="0"/>
            </a:spcBef>
            <a:spcAft>
              <a:spcPct val="35000"/>
            </a:spcAft>
            <a:buNone/>
          </a:pPr>
          <a:r>
            <a:rPr lang="en-US" sz="1100" kern="1200" dirty="0"/>
            <a:t>Feedback requested from 24 stakeholders on Draft CCUS Policy</a:t>
          </a:r>
        </a:p>
      </dsp:txBody>
      <dsp:txXfrm>
        <a:off x="3140170" y="1976330"/>
        <a:ext cx="843267" cy="1058430"/>
      </dsp:txXfrm>
    </dsp:sp>
    <dsp:sp modelId="{FFBEA154-FDDE-4489-9D27-927D59DB68B5}">
      <dsp:nvSpPr>
        <dsp:cNvPr id="0" name=""/>
        <dsp:cNvSpPr/>
      </dsp:nvSpPr>
      <dsp:spPr>
        <a:xfrm>
          <a:off x="2275280" y="2073101"/>
          <a:ext cx="864889" cy="86488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Aug 2022</a:t>
          </a:r>
        </a:p>
      </dsp:txBody>
      <dsp:txXfrm>
        <a:off x="2401940" y="2199761"/>
        <a:ext cx="611569" cy="611569"/>
      </dsp:txXfrm>
    </dsp:sp>
    <dsp:sp modelId="{866FF7A2-4919-4954-B960-D33BDB0D6BEC}">
      <dsp:nvSpPr>
        <dsp:cNvPr id="0" name=""/>
        <dsp:cNvSpPr/>
      </dsp:nvSpPr>
      <dsp:spPr>
        <a:xfrm>
          <a:off x="4978060" y="1749523"/>
          <a:ext cx="1729779" cy="1512044"/>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6985" rIns="13970" bIns="6985" numCol="1" spcCol="1270" anchor="ctr" anchorCtr="0">
          <a:noAutofit/>
        </a:bodyPr>
        <a:lstStyle/>
        <a:p>
          <a:pPr marL="0" lvl="0" indent="0" algn="ctr" defTabSz="488950">
            <a:lnSpc>
              <a:spcPct val="90000"/>
            </a:lnSpc>
            <a:spcBef>
              <a:spcPct val="0"/>
            </a:spcBef>
            <a:spcAft>
              <a:spcPct val="35000"/>
            </a:spcAft>
            <a:buNone/>
          </a:pPr>
          <a:r>
            <a:rPr lang="en-US" sz="1100" kern="1200" dirty="0"/>
            <a:t>Robust feedback received from 14 stakeholders</a:t>
          </a:r>
        </a:p>
      </dsp:txBody>
      <dsp:txXfrm>
        <a:off x="5410505" y="1976330"/>
        <a:ext cx="843267" cy="1058430"/>
      </dsp:txXfrm>
    </dsp:sp>
    <dsp:sp modelId="{478F6228-1A42-4D5A-A32D-5FDADED310F9}">
      <dsp:nvSpPr>
        <dsp:cNvPr id="0" name=""/>
        <dsp:cNvSpPr/>
      </dsp:nvSpPr>
      <dsp:spPr>
        <a:xfrm>
          <a:off x="4545615" y="2073101"/>
          <a:ext cx="864889" cy="86488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Jan 2023</a:t>
          </a:r>
        </a:p>
      </dsp:txBody>
      <dsp:txXfrm>
        <a:off x="4672275" y="2199761"/>
        <a:ext cx="611569" cy="611569"/>
      </dsp:txXfrm>
    </dsp:sp>
    <dsp:sp modelId="{82C33566-D781-41F2-AB71-2ED03473AA3B}">
      <dsp:nvSpPr>
        <dsp:cNvPr id="0" name=""/>
        <dsp:cNvSpPr/>
      </dsp:nvSpPr>
      <dsp:spPr>
        <a:xfrm>
          <a:off x="7252080" y="1717967"/>
          <a:ext cx="1729779" cy="1512044"/>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6985" rIns="13970" bIns="6985" numCol="1" spcCol="1270" anchor="ctr" anchorCtr="0">
          <a:noAutofit/>
        </a:bodyPr>
        <a:lstStyle/>
        <a:p>
          <a:pPr marL="57150" lvl="1" indent="-57150" algn="l" defTabSz="488950">
            <a:lnSpc>
              <a:spcPct val="90000"/>
            </a:lnSpc>
            <a:spcBef>
              <a:spcPct val="0"/>
            </a:spcBef>
            <a:spcAft>
              <a:spcPct val="15000"/>
            </a:spcAft>
            <a:buChar char="•"/>
          </a:pPr>
          <a:r>
            <a:rPr lang="en-US" sz="1100" kern="1200" dirty="0"/>
            <a:t>Draft Policy amended based on feedback</a:t>
          </a:r>
        </a:p>
        <a:p>
          <a:pPr marL="57150" lvl="1" indent="-57150" algn="l" defTabSz="488950">
            <a:lnSpc>
              <a:spcPct val="90000"/>
            </a:lnSpc>
            <a:spcBef>
              <a:spcPct val="0"/>
            </a:spcBef>
            <a:spcAft>
              <a:spcPct val="15000"/>
            </a:spcAft>
            <a:buChar char="•"/>
          </a:pPr>
          <a:r>
            <a:rPr lang="en-US" sz="1100" kern="1200" dirty="0"/>
            <a:t>Guidelines drafted</a:t>
          </a:r>
        </a:p>
      </dsp:txBody>
      <dsp:txXfrm>
        <a:off x="7684525" y="1944774"/>
        <a:ext cx="843267" cy="1058430"/>
      </dsp:txXfrm>
    </dsp:sp>
    <dsp:sp modelId="{BDECC384-C020-4832-96E8-2B2D37475EFF}">
      <dsp:nvSpPr>
        <dsp:cNvPr id="0" name=""/>
        <dsp:cNvSpPr/>
      </dsp:nvSpPr>
      <dsp:spPr>
        <a:xfrm>
          <a:off x="6815951" y="2073101"/>
          <a:ext cx="864889" cy="86488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Feb – Nov 2023</a:t>
          </a:r>
        </a:p>
      </dsp:txBody>
      <dsp:txXfrm>
        <a:off x="6942611" y="2199761"/>
        <a:ext cx="611569" cy="611569"/>
      </dsp:txXfrm>
    </dsp:sp>
    <dsp:sp modelId="{82A12107-7E56-40DA-B12F-375785990FE6}">
      <dsp:nvSpPr>
        <dsp:cNvPr id="0" name=""/>
        <dsp:cNvSpPr/>
      </dsp:nvSpPr>
      <dsp:spPr>
        <a:xfrm>
          <a:off x="9518731" y="1749523"/>
          <a:ext cx="1729779" cy="1512044"/>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6985" rIns="13970" bIns="6985" numCol="1" spcCol="1270" anchor="ctr" anchorCtr="0">
          <a:noAutofit/>
        </a:bodyPr>
        <a:lstStyle/>
        <a:p>
          <a:pPr marL="0" lvl="0" indent="0" algn="ctr" defTabSz="488950">
            <a:lnSpc>
              <a:spcPct val="90000"/>
            </a:lnSpc>
            <a:spcBef>
              <a:spcPct val="0"/>
            </a:spcBef>
            <a:spcAft>
              <a:spcPct val="35000"/>
            </a:spcAft>
            <a:buNone/>
          </a:pPr>
          <a:r>
            <a:rPr lang="en-US" sz="1100" kern="1200" dirty="0"/>
            <a:t>2</a:t>
          </a:r>
          <a:r>
            <a:rPr lang="en-US" sz="1100" kern="1200" baseline="30000" dirty="0"/>
            <a:t>nd</a:t>
          </a:r>
          <a:r>
            <a:rPr lang="en-US" sz="1100" kern="1200" dirty="0"/>
            <a:t> Draft Policy Consultation start with 32 stakeholders</a:t>
          </a:r>
        </a:p>
      </dsp:txBody>
      <dsp:txXfrm>
        <a:off x="9951176" y="1976330"/>
        <a:ext cx="843267" cy="1058430"/>
      </dsp:txXfrm>
    </dsp:sp>
    <dsp:sp modelId="{71B46110-F0EA-4DF3-A6D7-C52D77A203FD}">
      <dsp:nvSpPr>
        <dsp:cNvPr id="0" name=""/>
        <dsp:cNvSpPr/>
      </dsp:nvSpPr>
      <dsp:spPr>
        <a:xfrm>
          <a:off x="9086286" y="2073101"/>
          <a:ext cx="864889" cy="86488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Dec 2023</a:t>
          </a:r>
        </a:p>
      </dsp:txBody>
      <dsp:txXfrm>
        <a:off x="9212946" y="2199761"/>
        <a:ext cx="611569" cy="61156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ED61E1-41B4-4425-88BC-C4073A3DA2F7}">
      <dsp:nvSpPr>
        <dsp:cNvPr id="0" name=""/>
        <dsp:cNvSpPr/>
      </dsp:nvSpPr>
      <dsp:spPr>
        <a:xfrm rot="5400000">
          <a:off x="-329489" y="332014"/>
          <a:ext cx="2196599" cy="1537619"/>
        </a:xfrm>
        <a:prstGeom prst="chevron">
          <a:avLst/>
        </a:prstGeom>
        <a:gradFill rotWithShape="0">
          <a:gsLst>
            <a:gs pos="0">
              <a:schemeClr val="accent3">
                <a:hueOff val="0"/>
                <a:satOff val="0"/>
                <a:lumOff val="0"/>
                <a:alphaOff val="0"/>
                <a:tint val="97000"/>
                <a:satMod val="100000"/>
                <a:lumMod val="102000"/>
              </a:schemeClr>
            </a:gs>
            <a:gs pos="50000">
              <a:schemeClr val="accent3">
                <a:hueOff val="0"/>
                <a:satOff val="0"/>
                <a:lumOff val="0"/>
                <a:alphaOff val="0"/>
                <a:shade val="100000"/>
                <a:satMod val="103000"/>
                <a:lumMod val="100000"/>
              </a:schemeClr>
            </a:gs>
            <a:gs pos="100000">
              <a:schemeClr val="accent3">
                <a:hueOff val="0"/>
                <a:satOff val="0"/>
                <a:lumOff val="0"/>
                <a:alphaOff val="0"/>
                <a:shade val="93000"/>
                <a:satMod val="110000"/>
                <a:lumMod val="99000"/>
              </a:schemeClr>
            </a:gs>
          </a:gsLst>
          <a:lin ang="5400000" scaled="0"/>
        </a:gradFill>
        <a:ln w="6350" cap="flat" cmpd="sng" algn="ctr">
          <a:solidFill>
            <a:schemeClr val="accent3">
              <a:hueOff val="0"/>
              <a:satOff val="0"/>
              <a:lumOff val="0"/>
              <a:alphaOff val="0"/>
            </a:schemeClr>
          </a:solidFill>
          <a:prstDash val="solid"/>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1</a:t>
          </a:r>
          <a:r>
            <a:rPr lang="en-US" sz="2000" kern="1200" baseline="30000" dirty="0"/>
            <a:t>st</a:t>
          </a:r>
          <a:r>
            <a:rPr lang="en-US" sz="2000" kern="1200" dirty="0"/>
            <a:t> Draft</a:t>
          </a:r>
        </a:p>
        <a:p>
          <a:pPr marL="0" lvl="0" indent="0" algn="ctr" defTabSz="889000">
            <a:lnSpc>
              <a:spcPct val="90000"/>
            </a:lnSpc>
            <a:spcBef>
              <a:spcPct val="0"/>
            </a:spcBef>
            <a:spcAft>
              <a:spcPct val="35000"/>
            </a:spcAft>
            <a:buNone/>
          </a:pPr>
          <a:r>
            <a:rPr lang="en-US" sz="2000" kern="1200" dirty="0"/>
            <a:t>(Aug 2022)</a:t>
          </a:r>
        </a:p>
      </dsp:txBody>
      <dsp:txXfrm rot="-5400000">
        <a:off x="2" y="771334"/>
        <a:ext cx="1537619" cy="658980"/>
      </dsp:txXfrm>
    </dsp:sp>
    <dsp:sp modelId="{8F7C048A-C6F6-4783-9371-3711EABA86B4}">
      <dsp:nvSpPr>
        <dsp:cNvPr id="0" name=""/>
        <dsp:cNvSpPr/>
      </dsp:nvSpPr>
      <dsp:spPr>
        <a:xfrm rot="5400000">
          <a:off x="4640495" y="-3100351"/>
          <a:ext cx="1427789" cy="7633541"/>
        </a:xfrm>
        <a:prstGeom prst="round2Same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POST CLOSURE LIABILITIES SPLIT BETWEEN STATE &amp; LICENSEE</a:t>
          </a:r>
        </a:p>
        <a:p>
          <a:pPr marL="114300" lvl="1" indent="-114300" algn="l" defTabSz="622300">
            <a:lnSpc>
              <a:spcPct val="90000"/>
            </a:lnSpc>
            <a:spcBef>
              <a:spcPct val="0"/>
            </a:spcBef>
            <a:spcAft>
              <a:spcPct val="15000"/>
            </a:spcAft>
            <a:buChar char="•"/>
          </a:pPr>
          <a:r>
            <a:rPr lang="en-US" sz="1400" kern="1200" dirty="0"/>
            <a:t>NO CO</a:t>
          </a:r>
          <a:r>
            <a:rPr lang="en-US" sz="1400" kern="1200" baseline="-25000" dirty="0"/>
            <a:t>2 </a:t>
          </a:r>
          <a:r>
            <a:rPr lang="en-US" sz="1400" kern="1200" dirty="0"/>
            <a:t>AGGREGATOR PROPOSED</a:t>
          </a:r>
        </a:p>
        <a:p>
          <a:pPr marL="114300" lvl="1" indent="-114300" algn="l" defTabSz="622300">
            <a:lnSpc>
              <a:spcPct val="90000"/>
            </a:lnSpc>
            <a:spcBef>
              <a:spcPct val="0"/>
            </a:spcBef>
            <a:spcAft>
              <a:spcPct val="15000"/>
            </a:spcAft>
            <a:buChar char="•"/>
          </a:pPr>
          <a:r>
            <a:rPr lang="en-US" sz="1400" kern="1200" dirty="0"/>
            <a:t>CO</a:t>
          </a:r>
          <a:r>
            <a:rPr lang="en-US" sz="1400" kern="1200" baseline="-25000" dirty="0"/>
            <a:t>2</a:t>
          </a:r>
          <a:r>
            <a:rPr lang="en-US" sz="1400" kern="1200" baseline="0" dirty="0"/>
            <a:t> EOR ROLE UNCLEAR</a:t>
          </a:r>
          <a:endParaRPr lang="en-US" sz="1400" kern="1200" dirty="0"/>
        </a:p>
        <a:p>
          <a:pPr marL="114300" lvl="1" indent="-114300" algn="l" defTabSz="622300">
            <a:lnSpc>
              <a:spcPct val="90000"/>
            </a:lnSpc>
            <a:spcBef>
              <a:spcPct val="0"/>
            </a:spcBef>
            <a:spcAft>
              <a:spcPct val="15000"/>
            </a:spcAft>
            <a:buChar char="•"/>
          </a:pPr>
          <a:r>
            <a:rPr lang="en-US" sz="1400" b="0" kern="1200" dirty="0"/>
            <a:t>AWARD CRITERIA FOR EXPLORATION LICENCES UNDEFINED</a:t>
          </a:r>
        </a:p>
        <a:p>
          <a:pPr marL="114300" lvl="1" indent="-114300" algn="l" defTabSz="622300">
            <a:lnSpc>
              <a:spcPct val="90000"/>
            </a:lnSpc>
            <a:spcBef>
              <a:spcPct val="0"/>
            </a:spcBef>
            <a:spcAft>
              <a:spcPct val="15000"/>
            </a:spcAft>
            <a:buChar char="•"/>
          </a:pPr>
          <a:r>
            <a:rPr lang="en-US" sz="1400" b="0" kern="1200" dirty="0"/>
            <a:t>NO PROVISIONS FOR STATE FUNDING</a:t>
          </a:r>
        </a:p>
        <a:p>
          <a:pPr marL="114300" lvl="1" indent="-114300" algn="l" defTabSz="622300">
            <a:lnSpc>
              <a:spcPct val="90000"/>
            </a:lnSpc>
            <a:spcBef>
              <a:spcPct val="0"/>
            </a:spcBef>
            <a:spcAft>
              <a:spcPct val="15000"/>
            </a:spcAft>
            <a:buChar char="•"/>
          </a:pPr>
          <a:r>
            <a:rPr lang="en-US" sz="1400" b="0" kern="1200" dirty="0"/>
            <a:t>SIMULTANEOUS  </a:t>
          </a:r>
          <a:r>
            <a:rPr lang="en-US" sz="1400" kern="1200" dirty="0"/>
            <a:t>CO</a:t>
          </a:r>
          <a:r>
            <a:rPr lang="en-US" sz="1400" kern="1200" baseline="-25000" dirty="0"/>
            <a:t>2 </a:t>
          </a:r>
          <a:r>
            <a:rPr lang="en-US" sz="1400" b="0" kern="1200" dirty="0"/>
            <a:t>STORAGE &amp; O&amp;G EXTRACTION OPERATIONS NOT ADDRESSED</a:t>
          </a:r>
        </a:p>
      </dsp:txBody>
      <dsp:txXfrm rot="-5400000">
        <a:off x="1537620" y="72223"/>
        <a:ext cx="7563842" cy="1288391"/>
      </dsp:txXfrm>
    </dsp:sp>
    <dsp:sp modelId="{BC456C93-C75A-4534-A5FF-D6140F6C6F0F}">
      <dsp:nvSpPr>
        <dsp:cNvPr id="0" name=""/>
        <dsp:cNvSpPr/>
      </dsp:nvSpPr>
      <dsp:spPr>
        <a:xfrm rot="5400000">
          <a:off x="-329489" y="2242464"/>
          <a:ext cx="2196599" cy="1537619"/>
        </a:xfrm>
        <a:prstGeom prst="chevron">
          <a:avLst/>
        </a:prstGeom>
        <a:gradFill rotWithShape="0">
          <a:gsLst>
            <a:gs pos="0">
              <a:schemeClr val="accent3">
                <a:hueOff val="3108557"/>
                <a:satOff val="-45988"/>
                <a:lumOff val="8628"/>
                <a:alphaOff val="0"/>
                <a:tint val="97000"/>
                <a:satMod val="100000"/>
                <a:lumMod val="102000"/>
              </a:schemeClr>
            </a:gs>
            <a:gs pos="50000">
              <a:schemeClr val="accent3">
                <a:hueOff val="3108557"/>
                <a:satOff val="-45988"/>
                <a:lumOff val="8628"/>
                <a:alphaOff val="0"/>
                <a:shade val="100000"/>
                <a:satMod val="103000"/>
                <a:lumMod val="100000"/>
              </a:schemeClr>
            </a:gs>
            <a:gs pos="100000">
              <a:schemeClr val="accent3">
                <a:hueOff val="3108557"/>
                <a:satOff val="-45988"/>
                <a:lumOff val="8628"/>
                <a:alphaOff val="0"/>
                <a:shade val="93000"/>
                <a:satMod val="110000"/>
                <a:lumMod val="99000"/>
              </a:schemeClr>
            </a:gs>
          </a:gsLst>
          <a:lin ang="5400000" scaled="0"/>
        </a:gradFill>
        <a:ln w="6350" cap="flat" cmpd="sng" algn="ctr">
          <a:solidFill>
            <a:schemeClr val="accent3">
              <a:hueOff val="3108557"/>
              <a:satOff val="-45988"/>
              <a:lumOff val="8628"/>
              <a:alphaOff val="0"/>
            </a:schemeClr>
          </a:solidFill>
          <a:prstDash val="solid"/>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2</a:t>
          </a:r>
          <a:r>
            <a:rPr lang="en-US" sz="2000" kern="1200" baseline="30000" dirty="0"/>
            <a:t>nd</a:t>
          </a:r>
          <a:r>
            <a:rPr lang="en-US" sz="2000" kern="1200" dirty="0"/>
            <a:t> Draft</a:t>
          </a:r>
        </a:p>
        <a:p>
          <a:pPr marL="0" lvl="0" indent="0" algn="ctr" defTabSz="889000">
            <a:lnSpc>
              <a:spcPct val="90000"/>
            </a:lnSpc>
            <a:spcBef>
              <a:spcPct val="0"/>
            </a:spcBef>
            <a:spcAft>
              <a:spcPct val="35000"/>
            </a:spcAft>
            <a:buNone/>
          </a:pPr>
          <a:r>
            <a:rPr lang="en-US" sz="2000" kern="1200" dirty="0"/>
            <a:t>(Dec 2023)</a:t>
          </a:r>
        </a:p>
      </dsp:txBody>
      <dsp:txXfrm rot="-5400000">
        <a:off x="2" y="2681784"/>
        <a:ext cx="1537619" cy="658980"/>
      </dsp:txXfrm>
    </dsp:sp>
    <dsp:sp modelId="{A263E26A-5986-47E1-995D-2F86C577510C}">
      <dsp:nvSpPr>
        <dsp:cNvPr id="0" name=""/>
        <dsp:cNvSpPr/>
      </dsp:nvSpPr>
      <dsp:spPr>
        <a:xfrm rot="5400000">
          <a:off x="4640495" y="-1189900"/>
          <a:ext cx="1427789" cy="7633541"/>
        </a:xfrm>
        <a:prstGeom prst="round2SameRect">
          <a:avLst/>
        </a:prstGeom>
        <a:solidFill>
          <a:schemeClr val="lt1">
            <a:alpha val="90000"/>
            <a:hueOff val="0"/>
            <a:satOff val="0"/>
            <a:lumOff val="0"/>
            <a:alphaOff val="0"/>
          </a:schemeClr>
        </a:solidFill>
        <a:ln w="6350" cap="flat" cmpd="sng" algn="ctr">
          <a:solidFill>
            <a:schemeClr val="accent3">
              <a:hueOff val="3108557"/>
              <a:satOff val="-45988"/>
              <a:lumOff val="8628"/>
              <a:alphaOff val="0"/>
            </a:schemeClr>
          </a:solidFill>
          <a:prstDash val="solid"/>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POST CLOSURE LIABILITIES ABSORBED BY STATE</a:t>
          </a:r>
        </a:p>
        <a:p>
          <a:pPr marL="114300" lvl="1" indent="-114300" algn="l" defTabSz="622300">
            <a:lnSpc>
              <a:spcPct val="90000"/>
            </a:lnSpc>
            <a:spcBef>
              <a:spcPct val="0"/>
            </a:spcBef>
            <a:spcAft>
              <a:spcPct val="15000"/>
            </a:spcAft>
            <a:buChar char="•"/>
          </a:pPr>
          <a:r>
            <a:rPr lang="en-US" sz="1400" kern="1200" baseline="0" dirty="0"/>
            <a:t>AGGREGATOR RECOMMENDED TO TRANSPORT &amp; MARKET </a:t>
          </a:r>
          <a:r>
            <a:rPr lang="en-US" sz="1400" kern="1200" dirty="0"/>
            <a:t>CO</a:t>
          </a:r>
          <a:r>
            <a:rPr lang="en-US" sz="1400" kern="1200" baseline="-25000" dirty="0"/>
            <a:t>2 </a:t>
          </a:r>
          <a:r>
            <a:rPr lang="en-US" sz="1400" kern="1200" baseline="0" dirty="0"/>
            <a:t> </a:t>
          </a:r>
          <a:endParaRPr lang="en-US" sz="1400" kern="1200" dirty="0"/>
        </a:p>
        <a:p>
          <a:pPr marL="114300" lvl="1" indent="-114300" algn="l" defTabSz="622300">
            <a:lnSpc>
              <a:spcPct val="90000"/>
            </a:lnSpc>
            <a:spcBef>
              <a:spcPct val="0"/>
            </a:spcBef>
            <a:spcAft>
              <a:spcPct val="15000"/>
            </a:spcAft>
            <a:buChar char="•"/>
          </a:pPr>
          <a:r>
            <a:rPr lang="en-US" sz="1400" kern="1200" dirty="0"/>
            <a:t>CO</a:t>
          </a:r>
          <a:r>
            <a:rPr lang="en-US" sz="1400" kern="1200" baseline="-25000" dirty="0"/>
            <a:t>2</a:t>
          </a:r>
          <a:r>
            <a:rPr lang="en-US" sz="1400" kern="1200" baseline="0" dirty="0"/>
            <a:t> EOR ROLE CLARIFIED</a:t>
          </a:r>
          <a:endParaRPr lang="en-US" sz="1400" kern="1200" dirty="0"/>
        </a:p>
        <a:p>
          <a:pPr marL="114300" lvl="1" indent="-114300" algn="l" defTabSz="622300">
            <a:lnSpc>
              <a:spcPct val="90000"/>
            </a:lnSpc>
            <a:spcBef>
              <a:spcPct val="0"/>
            </a:spcBef>
            <a:spcAft>
              <a:spcPct val="15000"/>
            </a:spcAft>
            <a:buChar char="•"/>
          </a:pPr>
          <a:r>
            <a:rPr lang="en-US" sz="1400" kern="1200" dirty="0"/>
            <a:t>COMPETITIVE BIDDING PROCESS FOR EXPLORATON LICENCES</a:t>
          </a:r>
        </a:p>
        <a:p>
          <a:pPr marL="114300" lvl="1" indent="-114300" algn="l" defTabSz="622300">
            <a:lnSpc>
              <a:spcPct val="90000"/>
            </a:lnSpc>
            <a:spcBef>
              <a:spcPct val="0"/>
            </a:spcBef>
            <a:spcAft>
              <a:spcPct val="15000"/>
            </a:spcAft>
            <a:buChar char="•"/>
          </a:pPr>
          <a:r>
            <a:rPr lang="en-US" sz="1400" kern="1200" dirty="0"/>
            <a:t>GREEN FUND AMENDMENT TO TARGET CO</a:t>
          </a:r>
          <a:r>
            <a:rPr lang="en-US" sz="1400" kern="1200" baseline="-25000" dirty="0"/>
            <a:t>2</a:t>
          </a:r>
          <a:r>
            <a:rPr lang="en-US" sz="1400" kern="1200" baseline="0" dirty="0"/>
            <a:t> STORAGE PROJECTS</a:t>
          </a:r>
          <a:endParaRPr lang="en-US" sz="1400" kern="1200" dirty="0"/>
        </a:p>
        <a:p>
          <a:pPr marL="114300" lvl="1" indent="-114300" algn="l" defTabSz="622300">
            <a:lnSpc>
              <a:spcPct val="90000"/>
            </a:lnSpc>
            <a:spcBef>
              <a:spcPct val="0"/>
            </a:spcBef>
            <a:spcAft>
              <a:spcPct val="15000"/>
            </a:spcAft>
            <a:buChar char="•"/>
          </a:pPr>
          <a:r>
            <a:rPr lang="en-US" sz="1400" kern="1200" dirty="0"/>
            <a:t>SIMULTANEOUS STORAGE &amp; EXTRACTION OPERATIONS PROTOCOL INCLUDED</a:t>
          </a:r>
        </a:p>
      </dsp:txBody>
      <dsp:txXfrm rot="-5400000">
        <a:off x="1537620" y="1982674"/>
        <a:ext cx="7563842" cy="128839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869366-74AD-44ED-BFA6-0080E1A342FA}">
      <dsp:nvSpPr>
        <dsp:cNvPr id="0" name=""/>
        <dsp:cNvSpPr/>
      </dsp:nvSpPr>
      <dsp:spPr>
        <a:xfrm>
          <a:off x="3774" y="462266"/>
          <a:ext cx="1930893" cy="7783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43180" rIns="120904" bIns="43180" numCol="1" spcCol="1270" anchor="ctr" anchorCtr="0">
          <a:noAutofit/>
        </a:bodyPr>
        <a:lstStyle/>
        <a:p>
          <a:pPr marL="0" lvl="0" indent="0" algn="r" defTabSz="755650">
            <a:lnSpc>
              <a:spcPct val="90000"/>
            </a:lnSpc>
            <a:spcBef>
              <a:spcPct val="0"/>
            </a:spcBef>
            <a:spcAft>
              <a:spcPct val="35000"/>
            </a:spcAft>
            <a:buNone/>
          </a:pPr>
          <a:r>
            <a:rPr lang="en-US" sz="1700" kern="1200" dirty="0"/>
            <a:t>Geological Carbon Storage Project Guidelines</a:t>
          </a:r>
        </a:p>
      </dsp:txBody>
      <dsp:txXfrm>
        <a:off x="3774" y="462266"/>
        <a:ext cx="1930893" cy="778387"/>
      </dsp:txXfrm>
    </dsp:sp>
    <dsp:sp modelId="{29B3DEC2-C22E-4F06-936B-37660047C32F}">
      <dsp:nvSpPr>
        <dsp:cNvPr id="0" name=""/>
        <dsp:cNvSpPr/>
      </dsp:nvSpPr>
      <dsp:spPr>
        <a:xfrm>
          <a:off x="1934668" y="158209"/>
          <a:ext cx="386178" cy="1386502"/>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sp>
    <dsp:sp modelId="{F868C13D-407C-4A99-AAF1-D1D7D35634FE}">
      <dsp:nvSpPr>
        <dsp:cNvPr id="0" name=""/>
        <dsp:cNvSpPr/>
      </dsp:nvSpPr>
      <dsp:spPr>
        <a:xfrm>
          <a:off x="2475318" y="158209"/>
          <a:ext cx="5252031" cy="1386502"/>
        </a:xfrm>
        <a:prstGeom prst="rect">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Intended to guide Storage Permit project submissions</a:t>
          </a:r>
        </a:p>
        <a:p>
          <a:pPr marL="171450" lvl="1" indent="-171450" algn="l" defTabSz="755650">
            <a:lnSpc>
              <a:spcPct val="90000"/>
            </a:lnSpc>
            <a:spcBef>
              <a:spcPct val="0"/>
            </a:spcBef>
            <a:spcAft>
              <a:spcPct val="15000"/>
            </a:spcAft>
            <a:buChar char="•"/>
          </a:pPr>
          <a:r>
            <a:rPr lang="en-US" sz="1700" kern="1200" dirty="0"/>
            <a:t>Applies to the well, subsurface &amp; to surface equipment</a:t>
          </a:r>
        </a:p>
        <a:p>
          <a:pPr marL="171450" lvl="1" indent="-171450" algn="l" defTabSz="755650">
            <a:lnSpc>
              <a:spcPct val="90000"/>
            </a:lnSpc>
            <a:spcBef>
              <a:spcPct val="0"/>
            </a:spcBef>
            <a:spcAft>
              <a:spcPct val="15000"/>
            </a:spcAft>
            <a:buChar char="•"/>
          </a:pPr>
          <a:r>
            <a:rPr lang="en-US" sz="1700" kern="1200" dirty="0"/>
            <a:t>Emissions quantification, reservoir description, well integrity, monitoring &amp; economics covered</a:t>
          </a:r>
        </a:p>
        <a:p>
          <a:pPr marL="171450" lvl="1" indent="-171450" algn="l" defTabSz="755650">
            <a:lnSpc>
              <a:spcPct val="90000"/>
            </a:lnSpc>
            <a:spcBef>
              <a:spcPct val="0"/>
            </a:spcBef>
            <a:spcAft>
              <a:spcPct val="15000"/>
            </a:spcAft>
            <a:buChar char="•"/>
          </a:pPr>
          <a:r>
            <a:rPr lang="en-US" sz="1700" kern="1200" dirty="0"/>
            <a:t>Post approval reporting defined</a:t>
          </a:r>
        </a:p>
      </dsp:txBody>
      <dsp:txXfrm>
        <a:off x="2475318" y="158209"/>
        <a:ext cx="5252031" cy="1386502"/>
      </dsp:txXfrm>
    </dsp:sp>
    <dsp:sp modelId="{622914B2-A23D-4F3A-90F8-B59BDD7F89E5}">
      <dsp:nvSpPr>
        <dsp:cNvPr id="0" name=""/>
        <dsp:cNvSpPr/>
      </dsp:nvSpPr>
      <dsp:spPr>
        <a:xfrm>
          <a:off x="3774" y="1885645"/>
          <a:ext cx="1930893" cy="7783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43180" rIns="120904" bIns="43180" numCol="1" spcCol="1270" anchor="ctr" anchorCtr="0">
          <a:noAutofit/>
        </a:bodyPr>
        <a:lstStyle/>
        <a:p>
          <a:pPr marL="0" lvl="0" indent="0" algn="r" defTabSz="755650">
            <a:lnSpc>
              <a:spcPct val="90000"/>
            </a:lnSpc>
            <a:spcBef>
              <a:spcPct val="0"/>
            </a:spcBef>
            <a:spcAft>
              <a:spcPct val="35000"/>
            </a:spcAft>
            <a:buNone/>
          </a:pPr>
          <a:r>
            <a:rPr lang="en-US" sz="1700" kern="1200" dirty="0"/>
            <a:t>Disposal &amp; Injection Well Guidelines</a:t>
          </a:r>
        </a:p>
      </dsp:txBody>
      <dsp:txXfrm>
        <a:off x="3774" y="1885645"/>
        <a:ext cx="1930893" cy="778387"/>
      </dsp:txXfrm>
    </dsp:sp>
    <dsp:sp modelId="{E66A924E-C6AB-4149-86EF-C4AFC0EB0AC6}">
      <dsp:nvSpPr>
        <dsp:cNvPr id="0" name=""/>
        <dsp:cNvSpPr/>
      </dsp:nvSpPr>
      <dsp:spPr>
        <a:xfrm>
          <a:off x="1934668" y="1605912"/>
          <a:ext cx="386178" cy="1337853"/>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sp>
    <dsp:sp modelId="{7714A824-1B70-4A26-BDB7-461DE410655E}">
      <dsp:nvSpPr>
        <dsp:cNvPr id="0" name=""/>
        <dsp:cNvSpPr/>
      </dsp:nvSpPr>
      <dsp:spPr>
        <a:xfrm>
          <a:off x="2475318" y="1605912"/>
          <a:ext cx="5252031" cy="1337853"/>
        </a:xfrm>
        <a:prstGeom prst="rect">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Not limited to Carbon Storage Projects</a:t>
          </a:r>
        </a:p>
        <a:p>
          <a:pPr marL="171450" lvl="1" indent="-171450" algn="l" defTabSz="755650">
            <a:lnSpc>
              <a:spcPct val="90000"/>
            </a:lnSpc>
            <a:spcBef>
              <a:spcPct val="0"/>
            </a:spcBef>
            <a:spcAft>
              <a:spcPct val="15000"/>
            </a:spcAft>
            <a:buChar char="•"/>
          </a:pPr>
          <a:r>
            <a:rPr lang="en-US" sz="1700" kern="1200" dirty="0"/>
            <a:t>To guide well by well submissions such as drilling and workovers</a:t>
          </a:r>
        </a:p>
        <a:p>
          <a:pPr marL="171450" lvl="1" indent="-171450" algn="l" defTabSz="755650">
            <a:lnSpc>
              <a:spcPct val="90000"/>
            </a:lnSpc>
            <a:spcBef>
              <a:spcPct val="0"/>
            </a:spcBef>
            <a:spcAft>
              <a:spcPct val="15000"/>
            </a:spcAft>
            <a:buChar char="•"/>
          </a:pPr>
          <a:r>
            <a:rPr lang="en-US" sz="1700" kern="1200" dirty="0"/>
            <a:t>Main considerations are casing, tubing and cementing integrity</a:t>
          </a:r>
        </a:p>
      </dsp:txBody>
      <dsp:txXfrm>
        <a:off x="2475318" y="1605912"/>
        <a:ext cx="5252031" cy="133785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BCFED2-46A5-448D-88F6-339208B882A2}">
      <dsp:nvSpPr>
        <dsp:cNvPr id="0" name=""/>
        <dsp:cNvSpPr/>
      </dsp:nvSpPr>
      <dsp:spPr>
        <a:xfrm>
          <a:off x="1453985" y="1806323"/>
          <a:ext cx="1777094" cy="1777094"/>
        </a:xfrm>
        <a:prstGeom prst="gear9">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kern="1200" dirty="0">
              <a:solidFill>
                <a:schemeClr val="tx1"/>
              </a:solidFill>
            </a:rPr>
            <a:t>POLICY TO CREATE CCS LEGISLATION</a:t>
          </a:r>
        </a:p>
      </dsp:txBody>
      <dsp:txXfrm>
        <a:off x="1811260" y="2222599"/>
        <a:ext cx="1062544" cy="913463"/>
      </dsp:txXfrm>
    </dsp:sp>
    <dsp:sp modelId="{281BE61F-50E0-40D3-A40D-13BF100051A0}">
      <dsp:nvSpPr>
        <dsp:cNvPr id="0" name=""/>
        <dsp:cNvSpPr/>
      </dsp:nvSpPr>
      <dsp:spPr>
        <a:xfrm>
          <a:off x="358811" y="1386283"/>
          <a:ext cx="1414889" cy="1292431"/>
        </a:xfrm>
        <a:prstGeom prst="gear6">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kern="1200" dirty="0">
              <a:solidFill>
                <a:schemeClr val="tx1"/>
              </a:solidFill>
            </a:rPr>
            <a:t>GEOLOGICAL CARBON STORAGE PROJECT GUIDELINES</a:t>
          </a:r>
        </a:p>
      </dsp:txBody>
      <dsp:txXfrm>
        <a:off x="701985" y="1713623"/>
        <a:ext cx="728541" cy="637751"/>
      </dsp:txXfrm>
    </dsp:sp>
    <dsp:sp modelId="{5D3C6BC7-67D7-437E-9785-3C52F73EA47A}">
      <dsp:nvSpPr>
        <dsp:cNvPr id="0" name=""/>
        <dsp:cNvSpPr/>
      </dsp:nvSpPr>
      <dsp:spPr>
        <a:xfrm rot="20700000">
          <a:off x="1143934" y="494636"/>
          <a:ext cx="1266319" cy="1266319"/>
        </a:xfrm>
        <a:prstGeom prst="gear6">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kern="1200" dirty="0">
              <a:solidFill>
                <a:schemeClr val="tx1"/>
              </a:solidFill>
            </a:rPr>
            <a:t>DISPOSAL &amp; INJECTION WELL GUIDELINES</a:t>
          </a:r>
        </a:p>
      </dsp:txBody>
      <dsp:txXfrm rot="-20700000">
        <a:off x="1421675" y="772377"/>
        <a:ext cx="710837" cy="710837"/>
      </dsp:txXfrm>
    </dsp:sp>
    <dsp:sp modelId="{5B44A39E-49A6-49A7-87A9-8E9AAA5321CD}">
      <dsp:nvSpPr>
        <dsp:cNvPr id="0" name=""/>
        <dsp:cNvSpPr/>
      </dsp:nvSpPr>
      <dsp:spPr>
        <a:xfrm>
          <a:off x="1307056" y="1543961"/>
          <a:ext cx="2274680" cy="2274680"/>
        </a:xfrm>
        <a:prstGeom prst="circularArrow">
          <a:avLst>
            <a:gd name="adj1" fmla="val 4687"/>
            <a:gd name="adj2" fmla="val 299029"/>
            <a:gd name="adj3" fmla="val 2487813"/>
            <a:gd name="adj4" fmla="val 15923765"/>
            <a:gd name="adj5" fmla="val 5469"/>
          </a:avLst>
        </a:prstGeom>
        <a:solidFill>
          <a:schemeClr val="accent1">
            <a:tint val="60000"/>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sp>
    <dsp:sp modelId="{3897B00C-2FF4-414E-9834-590CB75CF65E}">
      <dsp:nvSpPr>
        <dsp:cNvPr id="0" name=""/>
        <dsp:cNvSpPr/>
      </dsp:nvSpPr>
      <dsp:spPr>
        <a:xfrm>
          <a:off x="191153" y="1104450"/>
          <a:ext cx="1652697" cy="1652697"/>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sp>
    <dsp:sp modelId="{BCA3BB9A-BDD3-493A-B672-4EC62386F147}">
      <dsp:nvSpPr>
        <dsp:cNvPr id="0" name=""/>
        <dsp:cNvSpPr/>
      </dsp:nvSpPr>
      <dsp:spPr>
        <a:xfrm>
          <a:off x="851021" y="221399"/>
          <a:ext cx="1781940" cy="1781940"/>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TT"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1DFE07-0320-44A3-BDA4-F15AED3C3419}" type="datetimeFigureOut">
              <a:rPr lang="en-TT" smtClean="0"/>
              <a:t>22/01/2024</a:t>
            </a:fld>
            <a:endParaRPr lang="en-TT"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TT"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TT"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898990-6905-4143-8CED-3FD3F13ECBDF}" type="slidenum">
              <a:rPr lang="en-TT" smtClean="0"/>
              <a:t>‹#›</a:t>
            </a:fld>
            <a:endParaRPr lang="en-TT" dirty="0"/>
          </a:p>
        </p:txBody>
      </p:sp>
    </p:spTree>
    <p:extLst>
      <p:ext uri="{BB962C8B-B14F-4D97-AF65-F5344CB8AC3E}">
        <p14:creationId xmlns:p14="http://schemas.microsoft.com/office/powerpoint/2010/main" val="1573125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4ECAD9-32EE-4091-BDA5-6BD15ACC5E58}" type="slidenum">
              <a:rPr lang="en-US" noProof="0" smtClean="0"/>
              <a:t>1</a:t>
            </a:fld>
            <a:endParaRPr lang="en-US" noProof="0" dirty="0"/>
          </a:p>
        </p:txBody>
      </p:sp>
    </p:spTree>
    <p:extLst>
      <p:ext uri="{BB962C8B-B14F-4D97-AF65-F5344CB8AC3E}">
        <p14:creationId xmlns:p14="http://schemas.microsoft.com/office/powerpoint/2010/main" val="17038020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5C898990-6905-4143-8CED-3FD3F13ECBDF}" type="slidenum">
              <a:rPr lang="en-TT" smtClean="0"/>
              <a:t>13</a:t>
            </a:fld>
            <a:endParaRPr lang="en-TT" dirty="0"/>
          </a:p>
        </p:txBody>
      </p:sp>
    </p:spTree>
    <p:extLst>
      <p:ext uri="{BB962C8B-B14F-4D97-AF65-F5344CB8AC3E}">
        <p14:creationId xmlns:p14="http://schemas.microsoft.com/office/powerpoint/2010/main" val="19291555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898990-6905-4143-8CED-3FD3F13ECBDF}" type="slidenum">
              <a:rPr lang="en-TT" smtClean="0"/>
              <a:t>14</a:t>
            </a:fld>
            <a:endParaRPr lang="en-TT" dirty="0"/>
          </a:p>
        </p:txBody>
      </p:sp>
    </p:spTree>
    <p:extLst>
      <p:ext uri="{BB962C8B-B14F-4D97-AF65-F5344CB8AC3E}">
        <p14:creationId xmlns:p14="http://schemas.microsoft.com/office/powerpoint/2010/main" val="2599347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898990-6905-4143-8CED-3FD3F13ECBDF}" type="slidenum">
              <a:rPr lang="en-TT" smtClean="0"/>
              <a:t>2</a:t>
            </a:fld>
            <a:endParaRPr lang="en-TT" dirty="0"/>
          </a:p>
        </p:txBody>
      </p:sp>
    </p:spTree>
    <p:extLst>
      <p:ext uri="{BB962C8B-B14F-4D97-AF65-F5344CB8AC3E}">
        <p14:creationId xmlns:p14="http://schemas.microsoft.com/office/powerpoint/2010/main" val="1105295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898990-6905-4143-8CED-3FD3F13ECBDF}" type="slidenum">
              <a:rPr lang="en-TT" smtClean="0"/>
              <a:t>3</a:t>
            </a:fld>
            <a:endParaRPr lang="en-TT" dirty="0"/>
          </a:p>
        </p:txBody>
      </p:sp>
    </p:spTree>
    <p:extLst>
      <p:ext uri="{BB962C8B-B14F-4D97-AF65-F5344CB8AC3E}">
        <p14:creationId xmlns:p14="http://schemas.microsoft.com/office/powerpoint/2010/main" val="3894407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898990-6905-4143-8CED-3FD3F13ECBDF}" type="slidenum">
              <a:rPr lang="en-TT" smtClean="0"/>
              <a:t>4</a:t>
            </a:fld>
            <a:endParaRPr lang="en-TT" dirty="0"/>
          </a:p>
        </p:txBody>
      </p:sp>
    </p:spTree>
    <p:extLst>
      <p:ext uri="{BB962C8B-B14F-4D97-AF65-F5344CB8AC3E}">
        <p14:creationId xmlns:p14="http://schemas.microsoft.com/office/powerpoint/2010/main" val="8007150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C69BD38-8752-005F-0C7C-B7EDA65A4A3E}"/>
              </a:ext>
            </a:extLst>
          </p:cNvPr>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161A068-2682-4F9F-9970-00B3E3EB9C99}"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26626" name="Rectangle 2">
            <a:extLst>
              <a:ext uri="{FF2B5EF4-FFF2-40B4-BE49-F238E27FC236}">
                <a16:creationId xmlns:a16="http://schemas.microsoft.com/office/drawing/2014/main" id="{A2FF7ABC-197A-AFD7-2EA6-E5B35059E62F}"/>
              </a:ext>
            </a:extLst>
          </p:cNvPr>
          <p:cNvSpPr>
            <a:spLocks noGrp="1" noRot="1" noChangeAspect="1" noChangeArrowheads="1" noTextEdit="1"/>
          </p:cNvSpPr>
          <p:nvPr>
            <p:ph type="sldImg"/>
          </p:nvPr>
        </p:nvSpPr>
        <p:spPr>
          <a:ln/>
        </p:spPr>
      </p:sp>
      <p:sp>
        <p:nvSpPr>
          <p:cNvPr id="26627" name="Rectangle 3">
            <a:extLst>
              <a:ext uri="{FF2B5EF4-FFF2-40B4-BE49-F238E27FC236}">
                <a16:creationId xmlns:a16="http://schemas.microsoft.com/office/drawing/2014/main" id="{0D63C2D8-AD18-1EA1-FC52-51EEFEF99574}"/>
              </a:ext>
            </a:extLst>
          </p:cNvPr>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2324196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It can be seen from the scores and ratings obtained that the Forest Reserve field is the best candidate for CO</a:t>
            </a:r>
            <a:r>
              <a:rPr lang="en-US" sz="1200"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EOR among the Onshore Western Fields. It is closely followed by Point Fortin and Parrylands respectively.</a:t>
            </a:r>
          </a:p>
          <a:p>
            <a:endParaRPr lang="en-US" dirty="0"/>
          </a:p>
        </p:txBody>
      </p:sp>
      <p:sp>
        <p:nvSpPr>
          <p:cNvPr id="4" name="Slide Number Placeholder 3"/>
          <p:cNvSpPr>
            <a:spLocks noGrp="1"/>
          </p:cNvSpPr>
          <p:nvPr>
            <p:ph type="sldNum" sz="quarter" idx="5"/>
          </p:nvPr>
        </p:nvSpPr>
        <p:spPr/>
        <p:txBody>
          <a:bodyPr/>
          <a:lstStyle/>
          <a:p>
            <a:fld id="{23F010B1-3782-43C4-B3D5-E73E7E30E06C}" type="slidenum">
              <a:rPr lang="en-US" smtClean="0"/>
              <a:t>7</a:t>
            </a:fld>
            <a:endParaRPr lang="en-US" dirty="0"/>
          </a:p>
        </p:txBody>
      </p:sp>
    </p:spTree>
    <p:extLst>
      <p:ext uri="{BB962C8B-B14F-4D97-AF65-F5344CB8AC3E}">
        <p14:creationId xmlns:p14="http://schemas.microsoft.com/office/powerpoint/2010/main" val="42795772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898990-6905-4143-8CED-3FD3F13ECBDF}" type="slidenum">
              <a:rPr lang="en-TT" smtClean="0"/>
              <a:t>8</a:t>
            </a:fld>
            <a:endParaRPr lang="en-TT" dirty="0"/>
          </a:p>
        </p:txBody>
      </p:sp>
    </p:spTree>
    <p:extLst>
      <p:ext uri="{BB962C8B-B14F-4D97-AF65-F5344CB8AC3E}">
        <p14:creationId xmlns:p14="http://schemas.microsoft.com/office/powerpoint/2010/main" val="24830975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898990-6905-4143-8CED-3FD3F13ECBDF}" type="slidenum">
              <a:rPr lang="en-TT" smtClean="0"/>
              <a:t>10</a:t>
            </a:fld>
            <a:endParaRPr lang="en-TT" dirty="0"/>
          </a:p>
        </p:txBody>
      </p:sp>
    </p:spTree>
    <p:extLst>
      <p:ext uri="{BB962C8B-B14F-4D97-AF65-F5344CB8AC3E}">
        <p14:creationId xmlns:p14="http://schemas.microsoft.com/office/powerpoint/2010/main" val="31940596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5C898990-6905-4143-8CED-3FD3F13ECBDF}" type="slidenum">
              <a:rPr lang="en-TT" smtClean="0"/>
              <a:t>12</a:t>
            </a:fld>
            <a:endParaRPr lang="en-TT" dirty="0"/>
          </a:p>
        </p:txBody>
      </p:sp>
    </p:spTree>
    <p:extLst>
      <p:ext uri="{BB962C8B-B14F-4D97-AF65-F5344CB8AC3E}">
        <p14:creationId xmlns:p14="http://schemas.microsoft.com/office/powerpoint/2010/main" val="29621181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GB"/>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BB0CBED4-72A4-4026-A08C-546539BFA6CA}" type="datetimeFigureOut">
              <a:rPr lang="en-US" smtClean="0"/>
              <a:t>1/22/2024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68CDCD-D9B6-436E-8882-477DCA79A0E1}" type="slidenum">
              <a:rPr lang="en-US" smtClean="0"/>
              <a:t>‹#›</a:t>
            </a:fld>
            <a:endParaRPr lang="en-US" dirty="0"/>
          </a:p>
        </p:txBody>
      </p:sp>
    </p:spTree>
    <p:extLst>
      <p:ext uri="{BB962C8B-B14F-4D97-AF65-F5344CB8AC3E}">
        <p14:creationId xmlns:p14="http://schemas.microsoft.com/office/powerpoint/2010/main" val="1442961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B0CBED4-72A4-4026-A08C-546539BFA6CA}" type="datetimeFigureOut">
              <a:rPr lang="en-US" smtClean="0"/>
              <a:t>1/22/2024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68CDCD-D9B6-436E-8882-477DCA79A0E1}" type="slidenum">
              <a:rPr lang="en-US" smtClean="0"/>
              <a:t>‹#›</a:t>
            </a:fld>
            <a:endParaRPr lang="en-US" dirty="0"/>
          </a:p>
        </p:txBody>
      </p:sp>
    </p:spTree>
    <p:extLst>
      <p:ext uri="{BB962C8B-B14F-4D97-AF65-F5344CB8AC3E}">
        <p14:creationId xmlns:p14="http://schemas.microsoft.com/office/powerpoint/2010/main" val="757433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B0CBED4-72A4-4026-A08C-546539BFA6CA}" type="datetimeFigureOut">
              <a:rPr lang="en-US" smtClean="0"/>
              <a:t>1/22/2024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68CDCD-D9B6-436E-8882-477DCA79A0E1}" type="slidenum">
              <a:rPr lang="en-US" smtClean="0"/>
              <a:t>‹#›</a:t>
            </a:fld>
            <a:endParaRPr lang="en-US" dirty="0"/>
          </a:p>
        </p:txBody>
      </p:sp>
    </p:spTree>
    <p:extLst>
      <p:ext uri="{BB962C8B-B14F-4D97-AF65-F5344CB8AC3E}">
        <p14:creationId xmlns:p14="http://schemas.microsoft.com/office/powerpoint/2010/main" val="6983855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13" name="Parallélogramme 14">
            <a:extLst>
              <a:ext uri="{FF2B5EF4-FFF2-40B4-BE49-F238E27FC236}">
                <a16:creationId xmlns:a16="http://schemas.microsoft.com/office/drawing/2014/main" id="{F5AA8A10-E19C-430B-9D5D-8D12F92BFEC5}"/>
              </a:ext>
            </a:extLst>
          </p:cNvPr>
          <p:cNvSpPr/>
          <p:nvPr userDrawn="1"/>
        </p:nvSpPr>
        <p:spPr>
          <a:xfrm>
            <a:off x="1340527"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12" name="Rectangle 11">
            <a:extLst>
              <a:ext uri="{FF2B5EF4-FFF2-40B4-BE49-F238E27FC236}">
                <a16:creationId xmlns:a16="http://schemas.microsoft.com/office/drawing/2014/main" id="{A7C93D4F-3003-4D58-9AFB-356A0F800F42}"/>
              </a:ext>
            </a:extLst>
          </p:cNvPr>
          <p:cNvSpPr/>
          <p:nvPr userDrawn="1"/>
        </p:nvSpPr>
        <p:spPr>
          <a:xfrm>
            <a:off x="6457758" y="0"/>
            <a:ext cx="153926"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666C8650-8C82-4FB0-9266-0148B376A8CE}" type="datetime1">
              <a:rPr lang="en-US" noProof="0" smtClean="0"/>
              <a:t>1/22/2024</a:t>
            </a:fld>
            <a:endParaRPr lang="en-US" noProof="0"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r>
              <a:rPr lang="en-US" noProof="0" dirty="0"/>
              <a:t>Footer</a:t>
            </a:r>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10" name="Picture Placeholder 9">
            <a:extLst>
              <a:ext uri="{FF2B5EF4-FFF2-40B4-BE49-F238E27FC236}">
                <a16:creationId xmlns:a16="http://schemas.microsoft.com/office/drawing/2014/main" id="{86028FDE-6655-4B55-B3B4-5B366034E8A8}"/>
              </a:ext>
            </a:extLst>
          </p:cNvPr>
          <p:cNvSpPr>
            <a:spLocks noGrp="1"/>
          </p:cNvSpPr>
          <p:nvPr>
            <p:ph type="pic" sz="quarter" idx="13"/>
          </p:nvPr>
        </p:nvSpPr>
        <p:spPr>
          <a:xfrm>
            <a:off x="6687936" y="0"/>
            <a:ext cx="5462080" cy="6858000"/>
          </a:xfrm>
        </p:spPr>
        <p:txBody>
          <a:bodyPr/>
          <a:lstStyle/>
          <a:p>
            <a:r>
              <a:rPr lang="en-US" noProof="0" dirty="0"/>
              <a:t>Click icon to add picture</a:t>
            </a:r>
          </a:p>
        </p:txBody>
      </p:sp>
      <p:sp>
        <p:nvSpPr>
          <p:cNvPr id="2" name="Title 1"/>
          <p:cNvSpPr>
            <a:spLocks noGrp="1"/>
          </p:cNvSpPr>
          <p:nvPr>
            <p:ph type="ctrTitle"/>
          </p:nvPr>
        </p:nvSpPr>
        <p:spPr>
          <a:xfrm>
            <a:off x="512726" y="758952"/>
            <a:ext cx="4526280" cy="3227514"/>
          </a:xfrm>
        </p:spPr>
        <p:txBody>
          <a:bodyPr anchor="b">
            <a:normAutofit/>
          </a:bodyPr>
          <a:lstStyle>
            <a:lvl1pPr algn="l">
              <a:lnSpc>
                <a:spcPct val="90000"/>
              </a:lnSpc>
              <a:defRPr sz="6000" b="1" spc="-50" baseline="0">
                <a:solidFill>
                  <a:schemeClr val="accent1"/>
                </a:solidFill>
                <a:latin typeface="+mn-lt"/>
              </a:defRPr>
            </a:lvl1pPr>
          </a:lstStyle>
          <a:p>
            <a:r>
              <a:rPr lang="en-US" noProof="0" dirty="0"/>
              <a:t>Click to edit Master title style</a:t>
            </a:r>
          </a:p>
        </p:txBody>
      </p:sp>
      <p:sp>
        <p:nvSpPr>
          <p:cNvPr id="3" name="Subtitle 2"/>
          <p:cNvSpPr>
            <a:spLocks noGrp="1"/>
          </p:cNvSpPr>
          <p:nvPr>
            <p:ph type="subTitle" idx="1"/>
          </p:nvPr>
        </p:nvSpPr>
        <p:spPr>
          <a:xfrm>
            <a:off x="512726" y="4508500"/>
            <a:ext cx="4526280" cy="1279652"/>
          </a:xfrm>
        </p:spPr>
        <p:txBody>
          <a:bodyPr lIns="91440" rIns="91440">
            <a:normAutofit/>
          </a:bodyPr>
          <a:lstStyle>
            <a:lvl1pPr marL="0" indent="0" algn="l">
              <a:buNone/>
              <a:defRPr sz="2400" cap="all" spc="200" baseline="0">
                <a:solidFill>
                  <a:schemeClr val="tx1">
                    <a:lumMod val="75000"/>
                    <a:lumOff val="25000"/>
                  </a:schemeClr>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noProof="0"/>
              <a:t>Click to edit Master subtitle style</a:t>
            </a:r>
          </a:p>
        </p:txBody>
      </p:sp>
      <p:sp>
        <p:nvSpPr>
          <p:cNvPr id="11" name="Rectangle 10">
            <a:extLst>
              <a:ext uri="{FF2B5EF4-FFF2-40B4-BE49-F238E27FC236}">
                <a16:creationId xmlns:a16="http://schemas.microsoft.com/office/drawing/2014/main" id="{6D3E1BBA-670B-4CAE-B839-50ADB23DDBC6}"/>
              </a:ext>
            </a:extLst>
          </p:cNvPr>
          <p:cNvSpPr/>
          <p:nvPr userDrawn="1"/>
        </p:nvSpPr>
        <p:spPr>
          <a:xfrm>
            <a:off x="6558091" y="0"/>
            <a:ext cx="15392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145733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BB0CBED4-72A4-4026-A08C-546539BFA6CA}" type="datetimeFigureOut">
              <a:rPr lang="en-US" smtClean="0"/>
              <a:t>1/22/2024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368CDCD-D9B6-436E-8882-477DCA79A0E1}" type="slidenum">
              <a:rPr lang="en-US" smtClean="0"/>
              <a:t>‹#›</a:t>
            </a:fld>
            <a:endParaRPr lang="en-US" dirty="0"/>
          </a:p>
        </p:txBody>
      </p:sp>
    </p:spTree>
    <p:extLst>
      <p:ext uri="{BB962C8B-B14F-4D97-AF65-F5344CB8AC3E}">
        <p14:creationId xmlns:p14="http://schemas.microsoft.com/office/powerpoint/2010/main" val="1237078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GB"/>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B0CBED4-72A4-4026-A08C-546539BFA6CA}" type="datetimeFigureOut">
              <a:rPr lang="en-US" smtClean="0"/>
              <a:t>1/22/2024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68CDCD-D9B6-436E-8882-477DCA79A0E1}" type="slidenum">
              <a:rPr lang="en-US" smtClean="0"/>
              <a:t>‹#›</a:t>
            </a:fld>
            <a:endParaRPr lang="en-US" dirty="0"/>
          </a:p>
        </p:txBody>
      </p:sp>
    </p:spTree>
    <p:extLst>
      <p:ext uri="{BB962C8B-B14F-4D97-AF65-F5344CB8AC3E}">
        <p14:creationId xmlns:p14="http://schemas.microsoft.com/office/powerpoint/2010/main" val="2068970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Date Placeholder 7"/>
          <p:cNvSpPr>
            <a:spLocks noGrp="1"/>
          </p:cNvSpPr>
          <p:nvPr>
            <p:ph type="dt" sz="half" idx="10"/>
          </p:nvPr>
        </p:nvSpPr>
        <p:spPr/>
        <p:txBody>
          <a:bodyPr/>
          <a:lstStyle/>
          <a:p>
            <a:fld id="{BB0CBED4-72A4-4026-A08C-546539BFA6CA}" type="datetimeFigureOut">
              <a:rPr lang="en-US" smtClean="0"/>
              <a:t>1/22/2024</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368CDCD-D9B6-436E-8882-477DCA79A0E1}" type="slidenum">
              <a:rPr lang="en-US" smtClean="0"/>
              <a:t>‹#›</a:t>
            </a:fld>
            <a:endParaRPr lang="en-US" dirty="0"/>
          </a:p>
        </p:txBody>
      </p:sp>
    </p:spTree>
    <p:extLst>
      <p:ext uri="{BB962C8B-B14F-4D97-AF65-F5344CB8AC3E}">
        <p14:creationId xmlns:p14="http://schemas.microsoft.com/office/powerpoint/2010/main" val="583570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7" name="Date Placeholder 6"/>
          <p:cNvSpPr>
            <a:spLocks noGrp="1"/>
          </p:cNvSpPr>
          <p:nvPr>
            <p:ph type="dt" sz="half" idx="10"/>
          </p:nvPr>
        </p:nvSpPr>
        <p:spPr/>
        <p:txBody>
          <a:bodyPr/>
          <a:lstStyle/>
          <a:p>
            <a:fld id="{BB0CBED4-72A4-4026-A08C-546539BFA6CA}" type="datetimeFigureOut">
              <a:rPr lang="en-US" smtClean="0"/>
              <a:t>1/22/2024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368CDCD-D9B6-436E-8882-477DCA79A0E1}" type="slidenum">
              <a:rPr lang="en-US" smtClean="0"/>
              <a:t>‹#›</a:t>
            </a:fld>
            <a:endParaRPr lang="en-US" dirty="0"/>
          </a:p>
        </p:txBody>
      </p:sp>
      <p:sp>
        <p:nvSpPr>
          <p:cNvPr id="10" name="Title 9"/>
          <p:cNvSpPr>
            <a:spLocks noGrp="1"/>
          </p:cNvSpPr>
          <p:nvPr>
            <p:ph type="title"/>
          </p:nvPr>
        </p:nvSpPr>
        <p:spPr/>
        <p:txBody>
          <a:bodyPr/>
          <a:lstStyle/>
          <a:p>
            <a:r>
              <a:rPr lang="en-GB"/>
              <a:t>Click to edit Master title style</a:t>
            </a:r>
            <a:endParaRPr lang="en-US" dirty="0"/>
          </a:p>
        </p:txBody>
      </p:sp>
    </p:spTree>
    <p:extLst>
      <p:ext uri="{BB962C8B-B14F-4D97-AF65-F5344CB8AC3E}">
        <p14:creationId xmlns:p14="http://schemas.microsoft.com/office/powerpoint/2010/main" val="931831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BB0CBED4-72A4-4026-A08C-546539BFA6CA}" type="datetimeFigureOut">
              <a:rPr lang="en-US" smtClean="0"/>
              <a:t>1/22/2024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368CDCD-D9B6-436E-8882-477DCA79A0E1}" type="slidenum">
              <a:rPr lang="en-US" smtClean="0"/>
              <a:t>‹#›</a:t>
            </a:fld>
            <a:endParaRPr lang="en-US" dirty="0"/>
          </a:p>
        </p:txBody>
      </p:sp>
    </p:spTree>
    <p:extLst>
      <p:ext uri="{BB962C8B-B14F-4D97-AF65-F5344CB8AC3E}">
        <p14:creationId xmlns:p14="http://schemas.microsoft.com/office/powerpoint/2010/main" val="994157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0CBED4-72A4-4026-A08C-546539BFA6CA}" type="datetimeFigureOut">
              <a:rPr lang="en-US" smtClean="0"/>
              <a:t>1/22/2024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368CDCD-D9B6-436E-8882-477DCA79A0E1}" type="slidenum">
              <a:rPr lang="en-US" smtClean="0"/>
              <a:t>‹#›</a:t>
            </a:fld>
            <a:endParaRPr lang="en-US" dirty="0"/>
          </a:p>
        </p:txBody>
      </p:sp>
    </p:spTree>
    <p:extLst>
      <p:ext uri="{BB962C8B-B14F-4D97-AF65-F5344CB8AC3E}">
        <p14:creationId xmlns:p14="http://schemas.microsoft.com/office/powerpoint/2010/main" val="1079087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GB"/>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9" name="Date Placeholder 8"/>
          <p:cNvSpPr>
            <a:spLocks noGrp="1"/>
          </p:cNvSpPr>
          <p:nvPr>
            <p:ph type="dt" sz="half" idx="10"/>
          </p:nvPr>
        </p:nvSpPr>
        <p:spPr/>
        <p:txBody>
          <a:bodyPr/>
          <a:lstStyle/>
          <a:p>
            <a:fld id="{BB0CBED4-72A4-4026-A08C-546539BFA6CA}" type="datetimeFigureOut">
              <a:rPr lang="en-US" smtClean="0"/>
              <a:t>1/22/2024</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chemeClr val="tx1">
                    <a:alpha val="70000"/>
                  </a:schemeClr>
                </a:solidFill>
              </a:defRPr>
            </a:lvl1pPr>
          </a:lstStyle>
          <a:p>
            <a:endParaRPr lang="en-US" dirty="0"/>
          </a:p>
        </p:txBody>
      </p:sp>
      <p:sp>
        <p:nvSpPr>
          <p:cNvPr id="11" name="Slide Number Placeholder 10"/>
          <p:cNvSpPr>
            <a:spLocks noGrp="1"/>
          </p:cNvSpPr>
          <p:nvPr>
            <p:ph type="sldNum" sz="quarter" idx="12"/>
          </p:nvPr>
        </p:nvSpPr>
        <p:spPr/>
        <p:txBody>
          <a:bodyPr/>
          <a:lstStyle/>
          <a:p>
            <a:fld id="{4368CDCD-D9B6-436E-8882-477DCA79A0E1}" type="slidenum">
              <a:rPr lang="en-US" smtClean="0"/>
              <a:t>‹#›</a:t>
            </a:fld>
            <a:endParaRPr lang="en-US" dirty="0"/>
          </a:p>
        </p:txBody>
      </p:sp>
    </p:spTree>
    <p:extLst>
      <p:ext uri="{BB962C8B-B14F-4D97-AF65-F5344CB8AC3E}">
        <p14:creationId xmlns:p14="http://schemas.microsoft.com/office/powerpoint/2010/main" val="1027207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GB"/>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85000"/>
            </a:schemeClr>
          </a:solidFill>
        </p:spPr>
        <p:txBody>
          <a:bodyPr anchor="t"/>
          <a:lstStyle>
            <a:lvl1pPr marL="0" indent="0">
              <a:buNone/>
              <a:defRPr sz="320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BB0CBED4-72A4-4026-A08C-546539BFA6CA}" type="datetimeFigureOut">
              <a:rPr lang="en-US" smtClean="0"/>
              <a:t>1/22/2024</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chemeClr val="tx1">
                    <a:alpha val="70000"/>
                  </a:schemeClr>
                </a:solidFill>
              </a:defRPr>
            </a:lvl1pPr>
          </a:lstStyle>
          <a:p>
            <a:endParaRPr lang="en-US" dirty="0"/>
          </a:p>
        </p:txBody>
      </p:sp>
      <p:sp>
        <p:nvSpPr>
          <p:cNvPr id="10" name="Slide Number Placeholder 9"/>
          <p:cNvSpPr>
            <a:spLocks noGrp="1"/>
          </p:cNvSpPr>
          <p:nvPr>
            <p:ph type="sldNum" sz="quarter" idx="12"/>
          </p:nvPr>
        </p:nvSpPr>
        <p:spPr/>
        <p:txBody>
          <a:bodyPr/>
          <a:lstStyle/>
          <a:p>
            <a:fld id="{4368CDCD-D9B6-436E-8882-477DCA79A0E1}" type="slidenum">
              <a:rPr lang="en-US" smtClean="0"/>
              <a:t>‹#›</a:t>
            </a:fld>
            <a:endParaRPr lang="en-US" dirty="0"/>
          </a:p>
        </p:txBody>
      </p:sp>
    </p:spTree>
    <p:extLst>
      <p:ext uri="{BB962C8B-B14F-4D97-AF65-F5344CB8AC3E}">
        <p14:creationId xmlns:p14="http://schemas.microsoft.com/office/powerpoint/2010/main" val="3499776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1136" y="96469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BB0CBED4-72A4-4026-A08C-546539BFA6CA}" type="datetimeFigureOut">
              <a:rPr lang="en-US" smtClean="0"/>
              <a:t>1/22/2024</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4368CDCD-D9B6-436E-8882-477DCA79A0E1}" type="slidenum">
              <a:rPr lang="en-US" smtClean="0"/>
              <a:t>‹#›</a:t>
            </a:fld>
            <a:endParaRPr lang="en-US" dirty="0"/>
          </a:p>
        </p:txBody>
      </p:sp>
    </p:spTree>
    <p:extLst>
      <p:ext uri="{BB962C8B-B14F-4D97-AF65-F5344CB8AC3E}">
        <p14:creationId xmlns:p14="http://schemas.microsoft.com/office/powerpoint/2010/main" val="13218273"/>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 id="2147483859" r:id="rId12"/>
  </p:sldLayoutIdLst>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4.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4.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12" Type="http://schemas.openxmlformats.org/officeDocument/2006/relationships/image" Target="../media/image4.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4.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4.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17FF9C-6A7E-4A79-81BB-438E8EA9676A}"/>
              </a:ext>
              <a:ext uri="{C183D7F6-B498-43B3-948B-1728B52AA6E4}">
                <adec:decorative xmlns:adec="http://schemas.microsoft.com/office/drawing/2017/decorative" val="0"/>
              </a:ext>
            </a:extLst>
          </p:cNvPr>
          <p:cNvSpPr>
            <a:spLocks noGrp="1"/>
          </p:cNvSpPr>
          <p:nvPr>
            <p:ph type="ctrTitle"/>
          </p:nvPr>
        </p:nvSpPr>
        <p:spPr>
          <a:xfrm>
            <a:off x="56227" y="585627"/>
            <a:ext cx="6304873" cy="5116148"/>
          </a:xfrm>
        </p:spPr>
        <p:txBody>
          <a:bodyPr>
            <a:normAutofit/>
          </a:bodyPr>
          <a:lstStyle/>
          <a:p>
            <a:r>
              <a:rPr lang="en-US" sz="3600" dirty="0">
                <a:solidFill>
                  <a:schemeClr val="tx1">
                    <a:lumMod val="95000"/>
                    <a:lumOff val="5000"/>
                  </a:schemeClr>
                </a:solidFill>
              </a:rPr>
              <a:t>cARBON CAPTURE, UTILISATION &amp; STORAGE</a:t>
            </a:r>
            <a:br>
              <a:rPr lang="en-US" sz="3600" dirty="0">
                <a:solidFill>
                  <a:schemeClr val="tx1">
                    <a:lumMod val="95000"/>
                    <a:lumOff val="5000"/>
                  </a:schemeClr>
                </a:solidFill>
              </a:rPr>
            </a:br>
            <a:br>
              <a:rPr lang="en-US" sz="3600" dirty="0">
                <a:solidFill>
                  <a:schemeClr val="tx1">
                    <a:lumMod val="95000"/>
                    <a:lumOff val="5000"/>
                  </a:schemeClr>
                </a:solidFill>
              </a:rPr>
            </a:br>
            <a:r>
              <a:rPr lang="en-US" sz="4000" dirty="0">
                <a:solidFill>
                  <a:srgbClr val="961A26"/>
                </a:solidFill>
              </a:rPr>
              <a:t>A Trinidad &amp; Tobago update 2024</a:t>
            </a:r>
            <a:br>
              <a:rPr lang="en-US" sz="4000" dirty="0">
                <a:solidFill>
                  <a:srgbClr val="00B050"/>
                </a:solidFill>
              </a:rPr>
            </a:br>
            <a:br>
              <a:rPr lang="en-US" sz="4800" dirty="0">
                <a:solidFill>
                  <a:srgbClr val="00B050"/>
                </a:solidFill>
              </a:rPr>
            </a:br>
            <a:r>
              <a:rPr lang="en-US" sz="1800" cap="none" dirty="0">
                <a:solidFill>
                  <a:srgbClr val="961A26"/>
                </a:solidFill>
              </a:rPr>
              <a:t>Penelope Bradshaw –Niles</a:t>
            </a:r>
            <a:br>
              <a:rPr lang="en-US" sz="1800" cap="none" dirty="0">
                <a:solidFill>
                  <a:srgbClr val="961A26"/>
                </a:solidFill>
              </a:rPr>
            </a:br>
            <a:r>
              <a:rPr lang="en-US" sz="1800" cap="none" dirty="0">
                <a:solidFill>
                  <a:srgbClr val="961A26"/>
                </a:solidFill>
              </a:rPr>
              <a:t>Permanent Secretary, Ministry of Energy and Energy Industries</a:t>
            </a:r>
            <a:endParaRPr lang="en-US" sz="1800" dirty="0">
              <a:solidFill>
                <a:srgbClr val="961A26"/>
              </a:solidFill>
            </a:endParaRPr>
          </a:p>
        </p:txBody>
      </p:sp>
      <p:pic>
        <p:nvPicPr>
          <p:cNvPr id="9" name="Picture 8">
            <a:extLst>
              <a:ext uri="{FF2B5EF4-FFF2-40B4-BE49-F238E27FC236}">
                <a16:creationId xmlns:a16="http://schemas.microsoft.com/office/drawing/2014/main" id="{3C86DDAF-D443-4CDE-BF1F-D80FFF397B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4687" y="1"/>
            <a:ext cx="654765" cy="627484"/>
          </a:xfrm>
          <a:prstGeom prst="rect">
            <a:avLst/>
          </a:prstGeom>
        </p:spPr>
      </p:pic>
      <p:grpSp>
        <p:nvGrpSpPr>
          <p:cNvPr id="15" name="Group 14">
            <a:extLst>
              <a:ext uri="{FF2B5EF4-FFF2-40B4-BE49-F238E27FC236}">
                <a16:creationId xmlns:a16="http://schemas.microsoft.com/office/drawing/2014/main" id="{4D2C8317-4FAC-4F59-9022-DD53F49CB087}"/>
              </a:ext>
            </a:extLst>
          </p:cNvPr>
          <p:cNvGrpSpPr/>
          <p:nvPr/>
        </p:nvGrpSpPr>
        <p:grpSpPr>
          <a:xfrm>
            <a:off x="2923276" y="23329"/>
            <a:ext cx="3381375" cy="462173"/>
            <a:chOff x="2495549" y="676816"/>
            <a:chExt cx="3381375" cy="462173"/>
          </a:xfrm>
        </p:grpSpPr>
        <p:sp>
          <p:nvSpPr>
            <p:cNvPr id="10" name="TextBox 9">
              <a:extLst>
                <a:ext uri="{FF2B5EF4-FFF2-40B4-BE49-F238E27FC236}">
                  <a16:creationId xmlns:a16="http://schemas.microsoft.com/office/drawing/2014/main" id="{10750267-A7BE-490F-AEDC-A4DFC2E9187E}"/>
                </a:ext>
              </a:extLst>
            </p:cNvPr>
            <p:cNvSpPr txBox="1"/>
            <p:nvPr/>
          </p:nvSpPr>
          <p:spPr>
            <a:xfrm>
              <a:off x="2495549" y="676816"/>
              <a:ext cx="3381375" cy="462173"/>
            </a:xfrm>
            <a:prstGeom prst="rect">
              <a:avLst/>
            </a:prstGeom>
            <a:noFill/>
            <a:ln>
              <a:noFill/>
            </a:ln>
          </p:spPr>
          <p:txBody>
            <a:bodyPr wrap="square" lIns="84892" tIns="42447" rIns="84892" bIns="42447" rtlCol="0">
              <a:spAutoFit/>
            </a:bodyPr>
            <a:lstStyle/>
            <a:p>
              <a:pPr algn="ctr"/>
              <a:r>
                <a:rPr lang="en-US" sz="1000" b="1" dirty="0">
                  <a:latin typeface="Arial" panose="020B0604020202020204" pitchFamily="34" charset="0"/>
                  <a:cs typeface="Arial" panose="020B0604020202020204" pitchFamily="34" charset="0"/>
                </a:rPr>
                <a:t>Government of the Republic of Trinidad and Tobago</a:t>
              </a:r>
            </a:p>
            <a:p>
              <a:pPr algn="ctr">
                <a:lnSpc>
                  <a:spcPct val="150000"/>
                </a:lnSpc>
              </a:pPr>
              <a:r>
                <a:rPr lang="en-US" sz="1000" dirty="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Ministry of Energy and Energy Industries</a:t>
              </a:r>
              <a:endParaRPr lang="en-US" sz="1000" dirty="0">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5088EC8E-FE5B-43DF-B108-74542E2889A9}"/>
                </a:ext>
              </a:extLst>
            </p:cNvPr>
            <p:cNvCxnSpPr>
              <a:cxnSpLocks/>
            </p:cNvCxnSpPr>
            <p:nvPr/>
          </p:nvCxnSpPr>
          <p:spPr>
            <a:xfrm>
              <a:off x="2609850" y="889000"/>
              <a:ext cx="31432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Subtitle 3">
            <a:extLst>
              <a:ext uri="{FF2B5EF4-FFF2-40B4-BE49-F238E27FC236}">
                <a16:creationId xmlns:a16="http://schemas.microsoft.com/office/drawing/2014/main" id="{7ADEB987-B059-4391-B6A6-91E2292332AE}"/>
              </a:ext>
            </a:extLst>
          </p:cNvPr>
          <p:cNvSpPr txBox="1">
            <a:spLocks/>
          </p:cNvSpPr>
          <p:nvPr/>
        </p:nvSpPr>
        <p:spPr>
          <a:xfrm>
            <a:off x="11106618" y="6441806"/>
            <a:ext cx="1085382" cy="396875"/>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200"/>
              </a:spcBef>
              <a:spcAft>
                <a:spcPts val="200"/>
              </a:spcAft>
              <a:buClr>
                <a:schemeClr val="accent1"/>
              </a:buClr>
              <a:buSzPct val="100000"/>
              <a:buFont typeface="Wingdings" panose="05000000000000000000" pitchFamily="2" charset="2"/>
              <a:buNone/>
              <a:defRPr sz="2400" kern="1200" cap="all" spc="200" baseline="0">
                <a:solidFill>
                  <a:schemeClr val="tx1">
                    <a:lumMod val="75000"/>
                    <a:lumOff val="25000"/>
                  </a:schemeClr>
                </a:solidFill>
                <a:latin typeface="+mn-lt"/>
                <a:ea typeface="+mn-ea"/>
                <a:cs typeface="+mn-cs"/>
              </a:defRPr>
            </a:lvl1pPr>
            <a:lvl2pPr marL="457200" indent="0" algn="ctr" defTabSz="914400" rtl="0" eaLnBrk="1" latinLnBrk="0" hangingPunct="1">
              <a:lnSpc>
                <a:spcPct val="100000"/>
              </a:lnSpc>
              <a:spcBef>
                <a:spcPts val="200"/>
              </a:spcBef>
              <a:spcAft>
                <a:spcPts val="400"/>
              </a:spcAft>
              <a:buClr>
                <a:schemeClr val="accent1"/>
              </a:buClr>
              <a:buFont typeface="Wingdings" panose="05000000000000000000" pitchFamily="2" charset="2"/>
              <a:buNone/>
              <a:defRPr sz="2400" kern="1200">
                <a:solidFill>
                  <a:schemeClr val="tx1">
                    <a:lumMod val="75000"/>
                    <a:lumOff val="25000"/>
                  </a:schemeClr>
                </a:solidFill>
                <a:latin typeface="Bahnschrift SemiBold SemiConden" panose="020B0502040204020203" pitchFamily="34" charset="0"/>
                <a:ea typeface="+mn-ea"/>
                <a:cs typeface="+mn-cs"/>
              </a:defRPr>
            </a:lvl2pPr>
            <a:lvl3pPr marL="914400" indent="0" algn="ctr" defTabSz="914400" rtl="0" eaLnBrk="1" latinLnBrk="0" hangingPunct="1">
              <a:lnSpc>
                <a:spcPct val="100000"/>
              </a:lnSpc>
              <a:spcBef>
                <a:spcPts val="200"/>
              </a:spcBef>
              <a:spcAft>
                <a:spcPts val="400"/>
              </a:spcAft>
              <a:buClr>
                <a:schemeClr val="accent1"/>
              </a:buClr>
              <a:buFont typeface="Wingdings" panose="05000000000000000000" pitchFamily="2" charset="2"/>
              <a:buNone/>
              <a:defRPr sz="2400" kern="1200">
                <a:solidFill>
                  <a:schemeClr val="tx1">
                    <a:lumMod val="75000"/>
                    <a:lumOff val="25000"/>
                  </a:schemeClr>
                </a:solidFill>
                <a:latin typeface="Bahnschrift SemiBold SemiConden" panose="020B0502040204020203" pitchFamily="34" charset="0"/>
                <a:ea typeface="+mn-ea"/>
                <a:cs typeface="+mn-cs"/>
              </a:defRPr>
            </a:lvl3pPr>
            <a:lvl4pPr marL="1371600" indent="0" algn="ctr" defTabSz="914400" rtl="0" eaLnBrk="1" latinLnBrk="0" hangingPunct="1">
              <a:lnSpc>
                <a:spcPct val="100000"/>
              </a:lnSpc>
              <a:spcBef>
                <a:spcPts val="200"/>
              </a:spcBef>
              <a:spcAft>
                <a:spcPts val="400"/>
              </a:spcAft>
              <a:buClr>
                <a:schemeClr val="accent1"/>
              </a:buClr>
              <a:buFont typeface="Wingdings" panose="05000000000000000000" pitchFamily="2" charset="2"/>
              <a:buNone/>
              <a:defRPr sz="2000" kern="1200">
                <a:solidFill>
                  <a:schemeClr val="tx1">
                    <a:lumMod val="75000"/>
                    <a:lumOff val="25000"/>
                  </a:schemeClr>
                </a:solidFill>
                <a:latin typeface="Bahnschrift SemiBold SemiConden" panose="020B0502040204020203" pitchFamily="34" charset="0"/>
                <a:ea typeface="+mn-ea"/>
                <a:cs typeface="+mn-cs"/>
              </a:defRPr>
            </a:lvl4pPr>
            <a:lvl5pPr marL="1828800" indent="0" algn="ctr" defTabSz="914400" rtl="0" eaLnBrk="1" latinLnBrk="0" hangingPunct="1">
              <a:lnSpc>
                <a:spcPct val="100000"/>
              </a:lnSpc>
              <a:spcBef>
                <a:spcPts val="200"/>
              </a:spcBef>
              <a:spcAft>
                <a:spcPts val="400"/>
              </a:spcAft>
              <a:buClr>
                <a:schemeClr val="accent1"/>
              </a:buClr>
              <a:buFont typeface="Wingdings" panose="05000000000000000000" pitchFamily="2" charset="2"/>
              <a:buNone/>
              <a:defRPr sz="2000" kern="1200">
                <a:solidFill>
                  <a:schemeClr val="tx1">
                    <a:lumMod val="75000"/>
                    <a:lumOff val="25000"/>
                  </a:schemeClr>
                </a:solidFill>
                <a:latin typeface="Bahnschrift SemiBold SemiConden" panose="020B0502040204020203" pitchFamily="34" charset="0"/>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nSpc>
                <a:spcPct val="120000"/>
              </a:lnSpc>
              <a:spcBef>
                <a:spcPts val="0"/>
              </a:spcBef>
            </a:pPr>
            <a:r>
              <a:rPr lang="en-US" sz="900" spc="0" dirty="0">
                <a:solidFill>
                  <a:schemeClr val="bg1"/>
                </a:solidFill>
                <a:latin typeface="Bahnschrift SemiCondensed" panose="020B0502040204020203" pitchFamily="34" charset="0"/>
              </a:rPr>
              <a:t>Juniper Platform</a:t>
            </a:r>
          </a:p>
          <a:p>
            <a:pPr>
              <a:lnSpc>
                <a:spcPct val="120000"/>
              </a:lnSpc>
              <a:spcBef>
                <a:spcPts val="0"/>
              </a:spcBef>
            </a:pPr>
            <a:r>
              <a:rPr lang="en-US" sz="900" spc="0" dirty="0">
                <a:solidFill>
                  <a:schemeClr val="bg1"/>
                </a:solidFill>
                <a:latin typeface="Bahnschrift SemiCondensed" panose="020B0502040204020203" pitchFamily="34" charset="0"/>
              </a:rPr>
              <a:t>Source : bp </a:t>
            </a:r>
          </a:p>
        </p:txBody>
      </p:sp>
      <p:pic>
        <p:nvPicPr>
          <p:cNvPr id="18" name="Picture 17">
            <a:extLst>
              <a:ext uri="{FF2B5EF4-FFF2-40B4-BE49-F238E27FC236}">
                <a16:creationId xmlns:a16="http://schemas.microsoft.com/office/drawing/2014/main" id="{B23F64F2-C1F0-47CC-87BF-4841C35B169A}"/>
              </a:ext>
            </a:extLst>
          </p:cNvPr>
          <p:cNvPicPr>
            <a:picLocks noChangeAspect="1"/>
          </p:cNvPicPr>
          <p:nvPr/>
        </p:nvPicPr>
        <p:blipFill rotWithShape="1">
          <a:blip r:embed="rId4"/>
          <a:srcRect t="31381"/>
          <a:stretch/>
        </p:blipFill>
        <p:spPr>
          <a:xfrm>
            <a:off x="6711079" y="3861786"/>
            <a:ext cx="5480921" cy="2994651"/>
          </a:xfrm>
          <a:prstGeom prst="rect">
            <a:avLst/>
          </a:prstGeom>
        </p:spPr>
      </p:pic>
      <p:pic>
        <p:nvPicPr>
          <p:cNvPr id="5" name="Picture 4">
            <a:extLst>
              <a:ext uri="{FF2B5EF4-FFF2-40B4-BE49-F238E27FC236}">
                <a16:creationId xmlns:a16="http://schemas.microsoft.com/office/drawing/2014/main" id="{00B50635-EF75-4AF2-8696-3F83BC3B6AF1}"/>
              </a:ext>
            </a:extLst>
          </p:cNvPr>
          <p:cNvPicPr>
            <a:picLocks noChangeAspect="1"/>
          </p:cNvPicPr>
          <p:nvPr/>
        </p:nvPicPr>
        <p:blipFill rotWithShape="1">
          <a:blip r:embed="rId5"/>
          <a:srcRect l="9586" t="8859" r="9091" b="7287"/>
          <a:stretch/>
        </p:blipFill>
        <p:spPr>
          <a:xfrm>
            <a:off x="7650481" y="28771"/>
            <a:ext cx="3655694" cy="3769444"/>
          </a:xfrm>
          <a:prstGeom prst="rect">
            <a:avLst/>
          </a:prstGeom>
        </p:spPr>
      </p:pic>
      <p:sp>
        <p:nvSpPr>
          <p:cNvPr id="4" name="Rectangle 3">
            <a:extLst>
              <a:ext uri="{FF2B5EF4-FFF2-40B4-BE49-F238E27FC236}">
                <a16:creationId xmlns:a16="http://schemas.microsoft.com/office/drawing/2014/main" id="{5B70FA6E-2ED7-434E-9F21-FFD2211743A8}"/>
              </a:ext>
            </a:extLst>
          </p:cNvPr>
          <p:cNvSpPr/>
          <p:nvPr/>
        </p:nvSpPr>
        <p:spPr>
          <a:xfrm>
            <a:off x="56227" y="6083878"/>
            <a:ext cx="3856056" cy="1077218"/>
          </a:xfrm>
          <a:prstGeom prst="rect">
            <a:avLst/>
          </a:prstGeom>
        </p:spPr>
        <p:txBody>
          <a:bodyPr wrap="none">
            <a:spAutoFit/>
          </a:bodyPr>
          <a:lstStyle/>
          <a:p>
            <a:endParaRPr lang="en-US" dirty="0">
              <a:solidFill>
                <a:srgbClr val="961A26"/>
              </a:solidFill>
            </a:endParaRPr>
          </a:p>
          <a:p>
            <a:r>
              <a:rPr lang="en-US" sz="1400" dirty="0">
                <a:solidFill>
                  <a:srgbClr val="961A26"/>
                </a:solidFill>
              </a:rPr>
              <a:t>TRINIDAD &amp; TOBAGO ENERGY CONFERENCE</a:t>
            </a:r>
          </a:p>
          <a:p>
            <a:r>
              <a:rPr lang="en-US" sz="1400" dirty="0">
                <a:solidFill>
                  <a:srgbClr val="961A26"/>
                </a:solidFill>
              </a:rPr>
              <a:t>JANUARY 22-24, 2024</a:t>
            </a:r>
          </a:p>
          <a:p>
            <a:endParaRPr lang="en-US" dirty="0"/>
          </a:p>
        </p:txBody>
      </p:sp>
    </p:spTree>
    <p:extLst>
      <p:ext uri="{BB962C8B-B14F-4D97-AF65-F5344CB8AC3E}">
        <p14:creationId xmlns:p14="http://schemas.microsoft.com/office/powerpoint/2010/main" val="14685115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C3A080BF-C04A-4CE9-8F91-72029BFA9D7E}"/>
              </a:ext>
            </a:extLst>
          </p:cNvPr>
          <p:cNvSpPr txBox="1">
            <a:spLocks/>
          </p:cNvSpPr>
          <p:nvPr/>
        </p:nvSpPr>
        <p:spPr>
          <a:xfrm>
            <a:off x="216130" y="164387"/>
            <a:ext cx="5761663" cy="6606283"/>
          </a:xfrm>
          <a:prstGeom prst="rect">
            <a:avLst/>
          </a:prstGeom>
        </p:spPr>
        <p:txBody>
          <a:bodyPr vert="horz" lIns="0" tIns="45720" rIns="0" bIns="45720" numCol="1" rtlCol="0">
            <a:normAutofit/>
          </a:bodyPr>
          <a:lstStyle>
            <a:lvl1pPr marL="266700" indent="-266700" algn="l" defTabSz="914400" rtl="0" eaLnBrk="1" latinLnBrk="0" hangingPunct="1">
              <a:lnSpc>
                <a:spcPct val="100000"/>
              </a:lnSpc>
              <a:spcBef>
                <a:spcPts val="1200"/>
              </a:spcBef>
              <a:spcAft>
                <a:spcPts val="200"/>
              </a:spcAft>
              <a:buClr>
                <a:schemeClr val="accent1"/>
              </a:buClr>
              <a:buSzPct val="100000"/>
              <a:buFont typeface="Wingdings" panose="05000000000000000000" pitchFamily="2" charset="2"/>
              <a:buChar char="§"/>
              <a:defRPr sz="1400" kern="1200">
                <a:solidFill>
                  <a:schemeClr val="tx1">
                    <a:lumMod val="75000"/>
                    <a:lumOff val="25000"/>
                  </a:schemeClr>
                </a:solidFill>
                <a:latin typeface="Bahnschrift SemiBold SemiConden" panose="020B0502040204020203" pitchFamily="34" charset="0"/>
                <a:ea typeface="+mn-ea"/>
                <a:cs typeface="+mn-cs"/>
              </a:defRPr>
            </a:lvl1pPr>
            <a:lvl2pPr marL="38404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200" kern="1200">
                <a:solidFill>
                  <a:schemeClr val="tx1">
                    <a:lumMod val="75000"/>
                    <a:lumOff val="25000"/>
                  </a:schemeClr>
                </a:solidFill>
                <a:latin typeface="Bahnschrift SemiCondensed" panose="020B0502040204020203" pitchFamily="34" charset="0"/>
                <a:ea typeface="+mn-ea"/>
                <a:cs typeface="+mn-cs"/>
              </a:defRPr>
            </a:lvl2pPr>
            <a:lvl3pPr marL="56692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050" kern="1200">
                <a:solidFill>
                  <a:schemeClr val="tx1">
                    <a:lumMod val="75000"/>
                    <a:lumOff val="25000"/>
                  </a:schemeClr>
                </a:solidFill>
                <a:latin typeface="Bahnschrift SemiCondensed" panose="020B0502040204020203" pitchFamily="34" charset="0"/>
                <a:ea typeface="+mn-ea"/>
                <a:cs typeface="+mn-cs"/>
              </a:defRPr>
            </a:lvl3pPr>
            <a:lvl4pPr marL="74980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050" kern="1200">
                <a:solidFill>
                  <a:schemeClr val="tx1">
                    <a:lumMod val="75000"/>
                    <a:lumOff val="25000"/>
                  </a:schemeClr>
                </a:solidFill>
                <a:latin typeface="Bahnschrift SemiCondensed" panose="020B0502040204020203" pitchFamily="34" charset="0"/>
                <a:ea typeface="+mn-ea"/>
                <a:cs typeface="+mn-cs"/>
              </a:defRPr>
            </a:lvl4pPr>
            <a:lvl5pPr marL="93268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050" kern="1200">
                <a:solidFill>
                  <a:schemeClr val="tx1">
                    <a:lumMod val="75000"/>
                    <a:lumOff val="25000"/>
                  </a:schemeClr>
                </a:solidFill>
                <a:latin typeface="Bahnschrift SemiCondensed" panose="020B0502040204020203" pitchFamily="34"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ClrTx/>
              <a:buNone/>
            </a:pPr>
            <a:r>
              <a:rPr lang="en-US" sz="2400" u="sng" dirty="0">
                <a:latin typeface="+mn-lt"/>
              </a:rPr>
              <a:t>5 Working Groups:</a:t>
            </a:r>
          </a:p>
          <a:p>
            <a:pPr marL="0" indent="0">
              <a:buClrTx/>
              <a:buNone/>
            </a:pPr>
            <a:endParaRPr lang="en-US" sz="2400" u="sng" dirty="0">
              <a:latin typeface="+mn-lt"/>
            </a:endParaRPr>
          </a:p>
          <a:p>
            <a:pPr lvl="2">
              <a:buClr>
                <a:schemeClr val="tx1"/>
              </a:buClr>
            </a:pPr>
            <a:r>
              <a:rPr lang="en-US" sz="1800" b="1" u="sng" dirty="0">
                <a:solidFill>
                  <a:schemeClr val="accent6">
                    <a:lumMod val="75000"/>
                  </a:schemeClr>
                </a:solidFill>
                <a:latin typeface="+mn-lt"/>
              </a:rPr>
              <a:t>CO2 EOR – HPCL/MEEI</a:t>
            </a:r>
          </a:p>
          <a:p>
            <a:pPr lvl="3">
              <a:buClr>
                <a:schemeClr val="tx1"/>
              </a:buClr>
            </a:pPr>
            <a:r>
              <a:rPr lang="en-US" sz="1800" dirty="0">
                <a:latin typeface="+mn-lt"/>
              </a:rPr>
              <a:t>Identification of Onshore Reservoirs for CO</a:t>
            </a:r>
            <a:r>
              <a:rPr lang="en-US" sz="1800" baseline="-25000" dirty="0">
                <a:latin typeface="+mn-lt"/>
              </a:rPr>
              <a:t>2</a:t>
            </a:r>
            <a:r>
              <a:rPr lang="en-US" sz="1800" dirty="0">
                <a:latin typeface="+mn-lt"/>
              </a:rPr>
              <a:t> EOR (Completed)</a:t>
            </a:r>
          </a:p>
          <a:p>
            <a:pPr marL="566928" lvl="3" indent="0">
              <a:buClr>
                <a:schemeClr val="tx1"/>
              </a:buClr>
              <a:buNone/>
            </a:pPr>
            <a:endParaRPr lang="en-US" sz="2000" dirty="0">
              <a:latin typeface="+mn-lt"/>
            </a:endParaRPr>
          </a:p>
          <a:p>
            <a:pPr lvl="2">
              <a:buClr>
                <a:schemeClr val="tx1"/>
              </a:buClr>
            </a:pPr>
            <a:r>
              <a:rPr lang="en-US" sz="3200" b="1" u="sng" dirty="0">
                <a:solidFill>
                  <a:srgbClr val="00B050"/>
                </a:solidFill>
                <a:latin typeface="+mn-lt"/>
              </a:rPr>
              <a:t>Carbon Atlas – UWI/UTT</a:t>
            </a:r>
          </a:p>
          <a:p>
            <a:pPr lvl="3">
              <a:buClr>
                <a:schemeClr val="tx1"/>
              </a:buClr>
            </a:pPr>
            <a:r>
              <a:rPr lang="en-US" sz="1800" dirty="0">
                <a:latin typeface="+mn-lt"/>
              </a:rPr>
              <a:t>Quantification of Reservoirs for CO</a:t>
            </a:r>
            <a:r>
              <a:rPr lang="en-US" sz="1800" baseline="-25000" dirty="0">
                <a:latin typeface="+mn-lt"/>
              </a:rPr>
              <a:t>2</a:t>
            </a:r>
            <a:r>
              <a:rPr lang="en-US" sz="1800" dirty="0">
                <a:latin typeface="+mn-lt"/>
              </a:rPr>
              <a:t> Storage (Completed) </a:t>
            </a:r>
          </a:p>
          <a:p>
            <a:pPr marL="566928" lvl="3" indent="0">
              <a:buClr>
                <a:schemeClr val="tx1"/>
              </a:buClr>
              <a:buNone/>
            </a:pPr>
            <a:endParaRPr lang="en-US" sz="1800" dirty="0">
              <a:latin typeface="+mn-lt"/>
            </a:endParaRPr>
          </a:p>
          <a:p>
            <a:pPr lvl="2">
              <a:lnSpc>
                <a:spcPct val="110000"/>
              </a:lnSpc>
              <a:buClr>
                <a:schemeClr val="tx1"/>
              </a:buClr>
            </a:pPr>
            <a:r>
              <a:rPr lang="en-US" sz="1800" b="1" u="sng" dirty="0">
                <a:solidFill>
                  <a:schemeClr val="accent6">
                    <a:lumMod val="75000"/>
                  </a:schemeClr>
                </a:solidFill>
                <a:latin typeface="+mn-lt"/>
              </a:rPr>
              <a:t>Policy/Legal – MEEI</a:t>
            </a:r>
          </a:p>
          <a:p>
            <a:pPr lvl="3">
              <a:buClr>
                <a:schemeClr val="tx1"/>
              </a:buClr>
            </a:pPr>
            <a:r>
              <a:rPr lang="en-US" sz="1800" dirty="0">
                <a:latin typeface="+mn-lt"/>
              </a:rPr>
              <a:t>Development of Framework and Legislation</a:t>
            </a:r>
          </a:p>
          <a:p>
            <a:pPr marL="566928" lvl="3" indent="0">
              <a:buClr>
                <a:schemeClr val="tx1"/>
              </a:buClr>
              <a:buNone/>
            </a:pPr>
            <a:endParaRPr lang="en-US" sz="1800" dirty="0">
              <a:latin typeface="+mn-lt"/>
            </a:endParaRPr>
          </a:p>
          <a:p>
            <a:pPr lvl="2">
              <a:lnSpc>
                <a:spcPct val="120000"/>
              </a:lnSpc>
              <a:buClr>
                <a:schemeClr val="tx1"/>
              </a:buClr>
            </a:pPr>
            <a:r>
              <a:rPr lang="en-US" sz="1800" b="1" u="sng" dirty="0">
                <a:solidFill>
                  <a:schemeClr val="accent6">
                    <a:lumMod val="75000"/>
                  </a:schemeClr>
                </a:solidFill>
                <a:latin typeface="+mn-lt"/>
              </a:rPr>
              <a:t>Funding</a:t>
            </a:r>
            <a:endParaRPr lang="en-US" sz="1800" u="sng" dirty="0">
              <a:solidFill>
                <a:schemeClr val="accent1"/>
              </a:solidFill>
              <a:latin typeface="+mn-lt"/>
            </a:endParaRPr>
          </a:p>
          <a:p>
            <a:pPr lvl="2">
              <a:lnSpc>
                <a:spcPct val="130000"/>
              </a:lnSpc>
              <a:buClr>
                <a:schemeClr val="tx1"/>
              </a:buClr>
            </a:pPr>
            <a:r>
              <a:rPr lang="en-US" sz="1800" b="1" u="sng" dirty="0">
                <a:solidFill>
                  <a:schemeClr val="accent6">
                    <a:lumMod val="75000"/>
                  </a:schemeClr>
                </a:solidFill>
                <a:latin typeface="+mn-lt"/>
              </a:rPr>
              <a:t>GHG Methane Emissions – NGC</a:t>
            </a:r>
          </a:p>
          <a:p>
            <a:pPr lvl="3">
              <a:lnSpc>
                <a:spcPct val="130000"/>
              </a:lnSpc>
              <a:buClr>
                <a:schemeClr val="tx1"/>
              </a:buClr>
            </a:pPr>
            <a:r>
              <a:rPr lang="en-US" sz="1800" dirty="0">
                <a:latin typeface="+mn-lt"/>
              </a:rPr>
              <a:t>Strategies to Reduce Methane Emissions </a:t>
            </a:r>
          </a:p>
          <a:p>
            <a:pPr lvl="3">
              <a:lnSpc>
                <a:spcPct val="130000"/>
              </a:lnSpc>
              <a:buClr>
                <a:schemeClr val="tx1"/>
              </a:buClr>
            </a:pPr>
            <a:endParaRPr lang="en-US" sz="2000" b="1" u="sng" dirty="0">
              <a:solidFill>
                <a:schemeClr val="accent6">
                  <a:lumMod val="75000"/>
                </a:schemeClr>
              </a:solidFill>
              <a:latin typeface="+mn-lt"/>
            </a:endParaRPr>
          </a:p>
          <a:p>
            <a:pPr marL="384048" lvl="2" indent="0">
              <a:lnSpc>
                <a:spcPct val="130000"/>
              </a:lnSpc>
              <a:buClr>
                <a:schemeClr val="tx1"/>
              </a:buClr>
              <a:buNone/>
            </a:pPr>
            <a:endParaRPr lang="en-US" sz="2000" b="1" dirty="0">
              <a:solidFill>
                <a:schemeClr val="accent6">
                  <a:lumMod val="75000"/>
                </a:schemeClr>
              </a:solidFill>
              <a:latin typeface="+mn-lt"/>
            </a:endParaRPr>
          </a:p>
          <a:p>
            <a:pPr lvl="2">
              <a:lnSpc>
                <a:spcPct val="110000"/>
              </a:lnSpc>
              <a:buClr>
                <a:schemeClr val="tx1"/>
              </a:buClr>
            </a:pPr>
            <a:endParaRPr lang="en-US" sz="2000" u="sng" dirty="0">
              <a:solidFill>
                <a:schemeClr val="accent1"/>
              </a:solidFill>
              <a:latin typeface="+mn-lt"/>
            </a:endParaRPr>
          </a:p>
          <a:p>
            <a:pPr marL="384048" lvl="2" indent="0">
              <a:buClrTx/>
              <a:buNone/>
            </a:pPr>
            <a:endParaRPr lang="en-US" sz="1850" dirty="0">
              <a:latin typeface="+mn-lt"/>
            </a:endParaRPr>
          </a:p>
          <a:p>
            <a:pPr lvl="2">
              <a:buClrTx/>
            </a:pPr>
            <a:endParaRPr lang="en-US" sz="1850" dirty="0">
              <a:latin typeface="+mn-lt"/>
            </a:endParaRPr>
          </a:p>
          <a:p>
            <a:pPr lvl="2">
              <a:buClrTx/>
            </a:pPr>
            <a:endParaRPr lang="en-US" sz="1850" dirty="0">
              <a:latin typeface="+mn-lt"/>
            </a:endParaRPr>
          </a:p>
          <a:p>
            <a:pPr marL="201168" lvl="1" indent="0">
              <a:buClrTx/>
              <a:buNone/>
            </a:pPr>
            <a:endParaRPr lang="en-US" sz="2000" dirty="0">
              <a:latin typeface="+mn-lt"/>
            </a:endParaRPr>
          </a:p>
          <a:p>
            <a:pPr>
              <a:buClrTx/>
            </a:pPr>
            <a:endParaRPr lang="en-US" sz="2200" dirty="0">
              <a:latin typeface="+mn-lt"/>
            </a:endParaRPr>
          </a:p>
          <a:p>
            <a:pPr>
              <a:buClrTx/>
            </a:pPr>
            <a:endParaRPr lang="en-US" sz="2000" dirty="0">
              <a:latin typeface="+mn-lt"/>
            </a:endParaRPr>
          </a:p>
          <a:p>
            <a:pPr lvl="1">
              <a:buClrTx/>
            </a:pPr>
            <a:endParaRPr lang="en-US" dirty="0">
              <a:latin typeface="+mn-lt"/>
            </a:endParaRPr>
          </a:p>
          <a:p>
            <a:pPr marL="201168" lvl="1" indent="0">
              <a:buClrTx/>
              <a:buNone/>
            </a:pPr>
            <a:endParaRPr lang="en-US" dirty="0">
              <a:latin typeface="+mn-lt"/>
            </a:endParaRPr>
          </a:p>
        </p:txBody>
      </p:sp>
      <p:graphicFrame>
        <p:nvGraphicFramePr>
          <p:cNvPr id="3" name="Diagram 2">
            <a:extLst>
              <a:ext uri="{FF2B5EF4-FFF2-40B4-BE49-F238E27FC236}">
                <a16:creationId xmlns:a16="http://schemas.microsoft.com/office/drawing/2014/main" id="{6ABE9E6D-2A87-4747-85DA-ED43E606AD16}"/>
              </a:ext>
            </a:extLst>
          </p:cNvPr>
          <p:cNvGraphicFramePr/>
          <p:nvPr>
            <p:extLst/>
          </p:nvPr>
        </p:nvGraphicFramePr>
        <p:xfrm>
          <a:off x="6254978" y="2771665"/>
          <a:ext cx="5032147" cy="38808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E0490A9E-1EED-3D6F-9220-B5E8989A6FD6}"/>
              </a:ext>
            </a:extLst>
          </p:cNvPr>
          <p:cNvSpPr txBox="1"/>
          <p:nvPr/>
        </p:nvSpPr>
        <p:spPr>
          <a:xfrm>
            <a:off x="5818816" y="1017339"/>
            <a:ext cx="6157054" cy="1754326"/>
          </a:xfrm>
          <a:prstGeom prst="rect">
            <a:avLst/>
          </a:prstGeom>
          <a:noFill/>
        </p:spPr>
        <p:txBody>
          <a:bodyPr wrap="square" rtlCol="0">
            <a:spAutoFit/>
          </a:bodyPr>
          <a:lstStyle/>
          <a:p>
            <a:r>
              <a:rPr lang="en-US" b="1" dirty="0">
                <a:solidFill>
                  <a:schemeClr val="accent6">
                    <a:lumMod val="75000"/>
                  </a:schemeClr>
                </a:solidFill>
              </a:rPr>
              <a:t>AIM: “To manage the implementation of a Large-Scale CO</a:t>
            </a:r>
            <a:r>
              <a:rPr lang="en-US" b="1" baseline="-25000" dirty="0">
                <a:solidFill>
                  <a:schemeClr val="accent6">
                    <a:lumMod val="75000"/>
                  </a:schemeClr>
                </a:solidFill>
              </a:rPr>
              <a:t>2</a:t>
            </a:r>
            <a:r>
              <a:rPr lang="en-US" b="1" dirty="0">
                <a:solidFill>
                  <a:schemeClr val="accent6">
                    <a:lumMod val="75000"/>
                  </a:schemeClr>
                </a:solidFill>
              </a:rPr>
              <a:t> EOR Project to increase T&amp;T’s oil revenue and to address the reduction of CO</a:t>
            </a:r>
            <a:r>
              <a:rPr lang="en-US" b="1" baseline="-25000" dirty="0">
                <a:solidFill>
                  <a:schemeClr val="accent6">
                    <a:lumMod val="75000"/>
                  </a:schemeClr>
                </a:solidFill>
              </a:rPr>
              <a:t>2</a:t>
            </a:r>
            <a:r>
              <a:rPr lang="en-US" b="1" dirty="0">
                <a:solidFill>
                  <a:schemeClr val="accent6">
                    <a:lumMod val="75000"/>
                  </a:schemeClr>
                </a:solidFill>
              </a:rPr>
              <a:t> emissions”</a:t>
            </a:r>
          </a:p>
          <a:p>
            <a:endParaRPr lang="en-US" b="1" dirty="0">
              <a:solidFill>
                <a:schemeClr val="accent6">
                  <a:lumMod val="75000"/>
                </a:schemeClr>
              </a:solidFill>
            </a:endParaRPr>
          </a:p>
          <a:p>
            <a:r>
              <a:rPr lang="en-US" b="1" dirty="0">
                <a:solidFill>
                  <a:schemeClr val="accent6">
                    <a:lumMod val="75000"/>
                  </a:schemeClr>
                </a:solidFill>
              </a:rPr>
              <a:t>Paris Agreement (2018): reduce GHG emissions by 15% before 2030</a:t>
            </a:r>
            <a:endParaRPr lang="en-TT" b="1" dirty="0">
              <a:solidFill>
                <a:schemeClr val="accent6">
                  <a:lumMod val="75000"/>
                </a:schemeClr>
              </a:solidFill>
            </a:endParaRPr>
          </a:p>
        </p:txBody>
      </p:sp>
      <p:pic>
        <p:nvPicPr>
          <p:cNvPr id="6" name="Picture 5">
            <a:extLst>
              <a:ext uri="{FF2B5EF4-FFF2-40B4-BE49-F238E27FC236}">
                <a16:creationId xmlns:a16="http://schemas.microsoft.com/office/drawing/2014/main" id="{6C2AF565-A382-4FBF-AF90-A864E27951F3}"/>
              </a:ext>
            </a:extLst>
          </p:cNvPr>
          <p:cNvPicPr>
            <a:picLocks noChangeAspect="1"/>
          </p:cNvPicPr>
          <p:nvPr/>
        </p:nvPicPr>
        <p:blipFill>
          <a:blip r:embed="rId8"/>
          <a:stretch>
            <a:fillRect/>
          </a:stretch>
        </p:blipFill>
        <p:spPr>
          <a:xfrm>
            <a:off x="9998390" y="1"/>
            <a:ext cx="2193609" cy="554804"/>
          </a:xfrm>
          <a:prstGeom prst="rect">
            <a:avLst/>
          </a:prstGeom>
        </p:spPr>
      </p:pic>
    </p:spTree>
    <p:extLst>
      <p:ext uri="{BB962C8B-B14F-4D97-AF65-F5344CB8AC3E}">
        <p14:creationId xmlns:p14="http://schemas.microsoft.com/office/powerpoint/2010/main" val="12910927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8BE9842-4EDB-408F-A0BC-5597B5A7BC01}"/>
              </a:ext>
            </a:extLst>
          </p:cNvPr>
          <p:cNvPicPr>
            <a:picLocks noChangeAspect="1"/>
          </p:cNvPicPr>
          <p:nvPr/>
        </p:nvPicPr>
        <p:blipFill>
          <a:blip r:embed="rId2"/>
          <a:stretch>
            <a:fillRect/>
          </a:stretch>
        </p:blipFill>
        <p:spPr>
          <a:xfrm>
            <a:off x="9592166" y="1"/>
            <a:ext cx="2599834" cy="657546"/>
          </a:xfrm>
          <a:prstGeom prst="rect">
            <a:avLst/>
          </a:prstGeom>
        </p:spPr>
      </p:pic>
      <p:sp>
        <p:nvSpPr>
          <p:cNvPr id="2" name="Title 1">
            <a:extLst>
              <a:ext uri="{FF2B5EF4-FFF2-40B4-BE49-F238E27FC236}">
                <a16:creationId xmlns:a16="http://schemas.microsoft.com/office/drawing/2014/main" id="{7729DCDF-A10F-48C9-98A1-A9DB86C8DFF9}"/>
              </a:ext>
            </a:extLst>
          </p:cNvPr>
          <p:cNvSpPr>
            <a:spLocks noGrp="1"/>
          </p:cNvSpPr>
          <p:nvPr>
            <p:ph type="title"/>
          </p:nvPr>
        </p:nvSpPr>
        <p:spPr>
          <a:xfrm>
            <a:off x="1491396" y="234253"/>
            <a:ext cx="7909459" cy="1188720"/>
          </a:xfrm>
        </p:spPr>
        <p:txBody>
          <a:bodyPr>
            <a:normAutofit/>
          </a:bodyPr>
          <a:lstStyle/>
          <a:p>
            <a:r>
              <a:rPr lang="en-US" b="1" dirty="0">
                <a:solidFill>
                  <a:srgbClr val="00B050"/>
                </a:solidFill>
              </a:rPr>
              <a:t> key Highlights of Carbon storage atlas  </a:t>
            </a:r>
          </a:p>
        </p:txBody>
      </p:sp>
      <p:sp>
        <p:nvSpPr>
          <p:cNvPr id="3" name="Content Placeholder 2">
            <a:extLst>
              <a:ext uri="{FF2B5EF4-FFF2-40B4-BE49-F238E27FC236}">
                <a16:creationId xmlns:a16="http://schemas.microsoft.com/office/drawing/2014/main" id="{EB86F5EC-13BB-4208-851A-350B57AC1B1A}"/>
              </a:ext>
            </a:extLst>
          </p:cNvPr>
          <p:cNvSpPr>
            <a:spLocks noGrp="1"/>
          </p:cNvSpPr>
          <p:nvPr>
            <p:ph idx="1"/>
          </p:nvPr>
        </p:nvSpPr>
        <p:spPr>
          <a:xfrm>
            <a:off x="955498" y="2139077"/>
            <a:ext cx="10777590" cy="3347324"/>
          </a:xfrm>
        </p:spPr>
        <p:txBody>
          <a:bodyPr>
            <a:normAutofit/>
          </a:bodyPr>
          <a:lstStyle/>
          <a:p>
            <a:pPr marL="457200" indent="-457200">
              <a:buClr>
                <a:schemeClr val="tx1">
                  <a:lumMod val="65000"/>
                  <a:lumOff val="35000"/>
                </a:schemeClr>
              </a:buClr>
              <a:buFont typeface="+mj-lt"/>
              <a:buAutoNum type="arabicPeriod"/>
            </a:pPr>
            <a:r>
              <a:rPr lang="en-US" sz="2200" dirty="0">
                <a:solidFill>
                  <a:schemeClr val="tx1"/>
                </a:solidFill>
              </a:rPr>
              <a:t>The focus in this study was the offshore Soldados fields, and onshore Point Fortin, Guapo, Grand Ravine, Forest Reserve and Palo Seco fields all of which are in the Southern Basin and Blocks 1(a) and 1(b) in the Northern Basin.</a:t>
            </a:r>
          </a:p>
          <a:p>
            <a:pPr marL="457200" indent="-457200">
              <a:buClr>
                <a:schemeClr val="tx1">
                  <a:lumMod val="65000"/>
                  <a:lumOff val="35000"/>
                </a:schemeClr>
              </a:buClr>
              <a:buFont typeface="+mj-lt"/>
              <a:buAutoNum type="arabicPeriod"/>
            </a:pPr>
            <a:endParaRPr lang="en-US" sz="2200" dirty="0">
              <a:solidFill>
                <a:schemeClr val="tx1"/>
              </a:solidFill>
            </a:endParaRPr>
          </a:p>
          <a:p>
            <a:pPr marL="457200" indent="-457200">
              <a:buClr>
                <a:schemeClr val="tx1">
                  <a:lumMod val="65000"/>
                  <a:lumOff val="35000"/>
                </a:schemeClr>
              </a:buClr>
              <a:buFont typeface="+mj-lt"/>
              <a:buAutoNum type="arabicPeriod"/>
            </a:pPr>
            <a:endParaRPr lang="en-US" sz="2200" dirty="0">
              <a:solidFill>
                <a:schemeClr val="tx1"/>
              </a:solidFill>
            </a:endParaRPr>
          </a:p>
          <a:p>
            <a:pPr marL="457200" indent="-457200">
              <a:buClr>
                <a:schemeClr val="tx1">
                  <a:lumMod val="65000"/>
                  <a:lumOff val="35000"/>
                </a:schemeClr>
              </a:buClr>
              <a:buFont typeface="+mj-lt"/>
              <a:buAutoNum type="arabicPeriod"/>
            </a:pPr>
            <a:r>
              <a:rPr lang="en-US" sz="2200" dirty="0">
                <a:solidFill>
                  <a:schemeClr val="tx1"/>
                </a:solidFill>
              </a:rPr>
              <a:t>The theoretical storage capacity was estimated to be 126.5 Mt, with the effective storage capacity being 92.1 Mt.</a:t>
            </a:r>
          </a:p>
        </p:txBody>
      </p:sp>
    </p:spTree>
    <p:extLst>
      <p:ext uri="{BB962C8B-B14F-4D97-AF65-F5344CB8AC3E}">
        <p14:creationId xmlns:p14="http://schemas.microsoft.com/office/powerpoint/2010/main" val="19432605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8A736-ADC3-41AF-A6F9-4312566A62A5}"/>
              </a:ext>
            </a:extLst>
          </p:cNvPr>
          <p:cNvSpPr>
            <a:spLocks noGrp="1"/>
          </p:cNvSpPr>
          <p:nvPr>
            <p:ph type="title"/>
          </p:nvPr>
        </p:nvSpPr>
        <p:spPr>
          <a:xfrm>
            <a:off x="1676332" y="420162"/>
            <a:ext cx="8284532" cy="1188720"/>
          </a:xfrm>
        </p:spPr>
        <p:txBody>
          <a:bodyPr>
            <a:normAutofit fontScale="90000"/>
          </a:bodyPr>
          <a:lstStyle/>
          <a:p>
            <a:pPr algn="l"/>
            <a:br>
              <a:rPr lang="en-US" dirty="0"/>
            </a:br>
            <a:r>
              <a:rPr lang="en-US" dirty="0"/>
              <a:t>	     </a:t>
            </a:r>
            <a:r>
              <a:rPr lang="en-US" sz="3100" b="1" dirty="0">
                <a:solidFill>
                  <a:srgbClr val="00B050"/>
                </a:solidFill>
              </a:rPr>
              <a:t>current work				</a:t>
            </a:r>
            <a:br>
              <a:rPr lang="en-US" sz="3100" b="1" dirty="0">
                <a:solidFill>
                  <a:srgbClr val="00B050"/>
                </a:solidFill>
              </a:rPr>
            </a:br>
            <a:r>
              <a:rPr lang="en-US" sz="1600" b="1" u="sng" dirty="0">
                <a:solidFill>
                  <a:srgbClr val="00B050"/>
                </a:solidFill>
              </a:rPr>
              <a:t>Carbon Atlas – UWI/UTT</a:t>
            </a:r>
            <a:br>
              <a:rPr lang="en-US" b="1" u="sng" dirty="0">
                <a:solidFill>
                  <a:schemeClr val="accent6">
                    <a:lumMod val="75000"/>
                  </a:schemeClr>
                </a:solidFill>
              </a:rPr>
            </a:br>
            <a:endParaRPr lang="en-US" dirty="0"/>
          </a:p>
        </p:txBody>
      </p:sp>
      <p:sp>
        <p:nvSpPr>
          <p:cNvPr id="3" name="Content Placeholder 2">
            <a:extLst>
              <a:ext uri="{FF2B5EF4-FFF2-40B4-BE49-F238E27FC236}">
                <a16:creationId xmlns:a16="http://schemas.microsoft.com/office/drawing/2014/main" id="{9648B2B8-BE11-4FFB-8D20-5AB87C05C598}"/>
              </a:ext>
            </a:extLst>
          </p:cNvPr>
          <p:cNvSpPr>
            <a:spLocks noGrp="1"/>
          </p:cNvSpPr>
          <p:nvPr>
            <p:ph idx="1"/>
          </p:nvPr>
        </p:nvSpPr>
        <p:spPr>
          <a:xfrm>
            <a:off x="465918" y="1759119"/>
            <a:ext cx="8384423" cy="4596033"/>
          </a:xfrm>
        </p:spPr>
        <p:txBody>
          <a:bodyPr>
            <a:normAutofit/>
          </a:bodyPr>
          <a:lstStyle/>
          <a:p>
            <a:pPr marL="0" indent="0">
              <a:buNone/>
            </a:pPr>
            <a:r>
              <a:rPr lang="en-US" sz="2000" b="1" dirty="0">
                <a:solidFill>
                  <a:schemeClr val="tx1">
                    <a:lumMod val="75000"/>
                    <a:lumOff val="25000"/>
                  </a:schemeClr>
                </a:solidFill>
              </a:rPr>
              <a:t>Phase 1 Extension :CO2 Storage; Theoretical Volumetric Estimates </a:t>
            </a:r>
          </a:p>
          <a:p>
            <a:pPr>
              <a:buFont typeface="Wingdings" panose="05000000000000000000" pitchFamily="2" charset="2"/>
              <a:buChar char="§"/>
            </a:pPr>
            <a:r>
              <a:rPr lang="en-US" sz="2000" dirty="0">
                <a:solidFill>
                  <a:schemeClr val="tx1">
                    <a:lumMod val="75000"/>
                    <a:lumOff val="25000"/>
                  </a:schemeClr>
                </a:solidFill>
              </a:rPr>
              <a:t>Theoretical and Effective Estimation of the storage capacities</a:t>
            </a:r>
          </a:p>
          <a:p>
            <a:pPr marL="0" indent="0">
              <a:buNone/>
            </a:pPr>
            <a:endParaRPr lang="en-US" sz="2000" dirty="0">
              <a:solidFill>
                <a:schemeClr val="tx1">
                  <a:lumMod val="75000"/>
                  <a:lumOff val="25000"/>
                </a:schemeClr>
              </a:solidFill>
            </a:endParaRPr>
          </a:p>
        </p:txBody>
      </p:sp>
      <p:pic>
        <p:nvPicPr>
          <p:cNvPr id="4" name="Picture 3">
            <a:extLst>
              <a:ext uri="{FF2B5EF4-FFF2-40B4-BE49-F238E27FC236}">
                <a16:creationId xmlns:a16="http://schemas.microsoft.com/office/drawing/2014/main" id="{DE3A7B7F-72C9-4EBE-8E39-6970284FCA90}"/>
              </a:ext>
            </a:extLst>
          </p:cNvPr>
          <p:cNvPicPr/>
          <p:nvPr/>
        </p:nvPicPr>
        <p:blipFill>
          <a:blip r:embed="rId3"/>
          <a:stretch>
            <a:fillRect/>
          </a:stretch>
        </p:blipFill>
        <p:spPr>
          <a:xfrm>
            <a:off x="8621622" y="2287319"/>
            <a:ext cx="3454400" cy="3111500"/>
          </a:xfrm>
          <a:prstGeom prst="rect">
            <a:avLst/>
          </a:prstGeom>
        </p:spPr>
      </p:pic>
      <p:pic>
        <p:nvPicPr>
          <p:cNvPr id="5" name="Picture 4">
            <a:extLst>
              <a:ext uri="{FF2B5EF4-FFF2-40B4-BE49-F238E27FC236}">
                <a16:creationId xmlns:a16="http://schemas.microsoft.com/office/drawing/2014/main" id="{3BF568CC-75B7-4067-8AB0-DEFF14069199}"/>
              </a:ext>
            </a:extLst>
          </p:cNvPr>
          <p:cNvPicPr>
            <a:picLocks noChangeAspect="1"/>
          </p:cNvPicPr>
          <p:nvPr/>
        </p:nvPicPr>
        <p:blipFill>
          <a:blip r:embed="rId4"/>
          <a:stretch>
            <a:fillRect/>
          </a:stretch>
        </p:blipFill>
        <p:spPr>
          <a:xfrm>
            <a:off x="10039013" y="0"/>
            <a:ext cx="2152987" cy="544530"/>
          </a:xfrm>
          <a:prstGeom prst="rect">
            <a:avLst/>
          </a:prstGeom>
        </p:spPr>
      </p:pic>
      <p:sp>
        <p:nvSpPr>
          <p:cNvPr id="6" name="TextBox 5">
            <a:extLst>
              <a:ext uri="{FF2B5EF4-FFF2-40B4-BE49-F238E27FC236}">
                <a16:creationId xmlns:a16="http://schemas.microsoft.com/office/drawing/2014/main" id="{B12B632A-14DA-4FC6-B688-D34369BE9266}"/>
              </a:ext>
            </a:extLst>
          </p:cNvPr>
          <p:cNvSpPr txBox="1"/>
          <p:nvPr/>
        </p:nvSpPr>
        <p:spPr>
          <a:xfrm>
            <a:off x="107348" y="4214013"/>
            <a:ext cx="8126859" cy="2554545"/>
          </a:xfrm>
          <a:prstGeom prst="rect">
            <a:avLst/>
          </a:prstGeom>
          <a:noFill/>
          <a:ln w="25400">
            <a:solidFill>
              <a:schemeClr val="tx1"/>
            </a:solidFill>
          </a:ln>
        </p:spPr>
        <p:txBody>
          <a:bodyPr wrap="square" rtlCol="0">
            <a:spAutoFit/>
          </a:bodyPr>
          <a:lstStyle/>
          <a:p>
            <a:pPr marL="285750" indent="-285750">
              <a:buFont typeface="Wingdings" panose="05000000000000000000" pitchFamily="2" charset="2"/>
              <a:buChar char="§"/>
            </a:pPr>
            <a:r>
              <a:rPr lang="en-US" sz="1600" u="sng" dirty="0">
                <a:solidFill>
                  <a:schemeClr val="accent1">
                    <a:lumMod val="75000"/>
                  </a:schemeClr>
                </a:solidFill>
              </a:rPr>
              <a:t>Theoretical Storage Capacity</a:t>
            </a:r>
            <a:r>
              <a:rPr lang="en-US" sz="1600" dirty="0"/>
              <a:t>: represents the maximum upper limit to a capacity estimate- the physical limit of what the geological system can accept. According to (Bradshaw et al, 2007) there are various possible interpretations of the physical limit:</a:t>
            </a:r>
          </a:p>
          <a:p>
            <a:pPr marL="800100" lvl="1" indent="-342900">
              <a:buFont typeface="+mj-lt"/>
              <a:buAutoNum type="arabicPeriod"/>
            </a:pPr>
            <a:r>
              <a:rPr lang="en-US" sz="1600" dirty="0"/>
              <a:t>Entire pore space </a:t>
            </a:r>
          </a:p>
          <a:p>
            <a:pPr marL="800100" lvl="1" indent="-342900">
              <a:buFont typeface="+mj-lt"/>
              <a:buAutoNum type="arabicPeriod"/>
            </a:pPr>
            <a:r>
              <a:rPr lang="en-US" sz="1600" dirty="0"/>
              <a:t>Only pore space from original resident fluids (gas, oil or water) that can be displaced.</a:t>
            </a:r>
          </a:p>
          <a:p>
            <a:pPr marL="342900" indent="-342900">
              <a:buFont typeface="+mj-lt"/>
              <a:buAutoNum type="arabicPeriod"/>
            </a:pPr>
            <a:endParaRPr lang="en-US" sz="1600" dirty="0"/>
          </a:p>
          <a:p>
            <a:pPr marL="285750" indent="-285750">
              <a:buFont typeface="Wingdings" panose="05000000000000000000" pitchFamily="2" charset="2"/>
              <a:buChar char="§"/>
            </a:pPr>
            <a:r>
              <a:rPr lang="en-US" sz="1600" u="sng" dirty="0">
                <a:solidFill>
                  <a:schemeClr val="accent1">
                    <a:lumMod val="75000"/>
                  </a:schemeClr>
                </a:solidFill>
              </a:rPr>
              <a:t>Effective Storage Capacity</a:t>
            </a:r>
            <a:r>
              <a:rPr lang="en-US" sz="1600" dirty="0"/>
              <a:t>: represents a subset of the theoretical storage capacity. It can be determined by applying a range of technical (geological and engineering) cut off limits to the storage capacity assessment, including consideration of the theoretical storage capacity that can be physically accessed (Bradshaw et al, 2007) </a:t>
            </a:r>
          </a:p>
        </p:txBody>
      </p:sp>
    </p:spTree>
    <p:extLst>
      <p:ext uri="{BB962C8B-B14F-4D97-AF65-F5344CB8AC3E}">
        <p14:creationId xmlns:p14="http://schemas.microsoft.com/office/powerpoint/2010/main" val="12984486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8A736-ADC3-41AF-A6F9-4312566A62A5}"/>
              </a:ext>
            </a:extLst>
          </p:cNvPr>
          <p:cNvSpPr>
            <a:spLocks noGrp="1"/>
          </p:cNvSpPr>
          <p:nvPr>
            <p:ph type="title"/>
          </p:nvPr>
        </p:nvSpPr>
        <p:spPr>
          <a:xfrm>
            <a:off x="1676332" y="420162"/>
            <a:ext cx="8284532" cy="1188720"/>
          </a:xfrm>
        </p:spPr>
        <p:txBody>
          <a:bodyPr>
            <a:normAutofit fontScale="90000"/>
          </a:bodyPr>
          <a:lstStyle/>
          <a:p>
            <a:pPr algn="l"/>
            <a:br>
              <a:rPr lang="en-US" dirty="0"/>
            </a:br>
            <a:r>
              <a:rPr lang="en-US" dirty="0"/>
              <a:t>	         </a:t>
            </a:r>
            <a:r>
              <a:rPr lang="en-US" sz="3100" b="1" dirty="0">
                <a:solidFill>
                  <a:srgbClr val="00B050"/>
                </a:solidFill>
              </a:rPr>
              <a:t>future work				</a:t>
            </a:r>
            <a:br>
              <a:rPr lang="en-US" sz="3100" b="1" dirty="0">
                <a:solidFill>
                  <a:srgbClr val="00B050"/>
                </a:solidFill>
              </a:rPr>
            </a:br>
            <a:r>
              <a:rPr lang="en-US" sz="1600" b="1" u="sng" dirty="0">
                <a:solidFill>
                  <a:srgbClr val="00B050"/>
                </a:solidFill>
              </a:rPr>
              <a:t>Carbon Atlas – UWI/UTT</a:t>
            </a:r>
            <a:br>
              <a:rPr lang="en-US" b="1" u="sng" dirty="0">
                <a:solidFill>
                  <a:schemeClr val="accent6">
                    <a:lumMod val="75000"/>
                  </a:schemeClr>
                </a:solidFill>
              </a:rPr>
            </a:br>
            <a:endParaRPr lang="en-US" dirty="0"/>
          </a:p>
        </p:txBody>
      </p:sp>
      <p:sp>
        <p:nvSpPr>
          <p:cNvPr id="3" name="Content Placeholder 2">
            <a:extLst>
              <a:ext uri="{FF2B5EF4-FFF2-40B4-BE49-F238E27FC236}">
                <a16:creationId xmlns:a16="http://schemas.microsoft.com/office/drawing/2014/main" id="{9648B2B8-BE11-4FFB-8D20-5AB87C05C598}"/>
              </a:ext>
            </a:extLst>
          </p:cNvPr>
          <p:cNvSpPr>
            <a:spLocks noGrp="1"/>
          </p:cNvSpPr>
          <p:nvPr>
            <p:ph idx="1"/>
          </p:nvPr>
        </p:nvSpPr>
        <p:spPr>
          <a:xfrm>
            <a:off x="465918" y="1759119"/>
            <a:ext cx="8384423" cy="4596033"/>
          </a:xfrm>
        </p:spPr>
        <p:txBody>
          <a:bodyPr>
            <a:normAutofit/>
          </a:bodyPr>
          <a:lstStyle/>
          <a:p>
            <a:pPr marL="0" indent="0">
              <a:buNone/>
            </a:pPr>
            <a:endParaRPr lang="en-US" sz="2000" dirty="0">
              <a:solidFill>
                <a:schemeClr val="tx1">
                  <a:lumMod val="75000"/>
                  <a:lumOff val="25000"/>
                </a:schemeClr>
              </a:solidFill>
            </a:endParaRPr>
          </a:p>
          <a:p>
            <a:pPr marL="0" indent="0">
              <a:buNone/>
            </a:pPr>
            <a:r>
              <a:rPr lang="en-US" sz="2000" b="1" dirty="0">
                <a:solidFill>
                  <a:schemeClr val="tx1">
                    <a:lumMod val="75000"/>
                    <a:lumOff val="25000"/>
                  </a:schemeClr>
                </a:solidFill>
              </a:rPr>
              <a:t>Phase 2: CO2 EOR and CO2 Storage via Numerical Simulation Modeling</a:t>
            </a:r>
          </a:p>
          <a:p>
            <a:pPr>
              <a:buFont typeface="Wingdings" panose="05000000000000000000" pitchFamily="2" charset="2"/>
              <a:buChar char="§"/>
            </a:pPr>
            <a:r>
              <a:rPr lang="en-US" sz="2000" dirty="0">
                <a:solidFill>
                  <a:schemeClr val="tx1">
                    <a:lumMod val="75000"/>
                    <a:lumOff val="25000"/>
                  </a:schemeClr>
                </a:solidFill>
              </a:rPr>
              <a:t>Theoretical and Effective Estimation of the storage capacities in saline aquifers</a:t>
            </a:r>
          </a:p>
          <a:p>
            <a:pPr>
              <a:buFont typeface="Wingdings" panose="05000000000000000000" pitchFamily="2" charset="2"/>
              <a:buChar char="§"/>
            </a:pPr>
            <a:r>
              <a:rPr lang="en-US" sz="2000" dirty="0">
                <a:solidFill>
                  <a:schemeClr val="tx1">
                    <a:lumMod val="75000"/>
                    <a:lumOff val="25000"/>
                  </a:schemeClr>
                </a:solidFill>
              </a:rPr>
              <a:t>Reservoir modelling and detailed Simulation studies to determine oil production by CO2 injection and Estimation of CO2 storage volumes</a:t>
            </a:r>
          </a:p>
          <a:p>
            <a:pPr>
              <a:buFont typeface="Wingdings" panose="05000000000000000000" pitchFamily="2" charset="2"/>
              <a:buChar char="§"/>
            </a:pPr>
            <a:endParaRPr lang="en-US" sz="2000" dirty="0">
              <a:solidFill>
                <a:schemeClr val="tx1">
                  <a:lumMod val="75000"/>
                  <a:lumOff val="25000"/>
                </a:schemeClr>
              </a:solidFill>
            </a:endParaRPr>
          </a:p>
          <a:p>
            <a:pPr>
              <a:buFont typeface="Wingdings" panose="05000000000000000000" pitchFamily="2" charset="2"/>
              <a:buChar char="§"/>
            </a:pPr>
            <a:r>
              <a:rPr lang="en-US" sz="2000" b="1" dirty="0">
                <a:solidFill>
                  <a:schemeClr val="tx1">
                    <a:lumMod val="75000"/>
                    <a:lumOff val="25000"/>
                  </a:schemeClr>
                </a:solidFill>
              </a:rPr>
              <a:t>Pilot Injection Well Project</a:t>
            </a:r>
          </a:p>
        </p:txBody>
      </p:sp>
      <p:pic>
        <p:nvPicPr>
          <p:cNvPr id="4" name="Picture 3">
            <a:extLst>
              <a:ext uri="{FF2B5EF4-FFF2-40B4-BE49-F238E27FC236}">
                <a16:creationId xmlns:a16="http://schemas.microsoft.com/office/drawing/2014/main" id="{DE3A7B7F-72C9-4EBE-8E39-6970284FCA90}"/>
              </a:ext>
            </a:extLst>
          </p:cNvPr>
          <p:cNvPicPr/>
          <p:nvPr/>
        </p:nvPicPr>
        <p:blipFill>
          <a:blip r:embed="rId3"/>
          <a:stretch>
            <a:fillRect/>
          </a:stretch>
        </p:blipFill>
        <p:spPr>
          <a:xfrm>
            <a:off x="8621622" y="2287319"/>
            <a:ext cx="3454400" cy="3111500"/>
          </a:xfrm>
          <a:prstGeom prst="rect">
            <a:avLst/>
          </a:prstGeom>
        </p:spPr>
      </p:pic>
      <p:pic>
        <p:nvPicPr>
          <p:cNvPr id="5" name="Picture 4">
            <a:extLst>
              <a:ext uri="{FF2B5EF4-FFF2-40B4-BE49-F238E27FC236}">
                <a16:creationId xmlns:a16="http://schemas.microsoft.com/office/drawing/2014/main" id="{3BF568CC-75B7-4067-8AB0-DEFF14069199}"/>
              </a:ext>
            </a:extLst>
          </p:cNvPr>
          <p:cNvPicPr>
            <a:picLocks noChangeAspect="1"/>
          </p:cNvPicPr>
          <p:nvPr/>
        </p:nvPicPr>
        <p:blipFill>
          <a:blip r:embed="rId4"/>
          <a:stretch>
            <a:fillRect/>
          </a:stretch>
        </p:blipFill>
        <p:spPr>
          <a:xfrm>
            <a:off x="10039013" y="0"/>
            <a:ext cx="2152987" cy="544530"/>
          </a:xfrm>
          <a:prstGeom prst="rect">
            <a:avLst/>
          </a:prstGeom>
        </p:spPr>
      </p:pic>
    </p:spTree>
    <p:extLst>
      <p:ext uri="{BB962C8B-B14F-4D97-AF65-F5344CB8AC3E}">
        <p14:creationId xmlns:p14="http://schemas.microsoft.com/office/powerpoint/2010/main" val="2496575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C3A080BF-C04A-4CE9-8F91-72029BFA9D7E}"/>
              </a:ext>
            </a:extLst>
          </p:cNvPr>
          <p:cNvSpPr txBox="1">
            <a:spLocks/>
          </p:cNvSpPr>
          <p:nvPr/>
        </p:nvSpPr>
        <p:spPr>
          <a:xfrm>
            <a:off x="144210" y="205458"/>
            <a:ext cx="6157053" cy="6750146"/>
          </a:xfrm>
          <a:prstGeom prst="rect">
            <a:avLst/>
          </a:prstGeom>
        </p:spPr>
        <p:txBody>
          <a:bodyPr vert="horz" lIns="0" tIns="45720" rIns="0" bIns="45720" numCol="1" rtlCol="0">
            <a:normAutofit/>
          </a:bodyPr>
          <a:lstStyle>
            <a:lvl1pPr marL="266700" indent="-266700" algn="l" defTabSz="914400" rtl="0" eaLnBrk="1" latinLnBrk="0" hangingPunct="1">
              <a:lnSpc>
                <a:spcPct val="100000"/>
              </a:lnSpc>
              <a:spcBef>
                <a:spcPts val="1200"/>
              </a:spcBef>
              <a:spcAft>
                <a:spcPts val="200"/>
              </a:spcAft>
              <a:buClr>
                <a:schemeClr val="accent1"/>
              </a:buClr>
              <a:buSzPct val="100000"/>
              <a:buFont typeface="Wingdings" panose="05000000000000000000" pitchFamily="2" charset="2"/>
              <a:buChar char="§"/>
              <a:defRPr sz="1400" kern="1200">
                <a:solidFill>
                  <a:schemeClr val="tx1">
                    <a:lumMod val="75000"/>
                    <a:lumOff val="25000"/>
                  </a:schemeClr>
                </a:solidFill>
                <a:latin typeface="Bahnschrift SemiBold SemiConden" panose="020B0502040204020203" pitchFamily="34" charset="0"/>
                <a:ea typeface="+mn-ea"/>
                <a:cs typeface="+mn-cs"/>
              </a:defRPr>
            </a:lvl1pPr>
            <a:lvl2pPr marL="38404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200" kern="1200">
                <a:solidFill>
                  <a:schemeClr val="tx1">
                    <a:lumMod val="75000"/>
                    <a:lumOff val="25000"/>
                  </a:schemeClr>
                </a:solidFill>
                <a:latin typeface="Bahnschrift SemiCondensed" panose="020B0502040204020203" pitchFamily="34" charset="0"/>
                <a:ea typeface="+mn-ea"/>
                <a:cs typeface="+mn-cs"/>
              </a:defRPr>
            </a:lvl2pPr>
            <a:lvl3pPr marL="56692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050" kern="1200">
                <a:solidFill>
                  <a:schemeClr val="tx1">
                    <a:lumMod val="75000"/>
                    <a:lumOff val="25000"/>
                  </a:schemeClr>
                </a:solidFill>
                <a:latin typeface="Bahnschrift SemiCondensed" panose="020B0502040204020203" pitchFamily="34" charset="0"/>
                <a:ea typeface="+mn-ea"/>
                <a:cs typeface="+mn-cs"/>
              </a:defRPr>
            </a:lvl3pPr>
            <a:lvl4pPr marL="74980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050" kern="1200">
                <a:solidFill>
                  <a:schemeClr val="tx1">
                    <a:lumMod val="75000"/>
                    <a:lumOff val="25000"/>
                  </a:schemeClr>
                </a:solidFill>
                <a:latin typeface="Bahnschrift SemiCondensed" panose="020B0502040204020203" pitchFamily="34" charset="0"/>
                <a:ea typeface="+mn-ea"/>
                <a:cs typeface="+mn-cs"/>
              </a:defRPr>
            </a:lvl4pPr>
            <a:lvl5pPr marL="93268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050" kern="1200">
                <a:solidFill>
                  <a:schemeClr val="tx1">
                    <a:lumMod val="75000"/>
                    <a:lumOff val="25000"/>
                  </a:schemeClr>
                </a:solidFill>
                <a:latin typeface="Bahnschrift SemiCondensed" panose="020B0502040204020203" pitchFamily="34"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ClrTx/>
              <a:buNone/>
            </a:pPr>
            <a:r>
              <a:rPr lang="en-US" sz="2400" u="sng" dirty="0">
                <a:latin typeface="+mn-lt"/>
              </a:rPr>
              <a:t>5 Working Groups:</a:t>
            </a:r>
          </a:p>
          <a:p>
            <a:pPr lvl="2">
              <a:buClr>
                <a:schemeClr val="tx1"/>
              </a:buClr>
            </a:pPr>
            <a:r>
              <a:rPr lang="en-US" sz="1800" b="1" u="sng" dirty="0">
                <a:solidFill>
                  <a:schemeClr val="accent6">
                    <a:lumMod val="75000"/>
                  </a:schemeClr>
                </a:solidFill>
                <a:latin typeface="+mn-lt"/>
              </a:rPr>
              <a:t>CO2 EOR – HPCL/MEEI</a:t>
            </a:r>
          </a:p>
          <a:p>
            <a:pPr lvl="3">
              <a:buClr>
                <a:schemeClr val="tx1"/>
              </a:buClr>
            </a:pPr>
            <a:r>
              <a:rPr lang="en-US" sz="1800" dirty="0">
                <a:latin typeface="+mn-lt"/>
              </a:rPr>
              <a:t>Identification of Onshore Reservoirs for CO</a:t>
            </a:r>
            <a:r>
              <a:rPr lang="en-US" sz="1800" baseline="-25000" dirty="0">
                <a:latin typeface="+mn-lt"/>
              </a:rPr>
              <a:t>2</a:t>
            </a:r>
            <a:r>
              <a:rPr lang="en-US" sz="1800" dirty="0">
                <a:latin typeface="+mn-lt"/>
              </a:rPr>
              <a:t> EOR (Completed)</a:t>
            </a:r>
          </a:p>
          <a:p>
            <a:pPr marL="566928" lvl="3" indent="0">
              <a:buClr>
                <a:schemeClr val="tx1"/>
              </a:buClr>
              <a:buNone/>
            </a:pPr>
            <a:endParaRPr lang="en-US" sz="2000" dirty="0">
              <a:latin typeface="+mn-lt"/>
            </a:endParaRPr>
          </a:p>
          <a:p>
            <a:pPr lvl="2">
              <a:buClr>
                <a:schemeClr val="tx1"/>
              </a:buClr>
            </a:pPr>
            <a:r>
              <a:rPr lang="en-US" sz="1800" b="1" u="sng" dirty="0">
                <a:solidFill>
                  <a:schemeClr val="accent6">
                    <a:lumMod val="75000"/>
                  </a:schemeClr>
                </a:solidFill>
                <a:latin typeface="+mn-lt"/>
              </a:rPr>
              <a:t>Carbon Atlas – UWI/UTT</a:t>
            </a:r>
          </a:p>
          <a:p>
            <a:pPr lvl="3">
              <a:buClr>
                <a:schemeClr val="tx1"/>
              </a:buClr>
            </a:pPr>
            <a:r>
              <a:rPr lang="en-US" sz="1800" dirty="0">
                <a:latin typeface="+mn-lt"/>
              </a:rPr>
              <a:t>Quantification of Reservoirs for CO</a:t>
            </a:r>
            <a:r>
              <a:rPr lang="en-US" sz="1800" baseline="-25000" dirty="0">
                <a:latin typeface="+mn-lt"/>
              </a:rPr>
              <a:t>2</a:t>
            </a:r>
            <a:r>
              <a:rPr lang="en-US" sz="1800" dirty="0">
                <a:latin typeface="+mn-lt"/>
              </a:rPr>
              <a:t> Storage (Completed) </a:t>
            </a:r>
          </a:p>
          <a:p>
            <a:pPr marL="566928" lvl="3" indent="0">
              <a:buClr>
                <a:schemeClr val="tx1"/>
              </a:buClr>
              <a:buNone/>
            </a:pPr>
            <a:endParaRPr lang="en-US" sz="2000" dirty="0">
              <a:latin typeface="+mn-lt"/>
            </a:endParaRPr>
          </a:p>
          <a:p>
            <a:pPr lvl="2">
              <a:lnSpc>
                <a:spcPct val="110000"/>
              </a:lnSpc>
              <a:buClr>
                <a:schemeClr val="tx1"/>
              </a:buClr>
            </a:pPr>
            <a:r>
              <a:rPr lang="en-US" sz="3200" b="1" u="sng" dirty="0">
                <a:solidFill>
                  <a:srgbClr val="00B050"/>
                </a:solidFill>
                <a:latin typeface="+mn-lt"/>
              </a:rPr>
              <a:t>Policy/Legal – MEEI</a:t>
            </a:r>
          </a:p>
          <a:p>
            <a:pPr lvl="3">
              <a:buClr>
                <a:schemeClr val="tx1"/>
              </a:buClr>
            </a:pPr>
            <a:r>
              <a:rPr lang="en-US" sz="2000" dirty="0">
                <a:latin typeface="+mn-lt"/>
              </a:rPr>
              <a:t>Development of Framework and Legislation</a:t>
            </a:r>
          </a:p>
          <a:p>
            <a:pPr marL="566928" lvl="3" indent="0">
              <a:buClr>
                <a:schemeClr val="tx1"/>
              </a:buClr>
              <a:buNone/>
            </a:pPr>
            <a:endParaRPr lang="en-US" sz="2000" dirty="0">
              <a:latin typeface="+mn-lt"/>
            </a:endParaRPr>
          </a:p>
          <a:p>
            <a:pPr lvl="2">
              <a:lnSpc>
                <a:spcPct val="120000"/>
              </a:lnSpc>
              <a:buClr>
                <a:schemeClr val="tx1"/>
              </a:buClr>
            </a:pPr>
            <a:r>
              <a:rPr lang="en-US" sz="1800" b="1" u="sng" dirty="0">
                <a:solidFill>
                  <a:schemeClr val="accent6">
                    <a:lumMod val="75000"/>
                  </a:schemeClr>
                </a:solidFill>
                <a:latin typeface="+mn-lt"/>
              </a:rPr>
              <a:t>Funding</a:t>
            </a:r>
          </a:p>
          <a:p>
            <a:pPr marL="384048" lvl="2" indent="0">
              <a:lnSpc>
                <a:spcPct val="120000"/>
              </a:lnSpc>
              <a:buClr>
                <a:schemeClr val="tx1"/>
              </a:buClr>
              <a:buNone/>
            </a:pPr>
            <a:endParaRPr lang="en-US" sz="1800" u="sng" dirty="0">
              <a:solidFill>
                <a:schemeClr val="accent1"/>
              </a:solidFill>
              <a:latin typeface="+mn-lt"/>
            </a:endParaRPr>
          </a:p>
          <a:p>
            <a:pPr lvl="2">
              <a:lnSpc>
                <a:spcPct val="130000"/>
              </a:lnSpc>
              <a:buClr>
                <a:schemeClr val="tx1"/>
              </a:buClr>
            </a:pPr>
            <a:r>
              <a:rPr lang="en-US" sz="1800" b="1" u="sng" dirty="0">
                <a:solidFill>
                  <a:schemeClr val="accent6">
                    <a:lumMod val="75000"/>
                  </a:schemeClr>
                </a:solidFill>
                <a:latin typeface="+mn-lt"/>
              </a:rPr>
              <a:t>GHG Methane Emissions – NGC</a:t>
            </a:r>
          </a:p>
          <a:p>
            <a:pPr lvl="3">
              <a:lnSpc>
                <a:spcPct val="130000"/>
              </a:lnSpc>
              <a:buClr>
                <a:schemeClr val="tx1"/>
              </a:buClr>
            </a:pPr>
            <a:r>
              <a:rPr lang="en-US" sz="1800" dirty="0">
                <a:latin typeface="+mn-lt"/>
              </a:rPr>
              <a:t>Strategies to Reduce Methane Emissions </a:t>
            </a:r>
          </a:p>
          <a:p>
            <a:pPr lvl="3">
              <a:lnSpc>
                <a:spcPct val="130000"/>
              </a:lnSpc>
              <a:buClr>
                <a:schemeClr val="tx1"/>
              </a:buClr>
            </a:pPr>
            <a:endParaRPr lang="en-US" sz="2000" b="1" u="sng" dirty="0">
              <a:solidFill>
                <a:schemeClr val="accent6">
                  <a:lumMod val="75000"/>
                </a:schemeClr>
              </a:solidFill>
              <a:latin typeface="+mn-lt"/>
            </a:endParaRPr>
          </a:p>
          <a:p>
            <a:pPr marL="384048" lvl="2" indent="0">
              <a:lnSpc>
                <a:spcPct val="130000"/>
              </a:lnSpc>
              <a:buClr>
                <a:schemeClr val="tx1"/>
              </a:buClr>
              <a:buNone/>
            </a:pPr>
            <a:endParaRPr lang="en-US" sz="2000" b="1" dirty="0">
              <a:solidFill>
                <a:schemeClr val="accent6">
                  <a:lumMod val="75000"/>
                </a:schemeClr>
              </a:solidFill>
              <a:latin typeface="+mn-lt"/>
            </a:endParaRPr>
          </a:p>
          <a:p>
            <a:pPr lvl="2">
              <a:lnSpc>
                <a:spcPct val="110000"/>
              </a:lnSpc>
              <a:buClr>
                <a:schemeClr val="tx1"/>
              </a:buClr>
            </a:pPr>
            <a:endParaRPr lang="en-US" sz="2000" u="sng" dirty="0">
              <a:solidFill>
                <a:schemeClr val="accent1"/>
              </a:solidFill>
              <a:latin typeface="+mn-lt"/>
            </a:endParaRPr>
          </a:p>
          <a:p>
            <a:pPr marL="384048" lvl="2" indent="0">
              <a:buClrTx/>
              <a:buNone/>
            </a:pPr>
            <a:endParaRPr lang="en-US" sz="1850" dirty="0">
              <a:latin typeface="+mn-lt"/>
            </a:endParaRPr>
          </a:p>
          <a:p>
            <a:pPr lvl="2">
              <a:buClrTx/>
            </a:pPr>
            <a:endParaRPr lang="en-US" sz="1850" dirty="0">
              <a:latin typeface="+mn-lt"/>
            </a:endParaRPr>
          </a:p>
          <a:p>
            <a:pPr lvl="2">
              <a:buClrTx/>
            </a:pPr>
            <a:endParaRPr lang="en-US" sz="1850" dirty="0">
              <a:latin typeface="+mn-lt"/>
            </a:endParaRPr>
          </a:p>
          <a:p>
            <a:pPr marL="201168" lvl="1" indent="0">
              <a:buClrTx/>
              <a:buNone/>
            </a:pPr>
            <a:endParaRPr lang="en-US" sz="2000" dirty="0">
              <a:latin typeface="+mn-lt"/>
            </a:endParaRPr>
          </a:p>
          <a:p>
            <a:pPr>
              <a:buClrTx/>
            </a:pPr>
            <a:endParaRPr lang="en-US" sz="2200" dirty="0">
              <a:latin typeface="+mn-lt"/>
            </a:endParaRPr>
          </a:p>
          <a:p>
            <a:pPr>
              <a:buClrTx/>
            </a:pPr>
            <a:endParaRPr lang="en-US" sz="2000" dirty="0">
              <a:latin typeface="+mn-lt"/>
            </a:endParaRPr>
          </a:p>
          <a:p>
            <a:pPr lvl="1">
              <a:buClrTx/>
            </a:pPr>
            <a:endParaRPr lang="en-US" dirty="0">
              <a:latin typeface="+mn-lt"/>
            </a:endParaRPr>
          </a:p>
          <a:p>
            <a:pPr marL="201168" lvl="1" indent="0">
              <a:buClrTx/>
              <a:buNone/>
            </a:pPr>
            <a:endParaRPr lang="en-US" dirty="0">
              <a:latin typeface="+mn-lt"/>
            </a:endParaRPr>
          </a:p>
        </p:txBody>
      </p:sp>
      <p:graphicFrame>
        <p:nvGraphicFramePr>
          <p:cNvPr id="3" name="Diagram 2">
            <a:extLst>
              <a:ext uri="{FF2B5EF4-FFF2-40B4-BE49-F238E27FC236}">
                <a16:creationId xmlns:a16="http://schemas.microsoft.com/office/drawing/2014/main" id="{6ABE9E6D-2A87-4747-85DA-ED43E606AD16}"/>
              </a:ext>
            </a:extLst>
          </p:cNvPr>
          <p:cNvGraphicFramePr/>
          <p:nvPr>
            <p:extLst/>
          </p:nvPr>
        </p:nvGraphicFramePr>
        <p:xfrm>
          <a:off x="6254978" y="2771665"/>
          <a:ext cx="5032147" cy="38808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E0490A9E-1EED-3D6F-9220-B5E8989A6FD6}"/>
              </a:ext>
            </a:extLst>
          </p:cNvPr>
          <p:cNvSpPr txBox="1"/>
          <p:nvPr/>
        </p:nvSpPr>
        <p:spPr>
          <a:xfrm>
            <a:off x="5818816" y="1017339"/>
            <a:ext cx="6157054" cy="1754326"/>
          </a:xfrm>
          <a:prstGeom prst="rect">
            <a:avLst/>
          </a:prstGeom>
          <a:noFill/>
        </p:spPr>
        <p:txBody>
          <a:bodyPr wrap="square" rtlCol="0">
            <a:spAutoFit/>
          </a:bodyPr>
          <a:lstStyle/>
          <a:p>
            <a:r>
              <a:rPr lang="en-US" b="1" dirty="0">
                <a:solidFill>
                  <a:schemeClr val="accent6">
                    <a:lumMod val="75000"/>
                  </a:schemeClr>
                </a:solidFill>
              </a:rPr>
              <a:t>AIM: “To manage the implementation of a Large-Scale CO</a:t>
            </a:r>
            <a:r>
              <a:rPr lang="en-US" b="1" baseline="-25000" dirty="0">
                <a:solidFill>
                  <a:schemeClr val="accent6">
                    <a:lumMod val="75000"/>
                  </a:schemeClr>
                </a:solidFill>
              </a:rPr>
              <a:t>2</a:t>
            </a:r>
            <a:r>
              <a:rPr lang="en-US" b="1" dirty="0">
                <a:solidFill>
                  <a:schemeClr val="accent6">
                    <a:lumMod val="75000"/>
                  </a:schemeClr>
                </a:solidFill>
              </a:rPr>
              <a:t> EOR Project to increase T&amp;T’s oil revenue and to address the reduction of CO</a:t>
            </a:r>
            <a:r>
              <a:rPr lang="en-US" b="1" baseline="-25000" dirty="0">
                <a:solidFill>
                  <a:schemeClr val="accent6">
                    <a:lumMod val="75000"/>
                  </a:schemeClr>
                </a:solidFill>
              </a:rPr>
              <a:t>2</a:t>
            </a:r>
            <a:r>
              <a:rPr lang="en-US" b="1" dirty="0">
                <a:solidFill>
                  <a:schemeClr val="accent6">
                    <a:lumMod val="75000"/>
                  </a:schemeClr>
                </a:solidFill>
              </a:rPr>
              <a:t> emissions”</a:t>
            </a:r>
          </a:p>
          <a:p>
            <a:endParaRPr lang="en-US" b="1" dirty="0">
              <a:solidFill>
                <a:schemeClr val="accent6">
                  <a:lumMod val="75000"/>
                </a:schemeClr>
              </a:solidFill>
            </a:endParaRPr>
          </a:p>
          <a:p>
            <a:r>
              <a:rPr lang="en-US" b="1" dirty="0">
                <a:solidFill>
                  <a:schemeClr val="accent6">
                    <a:lumMod val="75000"/>
                  </a:schemeClr>
                </a:solidFill>
              </a:rPr>
              <a:t>Paris Agreement (2018): reduce GHG emissions by 15% before 2030</a:t>
            </a:r>
            <a:endParaRPr lang="en-TT" b="1" dirty="0">
              <a:solidFill>
                <a:schemeClr val="accent6">
                  <a:lumMod val="75000"/>
                </a:schemeClr>
              </a:solidFill>
            </a:endParaRPr>
          </a:p>
        </p:txBody>
      </p:sp>
      <p:pic>
        <p:nvPicPr>
          <p:cNvPr id="6" name="Picture 5">
            <a:extLst>
              <a:ext uri="{FF2B5EF4-FFF2-40B4-BE49-F238E27FC236}">
                <a16:creationId xmlns:a16="http://schemas.microsoft.com/office/drawing/2014/main" id="{6C2AF565-A382-4FBF-AF90-A864E27951F3}"/>
              </a:ext>
            </a:extLst>
          </p:cNvPr>
          <p:cNvPicPr>
            <a:picLocks noChangeAspect="1"/>
          </p:cNvPicPr>
          <p:nvPr/>
        </p:nvPicPr>
        <p:blipFill>
          <a:blip r:embed="rId8"/>
          <a:stretch>
            <a:fillRect/>
          </a:stretch>
        </p:blipFill>
        <p:spPr>
          <a:xfrm>
            <a:off x="9935110" y="0"/>
            <a:ext cx="2256890" cy="570809"/>
          </a:xfrm>
          <a:prstGeom prst="rect">
            <a:avLst/>
          </a:prstGeom>
        </p:spPr>
      </p:pic>
    </p:spTree>
    <p:extLst>
      <p:ext uri="{BB962C8B-B14F-4D97-AF65-F5344CB8AC3E}">
        <p14:creationId xmlns:p14="http://schemas.microsoft.com/office/powerpoint/2010/main" val="19304146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7A182-896D-431F-A5D1-B16ED34894DD}"/>
              </a:ext>
            </a:extLst>
          </p:cNvPr>
          <p:cNvSpPr>
            <a:spLocks noGrp="1"/>
          </p:cNvSpPr>
          <p:nvPr>
            <p:ph type="title"/>
          </p:nvPr>
        </p:nvSpPr>
        <p:spPr>
          <a:xfrm>
            <a:off x="2035927" y="245190"/>
            <a:ext cx="7729728" cy="1188720"/>
          </a:xfrm>
        </p:spPr>
        <p:txBody>
          <a:bodyPr>
            <a:normAutofit/>
          </a:bodyPr>
          <a:lstStyle/>
          <a:p>
            <a:r>
              <a:rPr lang="en-US" b="1" dirty="0">
                <a:solidFill>
                  <a:srgbClr val="00B050"/>
                </a:solidFill>
              </a:rPr>
              <a:t>Elements of Draft Policy</a:t>
            </a:r>
          </a:p>
        </p:txBody>
      </p:sp>
      <p:sp>
        <p:nvSpPr>
          <p:cNvPr id="3" name="Content Placeholder 2">
            <a:extLst>
              <a:ext uri="{FF2B5EF4-FFF2-40B4-BE49-F238E27FC236}">
                <a16:creationId xmlns:a16="http://schemas.microsoft.com/office/drawing/2014/main" id="{A44E721F-964A-4EF7-9E54-B0D7D3DA28EC}"/>
              </a:ext>
            </a:extLst>
          </p:cNvPr>
          <p:cNvSpPr>
            <a:spLocks noGrp="1"/>
          </p:cNvSpPr>
          <p:nvPr>
            <p:ph idx="1"/>
          </p:nvPr>
        </p:nvSpPr>
        <p:spPr>
          <a:xfrm>
            <a:off x="195943" y="1649187"/>
            <a:ext cx="11996057" cy="5208814"/>
          </a:xfrm>
        </p:spPr>
        <p:txBody>
          <a:bodyPr>
            <a:normAutofit/>
          </a:bodyPr>
          <a:lstStyle/>
          <a:p>
            <a:pPr marL="457200" indent="-457200">
              <a:buFont typeface="+mj-lt"/>
              <a:buAutoNum type="arabicPeriod"/>
            </a:pPr>
            <a:r>
              <a:rPr lang="en-US" sz="2400" dirty="0"/>
              <a:t>Policy Context – Paris Agreement, T&amp;T’s NDC goals</a:t>
            </a:r>
          </a:p>
          <a:p>
            <a:pPr marL="457200" indent="-457200">
              <a:buFont typeface="+mj-lt"/>
              <a:buAutoNum type="arabicPeriod"/>
            </a:pPr>
            <a:r>
              <a:rPr lang="en-US" sz="2400" dirty="0"/>
              <a:t>Proposed Process for CCUS Projects</a:t>
            </a:r>
          </a:p>
          <a:p>
            <a:pPr lvl="1"/>
            <a:r>
              <a:rPr lang="en-US" sz="2200" dirty="0"/>
              <a:t>Competitive Bidding Process for exploration licence</a:t>
            </a:r>
          </a:p>
          <a:p>
            <a:pPr lvl="1"/>
            <a:r>
              <a:rPr lang="en-US" sz="2200" dirty="0"/>
              <a:t>Granting of Storage Permit to exploration licensees (storage) or O&amp;G E&amp;P, PSC licensees</a:t>
            </a:r>
          </a:p>
          <a:p>
            <a:pPr lvl="1"/>
            <a:r>
              <a:rPr lang="en-US" sz="2200" dirty="0"/>
              <a:t>Sale/ Purchase of CO2 to/from NGC Green for transportation &amp; marketing</a:t>
            </a:r>
          </a:p>
          <a:p>
            <a:pPr lvl="1"/>
            <a:r>
              <a:rPr lang="en-US" sz="2200" dirty="0"/>
              <a:t>Establishment of a Project Fund for Long Term Monitoring &amp; Remediation</a:t>
            </a:r>
          </a:p>
          <a:p>
            <a:pPr lvl="1"/>
            <a:r>
              <a:rPr lang="en-US" sz="2200" dirty="0"/>
              <a:t>Decommissioning Program</a:t>
            </a:r>
          </a:p>
          <a:p>
            <a:pPr lvl="1"/>
            <a:r>
              <a:rPr lang="en-US" sz="2200" dirty="0"/>
              <a:t>Transfer of Liability post closure to the State</a:t>
            </a:r>
          </a:p>
          <a:p>
            <a:pPr marL="457200" indent="-457200">
              <a:buFont typeface="+mj-lt"/>
              <a:buAutoNum type="arabicPeriod"/>
            </a:pPr>
            <a:r>
              <a:rPr lang="en-US" sz="2400" dirty="0"/>
              <a:t>Drafting Instructions  -  </a:t>
            </a:r>
            <a:r>
              <a:rPr lang="en-US" sz="2200" dirty="0"/>
              <a:t>includes definitions and outline of Legislation</a:t>
            </a:r>
          </a:p>
          <a:p>
            <a:pPr marL="457200" indent="-457200">
              <a:buFont typeface="+mj-lt"/>
              <a:buAutoNum type="arabicPeriod"/>
            </a:pPr>
            <a:r>
              <a:rPr lang="en-US" sz="2400" dirty="0"/>
              <a:t>Requirements to Bring New Legislation Onstream</a:t>
            </a:r>
          </a:p>
          <a:p>
            <a:pPr lvl="1"/>
            <a:r>
              <a:rPr lang="en-US" sz="2200" dirty="0"/>
              <a:t>Amendment to other Legislation – Green Fund regulations, EM Act</a:t>
            </a:r>
          </a:p>
          <a:p>
            <a:endParaRPr lang="en-US" sz="2400" dirty="0"/>
          </a:p>
        </p:txBody>
      </p:sp>
      <p:pic>
        <p:nvPicPr>
          <p:cNvPr id="4" name="Picture 3">
            <a:extLst>
              <a:ext uri="{FF2B5EF4-FFF2-40B4-BE49-F238E27FC236}">
                <a16:creationId xmlns:a16="http://schemas.microsoft.com/office/drawing/2014/main" id="{A060BB02-EFDB-4D2E-9195-2E77E5C5F659}"/>
              </a:ext>
            </a:extLst>
          </p:cNvPr>
          <p:cNvPicPr>
            <a:picLocks noChangeAspect="1"/>
          </p:cNvPicPr>
          <p:nvPr/>
        </p:nvPicPr>
        <p:blipFill>
          <a:blip r:embed="rId2"/>
          <a:stretch>
            <a:fillRect/>
          </a:stretch>
        </p:blipFill>
        <p:spPr>
          <a:xfrm>
            <a:off x="9998392" y="1"/>
            <a:ext cx="2193608" cy="554804"/>
          </a:xfrm>
          <a:prstGeom prst="rect">
            <a:avLst/>
          </a:prstGeom>
        </p:spPr>
      </p:pic>
    </p:spTree>
    <p:extLst>
      <p:ext uri="{BB962C8B-B14F-4D97-AF65-F5344CB8AC3E}">
        <p14:creationId xmlns:p14="http://schemas.microsoft.com/office/powerpoint/2010/main" val="2182397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8CB63-AC4C-4711-97BD-69657AAD61B2}"/>
              </a:ext>
            </a:extLst>
          </p:cNvPr>
          <p:cNvSpPr>
            <a:spLocks noGrp="1"/>
          </p:cNvSpPr>
          <p:nvPr>
            <p:ph type="title"/>
          </p:nvPr>
        </p:nvSpPr>
        <p:spPr>
          <a:xfrm>
            <a:off x="2087790" y="841402"/>
            <a:ext cx="7729728" cy="1188720"/>
          </a:xfrm>
        </p:spPr>
        <p:txBody>
          <a:bodyPr>
            <a:normAutofit/>
          </a:bodyPr>
          <a:lstStyle/>
          <a:p>
            <a:r>
              <a:rPr lang="en-US" b="1" dirty="0">
                <a:solidFill>
                  <a:srgbClr val="00B050"/>
                </a:solidFill>
              </a:rPr>
              <a:t>Timeline of the CCUS draft policy &amp; guidelines creation</a:t>
            </a:r>
          </a:p>
        </p:txBody>
      </p:sp>
      <p:graphicFrame>
        <p:nvGraphicFramePr>
          <p:cNvPr id="4" name="Content Placeholder 3">
            <a:extLst>
              <a:ext uri="{FF2B5EF4-FFF2-40B4-BE49-F238E27FC236}">
                <a16:creationId xmlns:a16="http://schemas.microsoft.com/office/drawing/2014/main" id="{347A880B-F4C5-494E-A47D-B79ECB6E14A4}"/>
              </a:ext>
            </a:extLst>
          </p:cNvPr>
          <p:cNvGraphicFramePr>
            <a:graphicFrameLocks noGrp="1"/>
          </p:cNvGraphicFramePr>
          <p:nvPr>
            <p:ph idx="1"/>
          </p:nvPr>
        </p:nvGraphicFramePr>
        <p:xfrm>
          <a:off x="325926" y="1846908"/>
          <a:ext cx="11253456" cy="50110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id="{8909D7B1-E1C7-48D8-8E53-B8D68FC06F16}"/>
              </a:ext>
            </a:extLst>
          </p:cNvPr>
          <p:cNvPicPr>
            <a:picLocks noChangeAspect="1"/>
          </p:cNvPicPr>
          <p:nvPr/>
        </p:nvPicPr>
        <p:blipFill>
          <a:blip r:embed="rId7"/>
          <a:stretch>
            <a:fillRect/>
          </a:stretch>
        </p:blipFill>
        <p:spPr>
          <a:xfrm>
            <a:off x="9957770" y="1"/>
            <a:ext cx="2234230" cy="565078"/>
          </a:xfrm>
          <a:prstGeom prst="rect">
            <a:avLst/>
          </a:prstGeom>
        </p:spPr>
      </p:pic>
    </p:spTree>
    <p:extLst>
      <p:ext uri="{BB962C8B-B14F-4D97-AF65-F5344CB8AC3E}">
        <p14:creationId xmlns:p14="http://schemas.microsoft.com/office/powerpoint/2010/main" val="31675643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89C14-FA5B-42E1-A8C4-646FC1775965}"/>
              </a:ext>
            </a:extLst>
          </p:cNvPr>
          <p:cNvSpPr>
            <a:spLocks noGrp="1"/>
          </p:cNvSpPr>
          <p:nvPr>
            <p:ph type="title"/>
          </p:nvPr>
        </p:nvSpPr>
        <p:spPr/>
        <p:txBody>
          <a:bodyPr>
            <a:normAutofit/>
          </a:bodyPr>
          <a:lstStyle/>
          <a:p>
            <a:r>
              <a:rPr lang="en-US" b="1" dirty="0">
                <a:solidFill>
                  <a:srgbClr val="00B050"/>
                </a:solidFill>
              </a:rPr>
              <a:t>Amendments between draft policies</a:t>
            </a:r>
          </a:p>
        </p:txBody>
      </p:sp>
      <p:graphicFrame>
        <p:nvGraphicFramePr>
          <p:cNvPr id="5" name="Content Placeholder 4">
            <a:extLst>
              <a:ext uri="{FF2B5EF4-FFF2-40B4-BE49-F238E27FC236}">
                <a16:creationId xmlns:a16="http://schemas.microsoft.com/office/drawing/2014/main" id="{3C36F89C-EC17-4918-AB76-3DC6FA08BC75}"/>
              </a:ext>
            </a:extLst>
          </p:cNvPr>
          <p:cNvGraphicFramePr>
            <a:graphicFrameLocks noGrp="1"/>
          </p:cNvGraphicFramePr>
          <p:nvPr>
            <p:ph idx="1"/>
            <p:extLst/>
          </p:nvPr>
        </p:nvGraphicFramePr>
        <p:xfrm>
          <a:off x="1702051" y="2638424"/>
          <a:ext cx="9171161" cy="41120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C8E3D27B-A929-432D-A410-77B9284C90BD}"/>
              </a:ext>
            </a:extLst>
          </p:cNvPr>
          <p:cNvPicPr>
            <a:picLocks noChangeAspect="1"/>
          </p:cNvPicPr>
          <p:nvPr/>
        </p:nvPicPr>
        <p:blipFill>
          <a:blip r:embed="rId7"/>
          <a:stretch>
            <a:fillRect/>
          </a:stretch>
        </p:blipFill>
        <p:spPr>
          <a:xfrm>
            <a:off x="9125856" y="107476"/>
            <a:ext cx="2946279" cy="745168"/>
          </a:xfrm>
          <a:prstGeom prst="rect">
            <a:avLst/>
          </a:prstGeom>
        </p:spPr>
      </p:pic>
    </p:spTree>
    <p:extLst>
      <p:ext uri="{BB962C8B-B14F-4D97-AF65-F5344CB8AC3E}">
        <p14:creationId xmlns:p14="http://schemas.microsoft.com/office/powerpoint/2010/main" val="36042795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D464C-7E51-41BF-80B5-DAEEC546769D}"/>
              </a:ext>
            </a:extLst>
          </p:cNvPr>
          <p:cNvSpPr>
            <a:spLocks noGrp="1"/>
          </p:cNvSpPr>
          <p:nvPr>
            <p:ph type="title"/>
          </p:nvPr>
        </p:nvSpPr>
        <p:spPr/>
        <p:txBody>
          <a:bodyPr/>
          <a:lstStyle/>
          <a:p>
            <a:r>
              <a:rPr lang="en-US" b="1" dirty="0">
                <a:solidFill>
                  <a:srgbClr val="00B050"/>
                </a:solidFill>
              </a:rPr>
              <a:t>Draft policy subsidiary guidelines/regulations</a:t>
            </a:r>
          </a:p>
        </p:txBody>
      </p:sp>
      <p:graphicFrame>
        <p:nvGraphicFramePr>
          <p:cNvPr id="4" name="Content Placeholder 3">
            <a:extLst>
              <a:ext uri="{FF2B5EF4-FFF2-40B4-BE49-F238E27FC236}">
                <a16:creationId xmlns:a16="http://schemas.microsoft.com/office/drawing/2014/main" id="{A0B66C1B-BCCB-468F-87DC-817B7BD453D7}"/>
              </a:ext>
            </a:extLst>
          </p:cNvPr>
          <p:cNvGraphicFramePr>
            <a:graphicFrameLocks noGrp="1"/>
          </p:cNvGraphicFramePr>
          <p:nvPr>
            <p:ph idx="1"/>
            <p:extLst/>
          </p:nvPr>
        </p:nvGraphicFramePr>
        <p:xfrm>
          <a:off x="356371" y="2584105"/>
          <a:ext cx="7731125" cy="3101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a:extLst>
              <a:ext uri="{FF2B5EF4-FFF2-40B4-BE49-F238E27FC236}">
                <a16:creationId xmlns:a16="http://schemas.microsoft.com/office/drawing/2014/main" id="{C6A3A63F-2C34-4BA3-81C9-72C161648C80}"/>
              </a:ext>
            </a:extLst>
          </p:cNvPr>
          <p:cNvGraphicFramePr/>
          <p:nvPr>
            <p:extLst/>
          </p:nvPr>
        </p:nvGraphicFramePr>
        <p:xfrm>
          <a:off x="8673220" y="2153412"/>
          <a:ext cx="3231080" cy="393575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6" name="Picture 5">
            <a:extLst>
              <a:ext uri="{FF2B5EF4-FFF2-40B4-BE49-F238E27FC236}">
                <a16:creationId xmlns:a16="http://schemas.microsoft.com/office/drawing/2014/main" id="{29322A46-FA4E-419D-A1C9-57634CA91BEE}"/>
              </a:ext>
            </a:extLst>
          </p:cNvPr>
          <p:cNvPicPr>
            <a:picLocks noChangeAspect="1"/>
          </p:cNvPicPr>
          <p:nvPr/>
        </p:nvPicPr>
        <p:blipFill>
          <a:blip r:embed="rId12"/>
          <a:stretch>
            <a:fillRect/>
          </a:stretch>
        </p:blipFill>
        <p:spPr>
          <a:xfrm>
            <a:off x="9616610" y="0"/>
            <a:ext cx="2575389" cy="651363"/>
          </a:xfrm>
          <a:prstGeom prst="rect">
            <a:avLst/>
          </a:prstGeom>
        </p:spPr>
      </p:pic>
    </p:spTree>
    <p:extLst>
      <p:ext uri="{BB962C8B-B14F-4D97-AF65-F5344CB8AC3E}">
        <p14:creationId xmlns:p14="http://schemas.microsoft.com/office/powerpoint/2010/main" val="40476773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E5B98-A938-47A0-B65F-A16BB10930B7}"/>
              </a:ext>
            </a:extLst>
          </p:cNvPr>
          <p:cNvSpPr>
            <a:spLocks noGrp="1"/>
          </p:cNvSpPr>
          <p:nvPr>
            <p:ph type="title"/>
          </p:nvPr>
        </p:nvSpPr>
        <p:spPr>
          <a:xfrm>
            <a:off x="698642" y="564000"/>
            <a:ext cx="10350357" cy="1188720"/>
          </a:xfrm>
        </p:spPr>
        <p:txBody>
          <a:bodyPr>
            <a:noAutofit/>
          </a:bodyPr>
          <a:lstStyle/>
          <a:p>
            <a:r>
              <a:rPr lang="en-US" sz="3200" b="1" dirty="0">
                <a:solidFill>
                  <a:srgbClr val="00B050"/>
                </a:solidFill>
              </a:rPr>
              <a:t>cceor SC highlights for 2023/ Look ahead for 2024</a:t>
            </a:r>
            <a:endParaRPr lang="en-US" sz="3200" dirty="0"/>
          </a:p>
        </p:txBody>
      </p:sp>
      <p:sp>
        <p:nvSpPr>
          <p:cNvPr id="3" name="Content Placeholder 2">
            <a:extLst>
              <a:ext uri="{FF2B5EF4-FFF2-40B4-BE49-F238E27FC236}">
                <a16:creationId xmlns:a16="http://schemas.microsoft.com/office/drawing/2014/main" id="{6566380D-2380-4749-B5E6-C70D889604CE}"/>
              </a:ext>
            </a:extLst>
          </p:cNvPr>
          <p:cNvSpPr>
            <a:spLocks noGrp="1"/>
          </p:cNvSpPr>
          <p:nvPr>
            <p:ph sz="half" idx="1"/>
          </p:nvPr>
        </p:nvSpPr>
        <p:spPr>
          <a:xfrm>
            <a:off x="698643" y="1926711"/>
            <a:ext cx="5250093" cy="4695290"/>
          </a:xfrm>
        </p:spPr>
        <p:txBody>
          <a:bodyPr>
            <a:normAutofit lnSpcReduction="10000"/>
          </a:bodyPr>
          <a:lstStyle/>
          <a:p>
            <a:pPr algn="ctr"/>
            <a:r>
              <a:rPr lang="en-US" sz="3000" b="1" dirty="0"/>
              <a:t>2023</a:t>
            </a:r>
          </a:p>
          <a:p>
            <a:pPr marL="285750" indent="-285750">
              <a:buFont typeface="Wingdings" panose="05000000000000000000" pitchFamily="2" charset="2"/>
              <a:buChar char="§"/>
            </a:pPr>
            <a:r>
              <a:rPr lang="en-US" sz="2000" dirty="0"/>
              <a:t>February- NGC held CO2 Business Framing Workshop</a:t>
            </a:r>
          </a:p>
          <a:p>
            <a:pPr marL="285750" indent="-285750">
              <a:buFont typeface="Wingdings" panose="05000000000000000000" pitchFamily="2" charset="2"/>
              <a:buChar char="§"/>
            </a:pPr>
            <a:r>
              <a:rPr lang="en-US" sz="2000" dirty="0"/>
              <a:t>June- BP held a CCUS Workshop (CO2 Storage Policy Considerations</a:t>
            </a:r>
          </a:p>
          <a:p>
            <a:pPr marL="285750" indent="-285750">
              <a:buFont typeface="Wingdings" panose="05000000000000000000" pitchFamily="2" charset="2"/>
              <a:buChar char="§"/>
            </a:pPr>
            <a:r>
              <a:rPr lang="en-US" sz="2000" dirty="0"/>
              <a:t>Training on Carbon Accounting/Carbon Trading for MEEI staff in Singapore</a:t>
            </a:r>
          </a:p>
          <a:p>
            <a:pPr marL="285750" indent="-285750">
              <a:buFont typeface="Wingdings" panose="05000000000000000000" pitchFamily="2" charset="2"/>
              <a:buChar char="§"/>
            </a:pPr>
            <a:r>
              <a:rPr lang="en-US" sz="2000" dirty="0"/>
              <a:t>September- Cabinet approved:</a:t>
            </a:r>
          </a:p>
          <a:p>
            <a:pPr marL="742950" lvl="1" indent="-285750">
              <a:buFont typeface="Wingdings" panose="05000000000000000000" pitchFamily="2" charset="2"/>
              <a:buChar char="ü"/>
            </a:pPr>
            <a:r>
              <a:rPr lang="en-US" sz="2000" dirty="0"/>
              <a:t>Term of SC extended for 2 years (2025)</a:t>
            </a:r>
          </a:p>
          <a:p>
            <a:pPr marL="742950" lvl="1" indent="-285750">
              <a:buFont typeface="Wingdings" panose="05000000000000000000" pitchFamily="2" charset="2"/>
              <a:buChar char="ü"/>
            </a:pPr>
            <a:r>
              <a:rPr lang="en-US" sz="2000" dirty="0"/>
              <a:t> Storage Atlas (UWI/UTT) extended and    funding until Dec 2025</a:t>
            </a:r>
          </a:p>
          <a:p>
            <a:pPr marL="285750" indent="-285750">
              <a:buFont typeface="Wingdings" panose="05000000000000000000" pitchFamily="2" charset="2"/>
              <a:buChar char="§"/>
            </a:pPr>
            <a:r>
              <a:rPr lang="en-US" sz="2000" dirty="0"/>
              <a:t>October-  MEEI presented at COP28 </a:t>
            </a:r>
          </a:p>
          <a:p>
            <a:endParaRPr lang="en-US" dirty="0"/>
          </a:p>
        </p:txBody>
      </p:sp>
      <p:sp>
        <p:nvSpPr>
          <p:cNvPr id="4" name="Content Placeholder 3">
            <a:extLst>
              <a:ext uri="{FF2B5EF4-FFF2-40B4-BE49-F238E27FC236}">
                <a16:creationId xmlns:a16="http://schemas.microsoft.com/office/drawing/2014/main" id="{98E6032B-0295-4D34-BF59-C27A9ACEEED8}"/>
              </a:ext>
            </a:extLst>
          </p:cNvPr>
          <p:cNvSpPr>
            <a:spLocks noGrp="1"/>
          </p:cNvSpPr>
          <p:nvPr>
            <p:ph sz="half" idx="2"/>
          </p:nvPr>
        </p:nvSpPr>
        <p:spPr>
          <a:xfrm>
            <a:off x="6602018" y="1962977"/>
            <a:ext cx="5037532" cy="4180648"/>
          </a:xfrm>
        </p:spPr>
        <p:txBody>
          <a:bodyPr>
            <a:normAutofit lnSpcReduction="10000"/>
          </a:bodyPr>
          <a:lstStyle/>
          <a:p>
            <a:pPr algn="ctr"/>
            <a:r>
              <a:rPr lang="en-US" sz="3000" b="1" dirty="0"/>
              <a:t>2024</a:t>
            </a:r>
            <a:endParaRPr lang="en-US" sz="2000" dirty="0"/>
          </a:p>
          <a:p>
            <a:pPr>
              <a:buFont typeface="Wingdings" panose="05000000000000000000" pitchFamily="2" charset="2"/>
              <a:buChar char="§"/>
            </a:pPr>
            <a:r>
              <a:rPr lang="en-US" sz="2000" dirty="0"/>
              <a:t>Complete 2</a:t>
            </a:r>
            <a:r>
              <a:rPr lang="en-US" sz="2000" baseline="30000" dirty="0"/>
              <a:t>nd</a:t>
            </a:r>
            <a:r>
              <a:rPr lang="en-US" sz="2000" dirty="0"/>
              <a:t> consultation on Updated CCS Draft Legal Policy Paper &amp; technical guidelines and target Cabinet acceptance by Q2 2024.</a:t>
            </a:r>
          </a:p>
          <a:p>
            <a:pPr>
              <a:buFont typeface="Wingdings" panose="05000000000000000000" pitchFamily="2" charset="2"/>
              <a:buChar char="§"/>
            </a:pPr>
            <a:r>
              <a:rPr lang="en-US" sz="2000" dirty="0"/>
              <a:t>Prioritize the Funding Working Group agenda</a:t>
            </a:r>
          </a:p>
          <a:p>
            <a:pPr>
              <a:buFont typeface="Wingdings" panose="05000000000000000000" pitchFamily="2" charset="2"/>
              <a:buChar char="§"/>
            </a:pPr>
            <a:r>
              <a:rPr lang="en-US" sz="2000" dirty="0"/>
              <a:t>Seek membership in the IEAGHG* </a:t>
            </a:r>
          </a:p>
          <a:p>
            <a:pPr>
              <a:buFont typeface="Wingdings" panose="05000000000000000000" pitchFamily="2" charset="2"/>
              <a:buChar char="§"/>
            </a:pPr>
            <a:r>
              <a:rPr lang="en-US" sz="2000" dirty="0"/>
              <a:t>International Symposium -Low Carbon Future with CCS lead by UTT/UWI in April</a:t>
            </a:r>
          </a:p>
          <a:p>
            <a:pPr marL="0" indent="0">
              <a:buNone/>
            </a:pPr>
            <a:endParaRPr lang="en-US" sz="2200" dirty="0"/>
          </a:p>
          <a:p>
            <a:endParaRPr lang="en-US" dirty="0"/>
          </a:p>
        </p:txBody>
      </p:sp>
      <p:pic>
        <p:nvPicPr>
          <p:cNvPr id="5" name="Picture 4">
            <a:extLst>
              <a:ext uri="{FF2B5EF4-FFF2-40B4-BE49-F238E27FC236}">
                <a16:creationId xmlns:a16="http://schemas.microsoft.com/office/drawing/2014/main" id="{05CE221A-E90E-4F34-9D29-A2EF352C4910}"/>
              </a:ext>
            </a:extLst>
          </p:cNvPr>
          <p:cNvPicPr>
            <a:picLocks noChangeAspect="1"/>
          </p:cNvPicPr>
          <p:nvPr/>
        </p:nvPicPr>
        <p:blipFill>
          <a:blip r:embed="rId2"/>
          <a:stretch>
            <a:fillRect/>
          </a:stretch>
        </p:blipFill>
        <p:spPr>
          <a:xfrm>
            <a:off x="9467657" y="18631"/>
            <a:ext cx="2690039" cy="545369"/>
          </a:xfrm>
          <a:prstGeom prst="rect">
            <a:avLst/>
          </a:prstGeom>
        </p:spPr>
      </p:pic>
      <p:sp>
        <p:nvSpPr>
          <p:cNvPr id="6" name="TextBox 5">
            <a:extLst>
              <a:ext uri="{FF2B5EF4-FFF2-40B4-BE49-F238E27FC236}">
                <a16:creationId xmlns:a16="http://schemas.microsoft.com/office/drawing/2014/main" id="{848AF1E1-3107-4F9C-BE8A-5DC9463F6EAE}"/>
              </a:ext>
            </a:extLst>
          </p:cNvPr>
          <p:cNvSpPr txBox="1"/>
          <p:nvPr/>
        </p:nvSpPr>
        <p:spPr>
          <a:xfrm>
            <a:off x="6832720" y="6495043"/>
            <a:ext cx="5604095" cy="261610"/>
          </a:xfrm>
          <a:prstGeom prst="rect">
            <a:avLst/>
          </a:prstGeom>
          <a:noFill/>
        </p:spPr>
        <p:txBody>
          <a:bodyPr wrap="square" rtlCol="0">
            <a:spAutoFit/>
          </a:bodyPr>
          <a:lstStyle/>
          <a:p>
            <a:r>
              <a:rPr lang="en-US" sz="1100" dirty="0"/>
              <a:t>*International Energy Agency Green House Gas Research and Development Programme</a:t>
            </a:r>
          </a:p>
        </p:txBody>
      </p:sp>
    </p:spTree>
    <p:extLst>
      <p:ext uri="{BB962C8B-B14F-4D97-AF65-F5344CB8AC3E}">
        <p14:creationId xmlns:p14="http://schemas.microsoft.com/office/powerpoint/2010/main" val="552121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473F8-8DA7-4257-A2A5-9CF147C1B0B2}"/>
              </a:ext>
            </a:extLst>
          </p:cNvPr>
          <p:cNvSpPr>
            <a:spLocks noGrp="1"/>
          </p:cNvSpPr>
          <p:nvPr>
            <p:ph type="title"/>
          </p:nvPr>
        </p:nvSpPr>
        <p:spPr>
          <a:xfrm>
            <a:off x="0" y="-127650"/>
            <a:ext cx="12170082" cy="1134862"/>
          </a:xfrm>
          <a:ln>
            <a:noFill/>
          </a:ln>
        </p:spPr>
        <p:txBody>
          <a:bodyPr>
            <a:noAutofit/>
          </a:bodyPr>
          <a:lstStyle/>
          <a:p>
            <a:r>
              <a:rPr lang="en-US" sz="3200" b="1" dirty="0">
                <a:solidFill>
                  <a:srgbClr val="00B050"/>
                </a:solidFill>
              </a:rPr>
              <a:t>Carbon Capture &amp; CO2 EOR Steering Committee Organization</a:t>
            </a:r>
            <a:endParaRPr lang="en-TT" sz="3200" b="1" dirty="0">
              <a:solidFill>
                <a:srgbClr val="00B050"/>
              </a:solidFill>
            </a:endParaRPr>
          </a:p>
        </p:txBody>
      </p:sp>
      <p:sp>
        <p:nvSpPr>
          <p:cNvPr id="4" name="Oval 3">
            <a:extLst>
              <a:ext uri="{FF2B5EF4-FFF2-40B4-BE49-F238E27FC236}">
                <a16:creationId xmlns:a16="http://schemas.microsoft.com/office/drawing/2014/main" id="{A7E5BBFB-0BC2-41B6-819A-18F7E6FEE06C}"/>
              </a:ext>
            </a:extLst>
          </p:cNvPr>
          <p:cNvSpPr/>
          <p:nvPr/>
        </p:nvSpPr>
        <p:spPr>
          <a:xfrm>
            <a:off x="2137708" y="988420"/>
            <a:ext cx="8331657" cy="2299310"/>
          </a:xfrm>
          <a:prstGeom prst="ellipse">
            <a:avLst/>
          </a:prstGeom>
          <a:solidFill>
            <a:srgbClr val="B6DF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TT" sz="1400" b="1" dirty="0">
                <a:solidFill>
                  <a:schemeClr val="tx1"/>
                </a:solidFill>
              </a:rPr>
              <a:t>Steering Committee Core Members: </a:t>
            </a:r>
          </a:p>
          <a:p>
            <a:pPr algn="ctr"/>
            <a:r>
              <a:rPr lang="en-TT" sz="1400" b="1" dirty="0">
                <a:solidFill>
                  <a:schemeClr val="tx1"/>
                </a:solidFill>
              </a:rPr>
              <a:t>Penelope Bradshaw-Niles </a:t>
            </a:r>
            <a:r>
              <a:rPr lang="en-TT" sz="1400" dirty="0">
                <a:solidFill>
                  <a:schemeClr val="tx1"/>
                </a:solidFill>
              </a:rPr>
              <a:t>– </a:t>
            </a:r>
            <a:r>
              <a:rPr lang="en-TT" sz="1300" b="1" dirty="0">
                <a:solidFill>
                  <a:schemeClr val="tx1"/>
                </a:solidFill>
              </a:rPr>
              <a:t>PS,  Ministry of Energy and Energy Industries</a:t>
            </a:r>
            <a:r>
              <a:rPr lang="en-TT" sz="1400" b="1" dirty="0">
                <a:solidFill>
                  <a:schemeClr val="tx1"/>
                </a:solidFill>
              </a:rPr>
              <a:t>/ </a:t>
            </a:r>
            <a:r>
              <a:rPr lang="en-TT" sz="1400" b="1" dirty="0">
                <a:solidFill>
                  <a:srgbClr val="C00000"/>
                </a:solidFill>
              </a:rPr>
              <a:t>Chair</a:t>
            </a:r>
          </a:p>
          <a:p>
            <a:pPr algn="ctr"/>
            <a:r>
              <a:rPr lang="en-TT" sz="1400" b="1" dirty="0">
                <a:solidFill>
                  <a:schemeClr val="tx1"/>
                </a:solidFill>
              </a:rPr>
              <a:t>Kishan Kumarsingh </a:t>
            </a:r>
            <a:r>
              <a:rPr lang="en-TT" sz="1400" dirty="0">
                <a:solidFill>
                  <a:schemeClr val="tx1"/>
                </a:solidFill>
              </a:rPr>
              <a:t>– </a:t>
            </a:r>
            <a:r>
              <a:rPr lang="en-TT" sz="1400" b="1" dirty="0">
                <a:solidFill>
                  <a:schemeClr val="tx1"/>
                </a:solidFill>
              </a:rPr>
              <a:t>MoPD</a:t>
            </a:r>
          </a:p>
          <a:p>
            <a:pPr algn="ctr"/>
            <a:r>
              <a:rPr lang="en-TT" sz="1400" b="1" dirty="0">
                <a:solidFill>
                  <a:schemeClr val="tx1"/>
                </a:solidFill>
              </a:rPr>
              <a:t> Himalaya Boodoosingh - NGC </a:t>
            </a:r>
          </a:p>
          <a:p>
            <a:pPr algn="ctr"/>
            <a:r>
              <a:rPr lang="en-TT" sz="1400" b="1" dirty="0">
                <a:solidFill>
                  <a:schemeClr val="tx1"/>
                </a:solidFill>
              </a:rPr>
              <a:t> Erik Keskula– Heritage</a:t>
            </a:r>
          </a:p>
          <a:p>
            <a:pPr algn="ctr"/>
            <a:r>
              <a:rPr lang="en-TT" sz="1400" b="1" dirty="0">
                <a:solidFill>
                  <a:schemeClr val="tx1"/>
                </a:solidFill>
              </a:rPr>
              <a:t> Dr. Hasley Vincent- UWI </a:t>
            </a:r>
          </a:p>
          <a:p>
            <a:pPr algn="ctr"/>
            <a:r>
              <a:rPr lang="en-US" sz="1400" b="1" dirty="0">
                <a:solidFill>
                  <a:schemeClr val="tx1"/>
                </a:solidFill>
              </a:rPr>
              <a:t>Sulana Chunilal- ALNG</a:t>
            </a:r>
          </a:p>
          <a:p>
            <a:pPr algn="ctr"/>
            <a:r>
              <a:rPr lang="en-US" sz="1400" b="1" dirty="0">
                <a:solidFill>
                  <a:schemeClr val="tx1"/>
                </a:solidFill>
              </a:rPr>
              <a:t>Christian Welsh- MEEI </a:t>
            </a:r>
            <a:endParaRPr lang="en-TT" sz="1400" b="1" dirty="0">
              <a:solidFill>
                <a:schemeClr val="tx1"/>
              </a:solidFill>
            </a:endParaRPr>
          </a:p>
        </p:txBody>
      </p:sp>
      <p:sp>
        <p:nvSpPr>
          <p:cNvPr id="5" name="Rectangle 4">
            <a:extLst>
              <a:ext uri="{FF2B5EF4-FFF2-40B4-BE49-F238E27FC236}">
                <a16:creationId xmlns:a16="http://schemas.microsoft.com/office/drawing/2014/main" id="{4126A900-56A7-4D2A-80FE-550F764363B5}"/>
              </a:ext>
            </a:extLst>
          </p:cNvPr>
          <p:cNvSpPr/>
          <p:nvPr/>
        </p:nvSpPr>
        <p:spPr>
          <a:xfrm>
            <a:off x="4634551" y="3486819"/>
            <a:ext cx="3667874" cy="755216"/>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a:p>
            <a:pPr algn="ctr"/>
            <a:r>
              <a:rPr lang="en-US" sz="1200" dirty="0">
                <a:solidFill>
                  <a:schemeClr val="tx1"/>
                </a:solidFill>
              </a:rPr>
              <a:t>Steering Committee Coordinator</a:t>
            </a:r>
          </a:p>
          <a:p>
            <a:pPr algn="ctr"/>
            <a:r>
              <a:rPr lang="en-US" sz="1200" dirty="0">
                <a:solidFill>
                  <a:schemeClr val="tx1"/>
                </a:solidFill>
              </a:rPr>
              <a:t> </a:t>
            </a:r>
            <a:r>
              <a:rPr lang="en-US" sz="1200" b="1" dirty="0">
                <a:solidFill>
                  <a:schemeClr val="tx1"/>
                </a:solidFill>
              </a:rPr>
              <a:t>Yatindranath Keith Bally</a:t>
            </a:r>
          </a:p>
          <a:p>
            <a:pPr algn="ctr"/>
            <a:r>
              <a:rPr lang="en-US" sz="1200" dirty="0">
                <a:solidFill>
                  <a:schemeClr val="tx1"/>
                </a:solidFill>
              </a:rPr>
              <a:t>Support –</a:t>
            </a:r>
            <a:r>
              <a:rPr lang="en-US" sz="1200" b="1" dirty="0">
                <a:solidFill>
                  <a:schemeClr val="tx1"/>
                </a:solidFill>
              </a:rPr>
              <a:t>Lorez des Vignes</a:t>
            </a:r>
          </a:p>
          <a:p>
            <a:pPr algn="ctr"/>
            <a:endParaRPr lang="en-TT" sz="1600" dirty="0"/>
          </a:p>
        </p:txBody>
      </p:sp>
      <p:sp>
        <p:nvSpPr>
          <p:cNvPr id="6" name="Rectangle 5">
            <a:extLst>
              <a:ext uri="{FF2B5EF4-FFF2-40B4-BE49-F238E27FC236}">
                <a16:creationId xmlns:a16="http://schemas.microsoft.com/office/drawing/2014/main" id="{1D8A2640-EE18-4D38-A2D7-50217FAE9FE0}"/>
              </a:ext>
            </a:extLst>
          </p:cNvPr>
          <p:cNvSpPr/>
          <p:nvPr/>
        </p:nvSpPr>
        <p:spPr>
          <a:xfrm>
            <a:off x="626724" y="4818580"/>
            <a:ext cx="1471822" cy="1294544"/>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T" dirty="0"/>
          </a:p>
        </p:txBody>
      </p:sp>
      <p:sp>
        <p:nvSpPr>
          <p:cNvPr id="7" name="TextBox 6">
            <a:extLst>
              <a:ext uri="{FF2B5EF4-FFF2-40B4-BE49-F238E27FC236}">
                <a16:creationId xmlns:a16="http://schemas.microsoft.com/office/drawing/2014/main" id="{836E97F2-246F-4DF5-BB8A-4243A7D196F7}"/>
              </a:ext>
            </a:extLst>
          </p:cNvPr>
          <p:cNvSpPr txBox="1"/>
          <p:nvPr/>
        </p:nvSpPr>
        <p:spPr>
          <a:xfrm>
            <a:off x="562356" y="4911315"/>
            <a:ext cx="1536190" cy="1107996"/>
          </a:xfrm>
          <a:prstGeom prst="rect">
            <a:avLst/>
          </a:prstGeom>
          <a:noFill/>
        </p:spPr>
        <p:txBody>
          <a:bodyPr wrap="none" rtlCol="0">
            <a:spAutoFit/>
          </a:bodyPr>
          <a:lstStyle/>
          <a:p>
            <a:r>
              <a:rPr lang="en-US" sz="1200" b="1" dirty="0">
                <a:solidFill>
                  <a:srgbClr val="FF0000"/>
                </a:solidFill>
              </a:rPr>
              <a:t>Technical/Subsurface</a:t>
            </a:r>
          </a:p>
          <a:p>
            <a:endParaRPr lang="en-US" sz="1200" b="1" dirty="0">
              <a:solidFill>
                <a:srgbClr val="FF0000"/>
              </a:solidFill>
            </a:endParaRPr>
          </a:p>
          <a:p>
            <a:pPr marL="171450" indent="-171450">
              <a:buFont typeface="Arial" panose="020B0604020202020204" pitchFamily="34" charset="0"/>
              <a:buChar char="•"/>
            </a:pPr>
            <a:r>
              <a:rPr lang="en-US" sz="1200" dirty="0"/>
              <a:t>Heritage</a:t>
            </a:r>
          </a:p>
          <a:p>
            <a:pPr marL="171450" indent="-171450">
              <a:buFont typeface="Arial" panose="020B0604020202020204" pitchFamily="34" charset="0"/>
              <a:buChar char="•"/>
            </a:pPr>
            <a:r>
              <a:rPr lang="en-US" sz="1200" dirty="0"/>
              <a:t>MEEI</a:t>
            </a:r>
          </a:p>
          <a:p>
            <a:r>
              <a:rPr lang="en-US" dirty="0"/>
              <a:t> </a:t>
            </a:r>
            <a:endParaRPr lang="en-TT" dirty="0"/>
          </a:p>
        </p:txBody>
      </p:sp>
      <p:sp>
        <p:nvSpPr>
          <p:cNvPr id="8" name="Rectangle 7">
            <a:extLst>
              <a:ext uri="{FF2B5EF4-FFF2-40B4-BE49-F238E27FC236}">
                <a16:creationId xmlns:a16="http://schemas.microsoft.com/office/drawing/2014/main" id="{2D8C9DD6-D51E-4076-8EA9-BDD14F0B4DDA}"/>
              </a:ext>
            </a:extLst>
          </p:cNvPr>
          <p:cNvSpPr/>
          <p:nvPr/>
        </p:nvSpPr>
        <p:spPr>
          <a:xfrm>
            <a:off x="2536004" y="4818041"/>
            <a:ext cx="1471822" cy="1294544"/>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T" dirty="0"/>
          </a:p>
        </p:txBody>
      </p:sp>
      <p:sp>
        <p:nvSpPr>
          <p:cNvPr id="9" name="Rectangle 8">
            <a:extLst>
              <a:ext uri="{FF2B5EF4-FFF2-40B4-BE49-F238E27FC236}">
                <a16:creationId xmlns:a16="http://schemas.microsoft.com/office/drawing/2014/main" id="{33B5A475-E496-4C3F-8874-7935C83806A5}"/>
              </a:ext>
            </a:extLst>
          </p:cNvPr>
          <p:cNvSpPr/>
          <p:nvPr/>
        </p:nvSpPr>
        <p:spPr>
          <a:xfrm>
            <a:off x="4251789" y="4818041"/>
            <a:ext cx="1471822" cy="1294544"/>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T" dirty="0"/>
          </a:p>
        </p:txBody>
      </p:sp>
      <p:sp>
        <p:nvSpPr>
          <p:cNvPr id="10" name="Rectangle 9">
            <a:extLst>
              <a:ext uri="{FF2B5EF4-FFF2-40B4-BE49-F238E27FC236}">
                <a16:creationId xmlns:a16="http://schemas.microsoft.com/office/drawing/2014/main" id="{82FD47B9-EF7B-4DCA-BE0B-C18D5176D36A}"/>
              </a:ext>
            </a:extLst>
          </p:cNvPr>
          <p:cNvSpPr/>
          <p:nvPr/>
        </p:nvSpPr>
        <p:spPr>
          <a:xfrm>
            <a:off x="6145660" y="4931571"/>
            <a:ext cx="1471822" cy="1294544"/>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T" dirty="0"/>
          </a:p>
        </p:txBody>
      </p:sp>
      <p:sp>
        <p:nvSpPr>
          <p:cNvPr id="11" name="Rectangle 10">
            <a:extLst>
              <a:ext uri="{FF2B5EF4-FFF2-40B4-BE49-F238E27FC236}">
                <a16:creationId xmlns:a16="http://schemas.microsoft.com/office/drawing/2014/main" id="{5CF1F559-24D8-4027-90B0-F2C45143295C}"/>
              </a:ext>
            </a:extLst>
          </p:cNvPr>
          <p:cNvSpPr/>
          <p:nvPr/>
        </p:nvSpPr>
        <p:spPr>
          <a:xfrm>
            <a:off x="8280971" y="4818041"/>
            <a:ext cx="1629528" cy="1294544"/>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T" dirty="0"/>
          </a:p>
        </p:txBody>
      </p:sp>
      <p:sp>
        <p:nvSpPr>
          <p:cNvPr id="12" name="TextBox 11">
            <a:extLst>
              <a:ext uri="{FF2B5EF4-FFF2-40B4-BE49-F238E27FC236}">
                <a16:creationId xmlns:a16="http://schemas.microsoft.com/office/drawing/2014/main" id="{514CF986-3A06-462E-B450-2767D9FB2AAA}"/>
              </a:ext>
            </a:extLst>
          </p:cNvPr>
          <p:cNvSpPr txBox="1"/>
          <p:nvPr/>
        </p:nvSpPr>
        <p:spPr>
          <a:xfrm>
            <a:off x="9677784" y="6019311"/>
            <a:ext cx="2584041" cy="369332"/>
          </a:xfrm>
          <a:prstGeom prst="rect">
            <a:avLst/>
          </a:prstGeom>
          <a:noFill/>
        </p:spPr>
        <p:txBody>
          <a:bodyPr wrap="none" rtlCol="0">
            <a:spAutoFit/>
          </a:bodyPr>
          <a:lstStyle/>
          <a:p>
            <a:r>
              <a:rPr lang="en-US" dirty="0"/>
              <a:t>*Single Point of Authority</a:t>
            </a:r>
            <a:endParaRPr lang="en-TT" dirty="0"/>
          </a:p>
        </p:txBody>
      </p:sp>
      <p:sp>
        <p:nvSpPr>
          <p:cNvPr id="13" name="TextBox 12">
            <a:extLst>
              <a:ext uri="{FF2B5EF4-FFF2-40B4-BE49-F238E27FC236}">
                <a16:creationId xmlns:a16="http://schemas.microsoft.com/office/drawing/2014/main" id="{4500E1FE-1589-45C0-A2BC-522F8E9AC658}"/>
              </a:ext>
            </a:extLst>
          </p:cNvPr>
          <p:cNvSpPr txBox="1"/>
          <p:nvPr/>
        </p:nvSpPr>
        <p:spPr>
          <a:xfrm>
            <a:off x="424760" y="4543540"/>
            <a:ext cx="2104286" cy="461665"/>
          </a:xfrm>
          <a:prstGeom prst="rect">
            <a:avLst/>
          </a:prstGeom>
          <a:noFill/>
        </p:spPr>
        <p:txBody>
          <a:bodyPr wrap="square" rtlCol="0">
            <a:spAutoFit/>
          </a:bodyPr>
          <a:lstStyle/>
          <a:p>
            <a:r>
              <a:rPr lang="en-US" sz="1200" dirty="0"/>
              <a:t>Workgroup Group 1 SPA*</a:t>
            </a:r>
          </a:p>
          <a:p>
            <a:endParaRPr lang="en-TT" sz="1200" dirty="0"/>
          </a:p>
        </p:txBody>
      </p:sp>
      <p:sp>
        <p:nvSpPr>
          <p:cNvPr id="14" name="TextBox 13">
            <a:extLst>
              <a:ext uri="{FF2B5EF4-FFF2-40B4-BE49-F238E27FC236}">
                <a16:creationId xmlns:a16="http://schemas.microsoft.com/office/drawing/2014/main" id="{03DF0766-F9A2-4882-8705-15AE1C2FA574}"/>
              </a:ext>
            </a:extLst>
          </p:cNvPr>
          <p:cNvSpPr txBox="1"/>
          <p:nvPr/>
        </p:nvSpPr>
        <p:spPr>
          <a:xfrm>
            <a:off x="2488033" y="4557593"/>
            <a:ext cx="1944057" cy="461665"/>
          </a:xfrm>
          <a:prstGeom prst="rect">
            <a:avLst/>
          </a:prstGeom>
          <a:noFill/>
        </p:spPr>
        <p:txBody>
          <a:bodyPr wrap="square" rtlCol="0">
            <a:spAutoFit/>
          </a:bodyPr>
          <a:lstStyle/>
          <a:p>
            <a:r>
              <a:rPr lang="en-US" sz="1200" dirty="0"/>
              <a:t>Workgroup Group 2 SPA</a:t>
            </a:r>
          </a:p>
          <a:p>
            <a:endParaRPr lang="en-TT" sz="1200" dirty="0"/>
          </a:p>
        </p:txBody>
      </p:sp>
      <p:sp>
        <p:nvSpPr>
          <p:cNvPr id="15" name="Rectangle 14">
            <a:extLst>
              <a:ext uri="{FF2B5EF4-FFF2-40B4-BE49-F238E27FC236}">
                <a16:creationId xmlns:a16="http://schemas.microsoft.com/office/drawing/2014/main" id="{C703B5F4-8034-4937-8FFC-A6AEE2C98554}"/>
              </a:ext>
            </a:extLst>
          </p:cNvPr>
          <p:cNvSpPr/>
          <p:nvPr/>
        </p:nvSpPr>
        <p:spPr>
          <a:xfrm>
            <a:off x="2536004" y="4911315"/>
            <a:ext cx="1395126" cy="1200329"/>
          </a:xfrm>
          <a:prstGeom prst="rect">
            <a:avLst/>
          </a:prstGeom>
        </p:spPr>
        <p:txBody>
          <a:bodyPr wrap="none">
            <a:spAutoFit/>
          </a:bodyPr>
          <a:lstStyle/>
          <a:p>
            <a:r>
              <a:rPr lang="en-US" sz="1200" b="1" dirty="0">
                <a:solidFill>
                  <a:srgbClr val="FF0000"/>
                </a:solidFill>
              </a:rPr>
              <a:t>Carbon Atlas</a:t>
            </a:r>
          </a:p>
          <a:p>
            <a:endParaRPr lang="en-US" sz="1200" b="1" dirty="0">
              <a:solidFill>
                <a:srgbClr val="FF0000"/>
              </a:solidFill>
            </a:endParaRPr>
          </a:p>
          <a:p>
            <a:pPr marL="171450" indent="-171450">
              <a:buFont typeface="Arial" panose="020B0604020202020204" pitchFamily="34" charset="0"/>
              <a:buChar char="•"/>
            </a:pPr>
            <a:r>
              <a:rPr lang="en-US" sz="1200" dirty="0"/>
              <a:t>UWI</a:t>
            </a:r>
          </a:p>
          <a:p>
            <a:pPr marL="171450" indent="-171450">
              <a:buFont typeface="Arial" panose="020B0604020202020204" pitchFamily="34" charset="0"/>
              <a:buChar char="•"/>
            </a:pPr>
            <a:r>
              <a:rPr lang="en-US" sz="1200" dirty="0"/>
              <a:t>UTT</a:t>
            </a:r>
          </a:p>
          <a:p>
            <a:pPr marL="171450" indent="-171450">
              <a:buFont typeface="Arial" panose="020B0604020202020204" pitchFamily="34" charset="0"/>
              <a:buChar char="•"/>
            </a:pPr>
            <a:r>
              <a:rPr lang="en-US" sz="1200" dirty="0"/>
              <a:t>MEEI</a:t>
            </a:r>
          </a:p>
          <a:p>
            <a:pPr marL="171450" indent="-171450">
              <a:buFont typeface="Arial" panose="020B0604020202020204" pitchFamily="34" charset="0"/>
              <a:buChar char="•"/>
            </a:pPr>
            <a:r>
              <a:rPr lang="en-US" sz="1200" dirty="0"/>
              <a:t>Basin Operators</a:t>
            </a:r>
          </a:p>
        </p:txBody>
      </p:sp>
      <p:sp>
        <p:nvSpPr>
          <p:cNvPr id="16" name="TextBox 15">
            <a:extLst>
              <a:ext uri="{FF2B5EF4-FFF2-40B4-BE49-F238E27FC236}">
                <a16:creationId xmlns:a16="http://schemas.microsoft.com/office/drawing/2014/main" id="{3324CECA-FD03-4D2F-A5AE-FAB19D3EB206}"/>
              </a:ext>
            </a:extLst>
          </p:cNvPr>
          <p:cNvSpPr txBox="1"/>
          <p:nvPr/>
        </p:nvSpPr>
        <p:spPr>
          <a:xfrm>
            <a:off x="287169" y="4381957"/>
            <a:ext cx="1912062" cy="292388"/>
          </a:xfrm>
          <a:prstGeom prst="rect">
            <a:avLst/>
          </a:prstGeom>
          <a:noFill/>
        </p:spPr>
        <p:txBody>
          <a:bodyPr wrap="none" rtlCol="0">
            <a:spAutoFit/>
          </a:bodyPr>
          <a:lstStyle/>
          <a:p>
            <a:r>
              <a:rPr lang="en-US" sz="1300" b="1" dirty="0"/>
              <a:t>Lidia Ramlakan- Heritage</a:t>
            </a:r>
            <a:endParaRPr lang="en-TT" sz="1300" b="1" dirty="0"/>
          </a:p>
        </p:txBody>
      </p:sp>
      <p:sp>
        <p:nvSpPr>
          <p:cNvPr id="17" name="TextBox 16">
            <a:extLst>
              <a:ext uri="{FF2B5EF4-FFF2-40B4-BE49-F238E27FC236}">
                <a16:creationId xmlns:a16="http://schemas.microsoft.com/office/drawing/2014/main" id="{ABFAE5F4-658F-400F-93E1-3D6C74459974}"/>
              </a:ext>
            </a:extLst>
          </p:cNvPr>
          <p:cNvSpPr txBox="1"/>
          <p:nvPr/>
        </p:nvSpPr>
        <p:spPr>
          <a:xfrm>
            <a:off x="2387556" y="4160409"/>
            <a:ext cx="2044534" cy="461665"/>
          </a:xfrm>
          <a:prstGeom prst="rect">
            <a:avLst/>
          </a:prstGeom>
          <a:noFill/>
        </p:spPr>
        <p:txBody>
          <a:bodyPr wrap="none" rtlCol="0">
            <a:spAutoFit/>
          </a:bodyPr>
          <a:lstStyle/>
          <a:p>
            <a:r>
              <a:rPr lang="en-US" sz="1200" b="1" dirty="0"/>
              <a:t>Prof Raffie Hosein –UWI</a:t>
            </a:r>
          </a:p>
          <a:p>
            <a:r>
              <a:rPr lang="en-US" sz="1200" b="1" dirty="0"/>
              <a:t>Dr. David Alexander- UTT</a:t>
            </a:r>
            <a:endParaRPr lang="en-TT" sz="1200" b="1" dirty="0"/>
          </a:p>
        </p:txBody>
      </p:sp>
      <p:sp>
        <p:nvSpPr>
          <p:cNvPr id="19" name="Rectangle 18">
            <a:extLst>
              <a:ext uri="{FF2B5EF4-FFF2-40B4-BE49-F238E27FC236}">
                <a16:creationId xmlns:a16="http://schemas.microsoft.com/office/drawing/2014/main" id="{81A87593-6A44-4ADC-9B25-6A2EBB0D21B2}"/>
              </a:ext>
            </a:extLst>
          </p:cNvPr>
          <p:cNvSpPr/>
          <p:nvPr/>
        </p:nvSpPr>
        <p:spPr>
          <a:xfrm>
            <a:off x="6079033" y="4669496"/>
            <a:ext cx="1944058" cy="461665"/>
          </a:xfrm>
          <a:prstGeom prst="rect">
            <a:avLst/>
          </a:prstGeom>
        </p:spPr>
        <p:txBody>
          <a:bodyPr wrap="square">
            <a:spAutoFit/>
          </a:bodyPr>
          <a:lstStyle/>
          <a:p>
            <a:r>
              <a:rPr lang="en-US" sz="1200" dirty="0"/>
              <a:t>Workgroup Group 4 SPA</a:t>
            </a:r>
          </a:p>
          <a:p>
            <a:endParaRPr lang="en-TT" sz="1200" dirty="0"/>
          </a:p>
        </p:txBody>
      </p:sp>
      <p:sp>
        <p:nvSpPr>
          <p:cNvPr id="20" name="Rectangle 19">
            <a:extLst>
              <a:ext uri="{FF2B5EF4-FFF2-40B4-BE49-F238E27FC236}">
                <a16:creationId xmlns:a16="http://schemas.microsoft.com/office/drawing/2014/main" id="{ED26DAB4-839B-4D49-B7B6-5D2C02F57122}"/>
              </a:ext>
            </a:extLst>
          </p:cNvPr>
          <p:cNvSpPr/>
          <p:nvPr/>
        </p:nvSpPr>
        <p:spPr>
          <a:xfrm>
            <a:off x="4161819" y="4591592"/>
            <a:ext cx="1917214" cy="461665"/>
          </a:xfrm>
          <a:prstGeom prst="rect">
            <a:avLst/>
          </a:prstGeom>
        </p:spPr>
        <p:txBody>
          <a:bodyPr wrap="square">
            <a:spAutoFit/>
          </a:bodyPr>
          <a:lstStyle/>
          <a:p>
            <a:r>
              <a:rPr lang="en-US" sz="1200" dirty="0"/>
              <a:t>Workgroup Group 3 SPA</a:t>
            </a:r>
          </a:p>
          <a:p>
            <a:endParaRPr lang="en-TT" sz="1200" dirty="0"/>
          </a:p>
        </p:txBody>
      </p:sp>
      <p:sp>
        <p:nvSpPr>
          <p:cNvPr id="21" name="TextBox 20">
            <a:extLst>
              <a:ext uri="{FF2B5EF4-FFF2-40B4-BE49-F238E27FC236}">
                <a16:creationId xmlns:a16="http://schemas.microsoft.com/office/drawing/2014/main" id="{5AF860D5-ADDD-4678-9B29-6DEA1493C7BD}"/>
              </a:ext>
            </a:extLst>
          </p:cNvPr>
          <p:cNvSpPr txBox="1"/>
          <p:nvPr/>
        </p:nvSpPr>
        <p:spPr>
          <a:xfrm>
            <a:off x="4251789" y="4446692"/>
            <a:ext cx="1835311" cy="276999"/>
          </a:xfrm>
          <a:prstGeom prst="rect">
            <a:avLst/>
          </a:prstGeom>
          <a:noFill/>
        </p:spPr>
        <p:txBody>
          <a:bodyPr wrap="none" rtlCol="0">
            <a:spAutoFit/>
          </a:bodyPr>
          <a:lstStyle/>
          <a:p>
            <a:r>
              <a:rPr lang="en-US" sz="1200" b="1" dirty="0"/>
              <a:t>Himalaya Boodoosingh</a:t>
            </a:r>
            <a:endParaRPr lang="en-TT" sz="1200" b="1" dirty="0"/>
          </a:p>
        </p:txBody>
      </p:sp>
      <p:sp>
        <p:nvSpPr>
          <p:cNvPr id="22" name="TextBox 21">
            <a:extLst>
              <a:ext uri="{FF2B5EF4-FFF2-40B4-BE49-F238E27FC236}">
                <a16:creationId xmlns:a16="http://schemas.microsoft.com/office/drawing/2014/main" id="{D8AA4078-2E87-42D2-B918-E672AA634D58}"/>
              </a:ext>
            </a:extLst>
          </p:cNvPr>
          <p:cNvSpPr txBox="1"/>
          <p:nvPr/>
        </p:nvSpPr>
        <p:spPr>
          <a:xfrm>
            <a:off x="4265706" y="4788425"/>
            <a:ext cx="1235723" cy="1661993"/>
          </a:xfrm>
          <a:prstGeom prst="rect">
            <a:avLst/>
          </a:prstGeom>
          <a:noFill/>
        </p:spPr>
        <p:txBody>
          <a:bodyPr wrap="none" rtlCol="0">
            <a:spAutoFit/>
          </a:bodyPr>
          <a:lstStyle/>
          <a:p>
            <a:r>
              <a:rPr lang="en-US" sz="1200" b="1" dirty="0">
                <a:solidFill>
                  <a:srgbClr val="FF0000"/>
                </a:solidFill>
              </a:rPr>
              <a:t>GHG Emissions- </a:t>
            </a:r>
          </a:p>
          <a:p>
            <a:r>
              <a:rPr lang="en-US" sz="1200" b="1" dirty="0">
                <a:solidFill>
                  <a:srgbClr val="FF0000"/>
                </a:solidFill>
              </a:rPr>
              <a:t>Methane</a:t>
            </a:r>
          </a:p>
          <a:p>
            <a:pPr marL="171450" indent="-171450">
              <a:buFont typeface="Arial" panose="020B0604020202020204" pitchFamily="34" charset="0"/>
              <a:buChar char="•"/>
            </a:pPr>
            <a:r>
              <a:rPr lang="en-US" sz="1200" dirty="0"/>
              <a:t>Heritage</a:t>
            </a:r>
          </a:p>
          <a:p>
            <a:pPr marL="171450" indent="-171450">
              <a:buFont typeface="Arial" panose="020B0604020202020204" pitchFamily="34" charset="0"/>
              <a:buChar char="•"/>
            </a:pPr>
            <a:r>
              <a:rPr lang="en-US" sz="1200" dirty="0"/>
              <a:t>MEEI</a:t>
            </a:r>
          </a:p>
          <a:p>
            <a:pPr marL="171450" indent="-171450">
              <a:buFont typeface="Arial" panose="020B0604020202020204" pitchFamily="34" charset="0"/>
              <a:buChar char="•"/>
            </a:pPr>
            <a:r>
              <a:rPr lang="en-US" sz="1200" dirty="0"/>
              <a:t>ALNG</a:t>
            </a:r>
          </a:p>
          <a:p>
            <a:pPr marL="171450" indent="-171450">
              <a:buFont typeface="Arial" panose="020B0604020202020204" pitchFamily="34" charset="0"/>
              <a:buChar char="•"/>
            </a:pPr>
            <a:r>
              <a:rPr lang="en-US" sz="1200" dirty="0"/>
              <a:t>NGC</a:t>
            </a:r>
          </a:p>
          <a:p>
            <a:pPr marL="171450" indent="-171450">
              <a:buFont typeface="Arial" panose="020B0604020202020204" pitchFamily="34" charset="0"/>
              <a:buChar char="•"/>
            </a:pPr>
            <a:r>
              <a:rPr lang="en-US" sz="1200" dirty="0"/>
              <a:t>Pt Lisas plants</a:t>
            </a:r>
          </a:p>
          <a:p>
            <a:r>
              <a:rPr lang="en-US" dirty="0"/>
              <a:t> </a:t>
            </a:r>
            <a:endParaRPr lang="en-TT" dirty="0"/>
          </a:p>
        </p:txBody>
      </p:sp>
      <p:sp>
        <p:nvSpPr>
          <p:cNvPr id="23" name="Rectangle 22">
            <a:extLst>
              <a:ext uri="{FF2B5EF4-FFF2-40B4-BE49-F238E27FC236}">
                <a16:creationId xmlns:a16="http://schemas.microsoft.com/office/drawing/2014/main" id="{D8672D4E-07A4-467A-86E6-3022A7A77347}"/>
              </a:ext>
            </a:extLst>
          </p:cNvPr>
          <p:cNvSpPr/>
          <p:nvPr/>
        </p:nvSpPr>
        <p:spPr>
          <a:xfrm>
            <a:off x="6184008" y="4920567"/>
            <a:ext cx="1351011" cy="1015663"/>
          </a:xfrm>
          <a:prstGeom prst="rect">
            <a:avLst/>
          </a:prstGeom>
        </p:spPr>
        <p:txBody>
          <a:bodyPr wrap="none">
            <a:spAutoFit/>
          </a:bodyPr>
          <a:lstStyle/>
          <a:p>
            <a:r>
              <a:rPr lang="en-US" sz="1200" b="1" dirty="0">
                <a:solidFill>
                  <a:srgbClr val="FF0000"/>
                </a:solidFill>
              </a:rPr>
              <a:t>Legal /Regulatory</a:t>
            </a:r>
          </a:p>
          <a:p>
            <a:endParaRPr lang="en-US" sz="1200" dirty="0"/>
          </a:p>
          <a:p>
            <a:pPr marL="171450" indent="-171450">
              <a:buFont typeface="Arial" panose="020B0604020202020204" pitchFamily="34" charset="0"/>
              <a:buChar char="•"/>
            </a:pPr>
            <a:r>
              <a:rPr lang="en-US" sz="1200" dirty="0"/>
              <a:t>Min of Planning</a:t>
            </a:r>
          </a:p>
          <a:p>
            <a:pPr marL="171450" indent="-171450">
              <a:buFont typeface="Arial" panose="020B0604020202020204" pitchFamily="34" charset="0"/>
              <a:buChar char="•"/>
            </a:pPr>
            <a:r>
              <a:rPr lang="en-US" sz="1200" dirty="0"/>
              <a:t>MEEI</a:t>
            </a:r>
          </a:p>
          <a:p>
            <a:pPr marL="171450" indent="-171450">
              <a:buFont typeface="Arial" panose="020B0604020202020204" pitchFamily="34" charset="0"/>
              <a:buChar char="•"/>
            </a:pPr>
            <a:r>
              <a:rPr lang="en-US" sz="1200" dirty="0"/>
              <a:t>EMA</a:t>
            </a:r>
          </a:p>
        </p:txBody>
      </p:sp>
      <p:sp>
        <p:nvSpPr>
          <p:cNvPr id="24" name="Rectangle 23">
            <a:extLst>
              <a:ext uri="{FF2B5EF4-FFF2-40B4-BE49-F238E27FC236}">
                <a16:creationId xmlns:a16="http://schemas.microsoft.com/office/drawing/2014/main" id="{65CE35C3-46C2-447E-9DA1-4F9183C6747E}"/>
              </a:ext>
            </a:extLst>
          </p:cNvPr>
          <p:cNvSpPr/>
          <p:nvPr/>
        </p:nvSpPr>
        <p:spPr>
          <a:xfrm>
            <a:off x="6110795" y="4497374"/>
            <a:ext cx="1262077" cy="292388"/>
          </a:xfrm>
          <a:prstGeom prst="rect">
            <a:avLst/>
          </a:prstGeom>
        </p:spPr>
        <p:txBody>
          <a:bodyPr wrap="none">
            <a:spAutoFit/>
          </a:bodyPr>
          <a:lstStyle/>
          <a:p>
            <a:r>
              <a:rPr lang="en-US" sz="1300" b="1" dirty="0"/>
              <a:t>Christian Welsh</a:t>
            </a:r>
            <a:endParaRPr lang="en-TT" sz="1300" b="1" dirty="0"/>
          </a:p>
        </p:txBody>
      </p:sp>
      <p:sp>
        <p:nvSpPr>
          <p:cNvPr id="25" name="Rectangle 24">
            <a:extLst>
              <a:ext uri="{FF2B5EF4-FFF2-40B4-BE49-F238E27FC236}">
                <a16:creationId xmlns:a16="http://schemas.microsoft.com/office/drawing/2014/main" id="{03097A83-749C-4937-AFA1-DF72EA88F293}"/>
              </a:ext>
            </a:extLst>
          </p:cNvPr>
          <p:cNvSpPr/>
          <p:nvPr/>
        </p:nvSpPr>
        <p:spPr>
          <a:xfrm>
            <a:off x="8134945" y="4543540"/>
            <a:ext cx="1893872" cy="461665"/>
          </a:xfrm>
          <a:prstGeom prst="rect">
            <a:avLst/>
          </a:prstGeom>
        </p:spPr>
        <p:txBody>
          <a:bodyPr wrap="square">
            <a:spAutoFit/>
          </a:bodyPr>
          <a:lstStyle/>
          <a:p>
            <a:r>
              <a:rPr lang="en-US" sz="1200" dirty="0"/>
              <a:t>Workgroup Group 5 </a:t>
            </a:r>
          </a:p>
          <a:p>
            <a:endParaRPr lang="en-TT" sz="1200" dirty="0"/>
          </a:p>
        </p:txBody>
      </p:sp>
      <p:sp>
        <p:nvSpPr>
          <p:cNvPr id="26" name="Rectangle 25">
            <a:extLst>
              <a:ext uri="{FF2B5EF4-FFF2-40B4-BE49-F238E27FC236}">
                <a16:creationId xmlns:a16="http://schemas.microsoft.com/office/drawing/2014/main" id="{D9773074-EEAA-483C-B7A6-D2B072DD52BE}"/>
              </a:ext>
            </a:extLst>
          </p:cNvPr>
          <p:cNvSpPr/>
          <p:nvPr/>
        </p:nvSpPr>
        <p:spPr>
          <a:xfrm>
            <a:off x="8246193" y="4818982"/>
            <a:ext cx="1531894" cy="1200329"/>
          </a:xfrm>
          <a:prstGeom prst="rect">
            <a:avLst/>
          </a:prstGeom>
        </p:spPr>
        <p:txBody>
          <a:bodyPr wrap="none">
            <a:spAutoFit/>
          </a:bodyPr>
          <a:lstStyle/>
          <a:p>
            <a:r>
              <a:rPr lang="en-US" sz="1200" b="1" dirty="0">
                <a:solidFill>
                  <a:srgbClr val="FF0000"/>
                </a:solidFill>
              </a:rPr>
              <a:t>Funding/Commercial</a:t>
            </a:r>
          </a:p>
          <a:p>
            <a:endParaRPr lang="en-US" sz="1200" b="1" dirty="0">
              <a:solidFill>
                <a:srgbClr val="FF0000"/>
              </a:solidFill>
            </a:endParaRPr>
          </a:p>
          <a:p>
            <a:pPr marL="171450" indent="-171450">
              <a:buFont typeface="Arial" panose="020B0604020202020204" pitchFamily="34" charset="0"/>
              <a:buChar char="•"/>
            </a:pPr>
            <a:r>
              <a:rPr lang="en-US" sz="1200" dirty="0"/>
              <a:t>Min of Planning</a:t>
            </a:r>
          </a:p>
          <a:p>
            <a:pPr marL="171450" indent="-171450">
              <a:buFont typeface="Arial" panose="020B0604020202020204" pitchFamily="34" charset="0"/>
              <a:buChar char="•"/>
            </a:pPr>
            <a:r>
              <a:rPr lang="en-US" sz="1200" dirty="0"/>
              <a:t>Min of Finance</a:t>
            </a:r>
          </a:p>
          <a:p>
            <a:pPr marL="171450" indent="-171450">
              <a:buFont typeface="Arial" panose="020B0604020202020204" pitchFamily="34" charset="0"/>
              <a:buChar char="•"/>
            </a:pPr>
            <a:r>
              <a:rPr lang="en-US" sz="1200" dirty="0"/>
              <a:t>MEEI</a:t>
            </a:r>
          </a:p>
          <a:p>
            <a:pPr marL="171450" indent="-171450">
              <a:buFont typeface="Arial" panose="020B0604020202020204" pitchFamily="34" charset="0"/>
              <a:buChar char="•"/>
            </a:pPr>
            <a:r>
              <a:rPr lang="en-US" sz="1200" dirty="0"/>
              <a:t>Heritage</a:t>
            </a:r>
          </a:p>
        </p:txBody>
      </p:sp>
    </p:spTree>
    <p:extLst>
      <p:ext uri="{BB962C8B-B14F-4D97-AF65-F5344CB8AC3E}">
        <p14:creationId xmlns:p14="http://schemas.microsoft.com/office/powerpoint/2010/main" val="23113312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9C23A-5168-44A0-A9AF-7020E54D5A0E}"/>
              </a:ext>
            </a:extLst>
          </p:cNvPr>
          <p:cNvSpPr>
            <a:spLocks noGrp="1"/>
          </p:cNvSpPr>
          <p:nvPr>
            <p:ph type="title"/>
          </p:nvPr>
        </p:nvSpPr>
        <p:spPr>
          <a:xfrm>
            <a:off x="2231136" y="964691"/>
            <a:ext cx="7729728" cy="1826133"/>
          </a:xfrm>
        </p:spPr>
        <p:txBody>
          <a:bodyPr>
            <a:normAutofit/>
          </a:bodyPr>
          <a:lstStyle/>
          <a:p>
            <a:r>
              <a:rPr lang="en-US" sz="3600" b="1" dirty="0">
                <a:effectLst>
                  <a:outerShdw blurRad="38100" dist="38100" dir="2700000" algn="tl">
                    <a:srgbClr val="000000">
                      <a:alpha val="43137"/>
                    </a:srgbClr>
                  </a:outerShdw>
                </a:effectLst>
              </a:rPr>
              <a:t>Thank you</a:t>
            </a:r>
          </a:p>
        </p:txBody>
      </p:sp>
    </p:spTree>
    <p:extLst>
      <p:ext uri="{BB962C8B-B14F-4D97-AF65-F5344CB8AC3E}">
        <p14:creationId xmlns:p14="http://schemas.microsoft.com/office/powerpoint/2010/main" val="1641182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208E8-7891-41FC-AF74-0C7CD018ECEB}"/>
              </a:ext>
            </a:extLst>
          </p:cNvPr>
          <p:cNvSpPr>
            <a:spLocks noGrp="1"/>
          </p:cNvSpPr>
          <p:nvPr>
            <p:ph type="title"/>
          </p:nvPr>
        </p:nvSpPr>
        <p:spPr>
          <a:xfrm>
            <a:off x="216130" y="195933"/>
            <a:ext cx="5422669" cy="1325563"/>
          </a:xfrm>
          <a:solidFill>
            <a:srgbClr val="FFFFFF"/>
          </a:solidFill>
          <a:ln w="38100" cap="sq">
            <a:solidFill>
              <a:srgbClr val="404040"/>
            </a:solidFill>
            <a:miter lim="800000"/>
          </a:ln>
        </p:spPr>
        <p:txBody>
          <a:bodyPr vert="horz" lIns="274320" tIns="182880" rIns="274320" bIns="182880" rtlCol="0" anchor="ctr" anchorCtr="1">
            <a:noAutofit/>
          </a:bodyPr>
          <a:lstStyle/>
          <a:p>
            <a:r>
              <a:rPr lang="en-US" b="1" dirty="0">
                <a:solidFill>
                  <a:srgbClr val="00B050"/>
                </a:solidFill>
              </a:rPr>
              <a:t>CABINET APPOINTED CCS/EOR Steering Committee</a:t>
            </a:r>
          </a:p>
        </p:txBody>
      </p:sp>
      <p:sp>
        <p:nvSpPr>
          <p:cNvPr id="5" name="Content Placeholder 2">
            <a:extLst>
              <a:ext uri="{FF2B5EF4-FFF2-40B4-BE49-F238E27FC236}">
                <a16:creationId xmlns:a16="http://schemas.microsoft.com/office/drawing/2014/main" id="{C3A080BF-C04A-4CE9-8F91-72029BFA9D7E}"/>
              </a:ext>
            </a:extLst>
          </p:cNvPr>
          <p:cNvSpPr txBox="1">
            <a:spLocks/>
          </p:cNvSpPr>
          <p:nvPr/>
        </p:nvSpPr>
        <p:spPr>
          <a:xfrm>
            <a:off x="216130" y="1584704"/>
            <a:ext cx="5602686" cy="5273296"/>
          </a:xfrm>
          <a:prstGeom prst="rect">
            <a:avLst/>
          </a:prstGeom>
        </p:spPr>
        <p:txBody>
          <a:bodyPr vert="horz" lIns="0" tIns="45720" rIns="0" bIns="45720" numCol="1" rtlCol="0">
            <a:normAutofit fontScale="92500" lnSpcReduction="10000"/>
          </a:bodyPr>
          <a:lstStyle>
            <a:lvl1pPr marL="266700" indent="-266700" algn="l" defTabSz="914400" rtl="0" eaLnBrk="1" latinLnBrk="0" hangingPunct="1">
              <a:lnSpc>
                <a:spcPct val="100000"/>
              </a:lnSpc>
              <a:spcBef>
                <a:spcPts val="1200"/>
              </a:spcBef>
              <a:spcAft>
                <a:spcPts val="200"/>
              </a:spcAft>
              <a:buClr>
                <a:schemeClr val="accent1"/>
              </a:buClr>
              <a:buSzPct val="100000"/>
              <a:buFont typeface="Wingdings" panose="05000000000000000000" pitchFamily="2" charset="2"/>
              <a:buChar char="§"/>
              <a:defRPr sz="1400" kern="1200">
                <a:solidFill>
                  <a:schemeClr val="tx1">
                    <a:lumMod val="75000"/>
                    <a:lumOff val="25000"/>
                  </a:schemeClr>
                </a:solidFill>
                <a:latin typeface="Bahnschrift SemiBold SemiConden" panose="020B0502040204020203" pitchFamily="34" charset="0"/>
                <a:ea typeface="+mn-ea"/>
                <a:cs typeface="+mn-cs"/>
              </a:defRPr>
            </a:lvl1pPr>
            <a:lvl2pPr marL="38404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200" kern="1200">
                <a:solidFill>
                  <a:schemeClr val="tx1">
                    <a:lumMod val="75000"/>
                    <a:lumOff val="25000"/>
                  </a:schemeClr>
                </a:solidFill>
                <a:latin typeface="Bahnschrift SemiCondensed" panose="020B0502040204020203" pitchFamily="34" charset="0"/>
                <a:ea typeface="+mn-ea"/>
                <a:cs typeface="+mn-cs"/>
              </a:defRPr>
            </a:lvl2pPr>
            <a:lvl3pPr marL="56692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050" kern="1200">
                <a:solidFill>
                  <a:schemeClr val="tx1">
                    <a:lumMod val="75000"/>
                    <a:lumOff val="25000"/>
                  </a:schemeClr>
                </a:solidFill>
                <a:latin typeface="Bahnschrift SemiCondensed" panose="020B0502040204020203" pitchFamily="34" charset="0"/>
                <a:ea typeface="+mn-ea"/>
                <a:cs typeface="+mn-cs"/>
              </a:defRPr>
            </a:lvl3pPr>
            <a:lvl4pPr marL="74980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050" kern="1200">
                <a:solidFill>
                  <a:schemeClr val="tx1">
                    <a:lumMod val="75000"/>
                    <a:lumOff val="25000"/>
                  </a:schemeClr>
                </a:solidFill>
                <a:latin typeface="Bahnschrift SemiCondensed" panose="020B0502040204020203" pitchFamily="34" charset="0"/>
                <a:ea typeface="+mn-ea"/>
                <a:cs typeface="+mn-cs"/>
              </a:defRPr>
            </a:lvl4pPr>
            <a:lvl5pPr marL="93268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050" kern="1200">
                <a:solidFill>
                  <a:schemeClr val="tx1">
                    <a:lumMod val="75000"/>
                    <a:lumOff val="25000"/>
                  </a:schemeClr>
                </a:solidFill>
                <a:latin typeface="Bahnschrift SemiCondensed" panose="020B0502040204020203" pitchFamily="34"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ClrTx/>
              <a:buNone/>
            </a:pPr>
            <a:r>
              <a:rPr lang="en-US" sz="2400" u="sng" dirty="0">
                <a:latin typeface="+mn-lt"/>
              </a:rPr>
              <a:t>5 Working Groups:</a:t>
            </a:r>
          </a:p>
          <a:p>
            <a:pPr lvl="2">
              <a:buClr>
                <a:schemeClr val="tx1"/>
              </a:buClr>
            </a:pPr>
            <a:r>
              <a:rPr lang="en-US" sz="2000" b="1" u="sng" dirty="0">
                <a:solidFill>
                  <a:srgbClr val="00B050"/>
                </a:solidFill>
                <a:latin typeface="+mn-lt"/>
              </a:rPr>
              <a:t>CO</a:t>
            </a:r>
            <a:r>
              <a:rPr lang="en-US" sz="2000" b="1" u="sng" baseline="-25000" dirty="0">
                <a:solidFill>
                  <a:srgbClr val="00B050"/>
                </a:solidFill>
                <a:latin typeface="+mn-lt"/>
              </a:rPr>
              <a:t>2</a:t>
            </a:r>
            <a:r>
              <a:rPr lang="en-US" sz="2000" b="1" u="sng" dirty="0">
                <a:solidFill>
                  <a:srgbClr val="00B050"/>
                </a:solidFill>
                <a:latin typeface="+mn-lt"/>
              </a:rPr>
              <a:t> EOR – HPCL/MEEI</a:t>
            </a:r>
          </a:p>
          <a:p>
            <a:pPr lvl="3">
              <a:buClr>
                <a:schemeClr val="tx1"/>
              </a:buClr>
            </a:pPr>
            <a:r>
              <a:rPr lang="en-US" sz="2000" dirty="0">
                <a:latin typeface="+mn-lt"/>
              </a:rPr>
              <a:t>Identification of Onshore Reservoirs for CO</a:t>
            </a:r>
            <a:r>
              <a:rPr lang="en-US" sz="2000" baseline="-25000" dirty="0">
                <a:latin typeface="+mn-lt"/>
              </a:rPr>
              <a:t>2</a:t>
            </a:r>
            <a:r>
              <a:rPr lang="en-US" sz="2000" dirty="0">
                <a:latin typeface="+mn-lt"/>
              </a:rPr>
              <a:t> EOR (Completed)</a:t>
            </a:r>
          </a:p>
          <a:p>
            <a:pPr marL="566928" lvl="3" indent="0">
              <a:buClr>
                <a:schemeClr val="tx1"/>
              </a:buClr>
              <a:buNone/>
            </a:pPr>
            <a:endParaRPr lang="en-US" sz="2000" dirty="0">
              <a:latin typeface="+mn-lt"/>
            </a:endParaRPr>
          </a:p>
          <a:p>
            <a:pPr lvl="2">
              <a:buClr>
                <a:schemeClr val="tx1"/>
              </a:buClr>
            </a:pPr>
            <a:r>
              <a:rPr lang="en-US" sz="2000" b="1" u="sng" dirty="0">
                <a:solidFill>
                  <a:schemeClr val="accent6">
                    <a:lumMod val="75000"/>
                  </a:schemeClr>
                </a:solidFill>
                <a:latin typeface="+mn-lt"/>
              </a:rPr>
              <a:t>Carbon Atlas – UWI/UTT</a:t>
            </a:r>
          </a:p>
          <a:p>
            <a:pPr lvl="3">
              <a:buClr>
                <a:schemeClr val="tx1"/>
              </a:buClr>
            </a:pPr>
            <a:r>
              <a:rPr lang="en-US" sz="2000" dirty="0">
                <a:latin typeface="+mn-lt"/>
              </a:rPr>
              <a:t>Quantification of Reservoirs for CO</a:t>
            </a:r>
            <a:r>
              <a:rPr lang="en-US" sz="2000" baseline="-25000" dirty="0">
                <a:latin typeface="+mn-lt"/>
              </a:rPr>
              <a:t>2</a:t>
            </a:r>
            <a:r>
              <a:rPr lang="en-US" sz="2000" dirty="0">
                <a:latin typeface="+mn-lt"/>
              </a:rPr>
              <a:t> Storage (Completed) </a:t>
            </a:r>
          </a:p>
          <a:p>
            <a:pPr marL="566928" lvl="3" indent="0">
              <a:buClr>
                <a:schemeClr val="tx1"/>
              </a:buClr>
              <a:buNone/>
            </a:pPr>
            <a:endParaRPr lang="en-US" sz="2000" dirty="0">
              <a:latin typeface="+mn-lt"/>
            </a:endParaRPr>
          </a:p>
          <a:p>
            <a:pPr lvl="2">
              <a:lnSpc>
                <a:spcPct val="110000"/>
              </a:lnSpc>
              <a:buClr>
                <a:schemeClr val="tx1"/>
              </a:buClr>
            </a:pPr>
            <a:r>
              <a:rPr lang="en-US" sz="2000" b="1" u="sng" dirty="0">
                <a:solidFill>
                  <a:schemeClr val="accent6">
                    <a:lumMod val="75000"/>
                  </a:schemeClr>
                </a:solidFill>
                <a:latin typeface="+mn-lt"/>
              </a:rPr>
              <a:t>Policy/Legal – MEEI</a:t>
            </a:r>
          </a:p>
          <a:p>
            <a:pPr lvl="3">
              <a:buClr>
                <a:schemeClr val="tx1"/>
              </a:buClr>
            </a:pPr>
            <a:r>
              <a:rPr lang="en-US" sz="2000" dirty="0">
                <a:latin typeface="+mn-lt"/>
              </a:rPr>
              <a:t>Development of Framework and Legislation</a:t>
            </a:r>
          </a:p>
          <a:p>
            <a:pPr marL="566928" lvl="3" indent="0">
              <a:buClr>
                <a:schemeClr val="tx1"/>
              </a:buClr>
              <a:buNone/>
            </a:pPr>
            <a:endParaRPr lang="en-US" sz="2000" dirty="0">
              <a:latin typeface="+mn-lt"/>
            </a:endParaRPr>
          </a:p>
          <a:p>
            <a:pPr lvl="2">
              <a:lnSpc>
                <a:spcPct val="120000"/>
              </a:lnSpc>
              <a:buClr>
                <a:schemeClr val="tx1"/>
              </a:buClr>
            </a:pPr>
            <a:r>
              <a:rPr lang="en-US" sz="2000" b="1" u="sng" dirty="0">
                <a:solidFill>
                  <a:schemeClr val="accent6">
                    <a:lumMod val="75000"/>
                  </a:schemeClr>
                </a:solidFill>
                <a:latin typeface="+mn-lt"/>
              </a:rPr>
              <a:t>Funding</a:t>
            </a:r>
            <a:endParaRPr lang="en-US" sz="2000" u="sng" dirty="0">
              <a:solidFill>
                <a:schemeClr val="accent1"/>
              </a:solidFill>
              <a:latin typeface="+mn-lt"/>
            </a:endParaRPr>
          </a:p>
          <a:p>
            <a:pPr lvl="2">
              <a:lnSpc>
                <a:spcPct val="130000"/>
              </a:lnSpc>
              <a:buClr>
                <a:schemeClr val="tx1"/>
              </a:buClr>
            </a:pPr>
            <a:r>
              <a:rPr lang="en-US" sz="2000" b="1" u="sng" dirty="0">
                <a:solidFill>
                  <a:schemeClr val="accent6">
                    <a:lumMod val="75000"/>
                  </a:schemeClr>
                </a:solidFill>
                <a:latin typeface="+mn-lt"/>
              </a:rPr>
              <a:t>GHG Methane Emissions – NGC</a:t>
            </a:r>
          </a:p>
          <a:p>
            <a:pPr lvl="3">
              <a:lnSpc>
                <a:spcPct val="130000"/>
              </a:lnSpc>
              <a:buClr>
                <a:schemeClr val="tx1"/>
              </a:buClr>
            </a:pPr>
            <a:r>
              <a:rPr lang="en-US" sz="2100" dirty="0">
                <a:latin typeface="+mn-lt"/>
              </a:rPr>
              <a:t>Strategies to Reduce Methane Emissions </a:t>
            </a:r>
          </a:p>
          <a:p>
            <a:pPr lvl="3">
              <a:lnSpc>
                <a:spcPct val="130000"/>
              </a:lnSpc>
              <a:buClr>
                <a:schemeClr val="tx1"/>
              </a:buClr>
            </a:pPr>
            <a:endParaRPr lang="en-US" sz="2000" b="1" u="sng" dirty="0">
              <a:solidFill>
                <a:schemeClr val="accent6">
                  <a:lumMod val="75000"/>
                </a:schemeClr>
              </a:solidFill>
              <a:latin typeface="+mn-lt"/>
            </a:endParaRPr>
          </a:p>
          <a:p>
            <a:pPr marL="384048" lvl="2" indent="0">
              <a:lnSpc>
                <a:spcPct val="130000"/>
              </a:lnSpc>
              <a:buClr>
                <a:schemeClr val="tx1"/>
              </a:buClr>
              <a:buNone/>
            </a:pPr>
            <a:endParaRPr lang="en-US" sz="2000" b="1" dirty="0">
              <a:solidFill>
                <a:schemeClr val="accent6">
                  <a:lumMod val="75000"/>
                </a:schemeClr>
              </a:solidFill>
              <a:latin typeface="+mn-lt"/>
            </a:endParaRPr>
          </a:p>
          <a:p>
            <a:pPr lvl="2">
              <a:lnSpc>
                <a:spcPct val="110000"/>
              </a:lnSpc>
              <a:buClr>
                <a:schemeClr val="tx1"/>
              </a:buClr>
            </a:pPr>
            <a:endParaRPr lang="en-US" sz="2000" u="sng" dirty="0">
              <a:solidFill>
                <a:schemeClr val="accent1"/>
              </a:solidFill>
              <a:latin typeface="+mn-lt"/>
            </a:endParaRPr>
          </a:p>
          <a:p>
            <a:pPr marL="384048" lvl="2" indent="0">
              <a:buClrTx/>
              <a:buNone/>
            </a:pPr>
            <a:endParaRPr lang="en-US" sz="1850" dirty="0">
              <a:latin typeface="+mn-lt"/>
            </a:endParaRPr>
          </a:p>
          <a:p>
            <a:pPr lvl="2">
              <a:buClrTx/>
            </a:pPr>
            <a:endParaRPr lang="en-US" sz="1850" dirty="0">
              <a:latin typeface="+mn-lt"/>
            </a:endParaRPr>
          </a:p>
          <a:p>
            <a:pPr lvl="2">
              <a:buClrTx/>
            </a:pPr>
            <a:endParaRPr lang="en-US" sz="1850" dirty="0">
              <a:latin typeface="+mn-lt"/>
            </a:endParaRPr>
          </a:p>
          <a:p>
            <a:pPr marL="201168" lvl="1" indent="0">
              <a:buClrTx/>
              <a:buNone/>
            </a:pPr>
            <a:endParaRPr lang="en-US" sz="2000" dirty="0">
              <a:latin typeface="+mn-lt"/>
            </a:endParaRPr>
          </a:p>
          <a:p>
            <a:pPr>
              <a:buClrTx/>
            </a:pPr>
            <a:endParaRPr lang="en-US" sz="2200" dirty="0">
              <a:latin typeface="+mn-lt"/>
            </a:endParaRPr>
          </a:p>
          <a:p>
            <a:pPr>
              <a:buClrTx/>
            </a:pPr>
            <a:endParaRPr lang="en-US" sz="2000" dirty="0">
              <a:latin typeface="+mn-lt"/>
            </a:endParaRPr>
          </a:p>
          <a:p>
            <a:pPr lvl="1">
              <a:buClrTx/>
            </a:pPr>
            <a:endParaRPr lang="en-US" dirty="0">
              <a:latin typeface="+mn-lt"/>
            </a:endParaRPr>
          </a:p>
          <a:p>
            <a:pPr marL="201168" lvl="1" indent="0">
              <a:buClrTx/>
              <a:buNone/>
            </a:pPr>
            <a:endParaRPr lang="en-US" dirty="0">
              <a:latin typeface="+mn-lt"/>
            </a:endParaRPr>
          </a:p>
        </p:txBody>
      </p:sp>
      <p:graphicFrame>
        <p:nvGraphicFramePr>
          <p:cNvPr id="3" name="Diagram 2">
            <a:extLst>
              <a:ext uri="{FF2B5EF4-FFF2-40B4-BE49-F238E27FC236}">
                <a16:creationId xmlns:a16="http://schemas.microsoft.com/office/drawing/2014/main" id="{6ABE9E6D-2A87-4747-85DA-ED43E606AD16}"/>
              </a:ext>
            </a:extLst>
          </p:cNvPr>
          <p:cNvGraphicFramePr/>
          <p:nvPr>
            <p:extLst>
              <p:ext uri="{D42A27DB-BD31-4B8C-83A1-F6EECF244321}">
                <p14:modId xmlns:p14="http://schemas.microsoft.com/office/powerpoint/2010/main" val="1476452035"/>
              </p:ext>
            </p:extLst>
          </p:nvPr>
        </p:nvGraphicFramePr>
        <p:xfrm>
          <a:off x="6254978" y="2771665"/>
          <a:ext cx="5032147" cy="38808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E0490A9E-1EED-3D6F-9220-B5E8989A6FD6}"/>
              </a:ext>
            </a:extLst>
          </p:cNvPr>
          <p:cNvSpPr txBox="1"/>
          <p:nvPr/>
        </p:nvSpPr>
        <p:spPr>
          <a:xfrm>
            <a:off x="5818816" y="1017339"/>
            <a:ext cx="6157054" cy="1754326"/>
          </a:xfrm>
          <a:prstGeom prst="rect">
            <a:avLst/>
          </a:prstGeom>
          <a:noFill/>
        </p:spPr>
        <p:txBody>
          <a:bodyPr wrap="square" rtlCol="0">
            <a:spAutoFit/>
          </a:bodyPr>
          <a:lstStyle/>
          <a:p>
            <a:r>
              <a:rPr lang="en-US" b="1" dirty="0">
                <a:solidFill>
                  <a:srgbClr val="00B050"/>
                </a:solidFill>
              </a:rPr>
              <a:t>AIM: “To manage the implementation of a Large-Scale CO</a:t>
            </a:r>
            <a:r>
              <a:rPr lang="en-US" b="1" baseline="-25000" dirty="0">
                <a:solidFill>
                  <a:srgbClr val="00B050"/>
                </a:solidFill>
              </a:rPr>
              <a:t>2</a:t>
            </a:r>
            <a:r>
              <a:rPr lang="en-US" b="1" dirty="0">
                <a:solidFill>
                  <a:srgbClr val="00B050"/>
                </a:solidFill>
              </a:rPr>
              <a:t> EOR Project to increase T&amp;T’s oil revenue and to address the reduction of CO</a:t>
            </a:r>
            <a:r>
              <a:rPr lang="en-US" b="1" baseline="-25000" dirty="0">
                <a:solidFill>
                  <a:srgbClr val="00B050"/>
                </a:solidFill>
              </a:rPr>
              <a:t>2</a:t>
            </a:r>
            <a:r>
              <a:rPr lang="en-US" b="1" dirty="0">
                <a:solidFill>
                  <a:srgbClr val="00B050"/>
                </a:solidFill>
              </a:rPr>
              <a:t> emissions”</a:t>
            </a:r>
          </a:p>
          <a:p>
            <a:endParaRPr lang="en-US" b="1" dirty="0">
              <a:solidFill>
                <a:srgbClr val="00B050"/>
              </a:solidFill>
            </a:endParaRPr>
          </a:p>
          <a:p>
            <a:r>
              <a:rPr lang="en-US" b="1" dirty="0">
                <a:solidFill>
                  <a:srgbClr val="00B050"/>
                </a:solidFill>
              </a:rPr>
              <a:t>Paris Agreement (2018): reduce GHG emissions by 15% before 2030</a:t>
            </a:r>
            <a:endParaRPr lang="en-TT" b="1" dirty="0">
              <a:solidFill>
                <a:srgbClr val="00B050"/>
              </a:solidFill>
            </a:endParaRPr>
          </a:p>
        </p:txBody>
      </p:sp>
      <p:pic>
        <p:nvPicPr>
          <p:cNvPr id="6" name="Picture 5">
            <a:extLst>
              <a:ext uri="{FF2B5EF4-FFF2-40B4-BE49-F238E27FC236}">
                <a16:creationId xmlns:a16="http://schemas.microsoft.com/office/drawing/2014/main" id="{6C2AF565-A382-4FBF-AF90-A864E27951F3}"/>
              </a:ext>
            </a:extLst>
          </p:cNvPr>
          <p:cNvPicPr>
            <a:picLocks noChangeAspect="1"/>
          </p:cNvPicPr>
          <p:nvPr/>
        </p:nvPicPr>
        <p:blipFill>
          <a:blip r:embed="rId8"/>
          <a:stretch>
            <a:fillRect/>
          </a:stretch>
        </p:blipFill>
        <p:spPr>
          <a:xfrm>
            <a:off x="10253608" y="0"/>
            <a:ext cx="1938391" cy="490255"/>
          </a:xfrm>
          <a:prstGeom prst="rect">
            <a:avLst/>
          </a:prstGeom>
        </p:spPr>
      </p:pic>
    </p:spTree>
    <p:extLst>
      <p:ext uri="{BB962C8B-B14F-4D97-AF65-F5344CB8AC3E}">
        <p14:creationId xmlns:p14="http://schemas.microsoft.com/office/powerpoint/2010/main" val="9705203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71DCA-8FDA-D709-17A3-79EFDFB72145}"/>
              </a:ext>
            </a:extLst>
          </p:cNvPr>
          <p:cNvSpPr>
            <a:spLocks noGrp="1"/>
          </p:cNvSpPr>
          <p:nvPr>
            <p:ph type="title"/>
          </p:nvPr>
        </p:nvSpPr>
        <p:spPr>
          <a:xfrm>
            <a:off x="577840" y="195195"/>
            <a:ext cx="6080136" cy="1188720"/>
          </a:xfrm>
          <a:solidFill>
            <a:srgbClr val="FFFFFF"/>
          </a:solidFill>
          <a:ln w="38100" cap="sq">
            <a:solidFill>
              <a:srgbClr val="404040"/>
            </a:solidFill>
            <a:miter lim="800000"/>
          </a:ln>
        </p:spPr>
        <p:txBody>
          <a:bodyPr vert="horz" lIns="274320" tIns="182880" rIns="274320" bIns="182880" rtlCol="0" anchor="ctr" anchorCtr="1">
            <a:noAutofit/>
          </a:bodyPr>
          <a:lstStyle/>
          <a:p>
            <a:r>
              <a:rPr lang="en-US" b="1" dirty="0">
                <a:solidFill>
                  <a:srgbClr val="00B050"/>
                </a:solidFill>
              </a:rPr>
              <a:t>History of CO</a:t>
            </a:r>
            <a:r>
              <a:rPr lang="en-US" b="1" baseline="-25000" dirty="0">
                <a:solidFill>
                  <a:srgbClr val="00B050"/>
                </a:solidFill>
              </a:rPr>
              <a:t>2</a:t>
            </a:r>
            <a:r>
              <a:rPr lang="en-US" b="1" dirty="0">
                <a:solidFill>
                  <a:srgbClr val="00B050"/>
                </a:solidFill>
              </a:rPr>
              <a:t> ProjecTS in TRINIDAD</a:t>
            </a:r>
          </a:p>
        </p:txBody>
      </p:sp>
      <p:sp>
        <p:nvSpPr>
          <p:cNvPr id="3" name="TextBox 2">
            <a:extLst>
              <a:ext uri="{FF2B5EF4-FFF2-40B4-BE49-F238E27FC236}">
                <a16:creationId xmlns:a16="http://schemas.microsoft.com/office/drawing/2014/main" id="{6FF3F392-ECB6-F1E4-E186-9AB26FCBACE2}"/>
              </a:ext>
            </a:extLst>
          </p:cNvPr>
          <p:cNvSpPr txBox="1"/>
          <p:nvPr/>
        </p:nvSpPr>
        <p:spPr>
          <a:xfrm>
            <a:off x="7013828" y="6481916"/>
            <a:ext cx="4791075" cy="307777"/>
          </a:xfrm>
          <a:prstGeom prst="rect">
            <a:avLst/>
          </a:prstGeom>
          <a:noFill/>
        </p:spPr>
        <p:txBody>
          <a:bodyPr wrap="square" rtlCol="0">
            <a:spAutoFit/>
          </a:bodyPr>
          <a:lstStyle/>
          <a:p>
            <a:r>
              <a:rPr lang="en-US" sz="1400" dirty="0"/>
              <a:t>Range of recovery within worldwide immiscible projects: 5-10%</a:t>
            </a:r>
          </a:p>
        </p:txBody>
      </p:sp>
      <p:pic>
        <p:nvPicPr>
          <p:cNvPr id="12" name="Picture 11">
            <a:extLst>
              <a:ext uri="{FF2B5EF4-FFF2-40B4-BE49-F238E27FC236}">
                <a16:creationId xmlns:a16="http://schemas.microsoft.com/office/drawing/2014/main" id="{8A2AEBDD-AD11-4F93-8DD0-9552BAE1DAE4}"/>
              </a:ext>
            </a:extLst>
          </p:cNvPr>
          <p:cNvPicPr>
            <a:picLocks noChangeAspect="1"/>
          </p:cNvPicPr>
          <p:nvPr/>
        </p:nvPicPr>
        <p:blipFill>
          <a:blip r:embed="rId3"/>
          <a:stretch>
            <a:fillRect/>
          </a:stretch>
        </p:blipFill>
        <p:spPr>
          <a:xfrm>
            <a:off x="7126538" y="3744558"/>
            <a:ext cx="4353468" cy="2727833"/>
          </a:xfrm>
          <a:prstGeom prst="rect">
            <a:avLst/>
          </a:prstGeom>
        </p:spPr>
      </p:pic>
      <p:pic>
        <p:nvPicPr>
          <p:cNvPr id="13" name="Picture 12">
            <a:extLst>
              <a:ext uri="{FF2B5EF4-FFF2-40B4-BE49-F238E27FC236}">
                <a16:creationId xmlns:a16="http://schemas.microsoft.com/office/drawing/2014/main" id="{EFFE94F9-2FAE-4E0D-B3AA-9E6F947D6042}"/>
              </a:ext>
            </a:extLst>
          </p:cNvPr>
          <p:cNvPicPr>
            <a:picLocks noChangeAspect="1"/>
          </p:cNvPicPr>
          <p:nvPr/>
        </p:nvPicPr>
        <p:blipFill rotWithShape="1">
          <a:blip r:embed="rId4"/>
          <a:srcRect t="1295" r="1357"/>
          <a:stretch/>
        </p:blipFill>
        <p:spPr>
          <a:xfrm>
            <a:off x="119316" y="1600200"/>
            <a:ext cx="2442909" cy="2282738"/>
          </a:xfrm>
          <a:prstGeom prst="rect">
            <a:avLst/>
          </a:prstGeom>
        </p:spPr>
      </p:pic>
      <p:sp>
        <p:nvSpPr>
          <p:cNvPr id="14" name="TextBox 13">
            <a:extLst>
              <a:ext uri="{FF2B5EF4-FFF2-40B4-BE49-F238E27FC236}">
                <a16:creationId xmlns:a16="http://schemas.microsoft.com/office/drawing/2014/main" id="{76A3FC0E-1069-4911-8855-5EE798221A5B}"/>
              </a:ext>
            </a:extLst>
          </p:cNvPr>
          <p:cNvSpPr txBox="1"/>
          <p:nvPr/>
        </p:nvSpPr>
        <p:spPr>
          <a:xfrm>
            <a:off x="57404" y="3051174"/>
            <a:ext cx="1162050" cy="184666"/>
          </a:xfrm>
          <a:prstGeom prst="rect">
            <a:avLst/>
          </a:prstGeom>
          <a:noFill/>
        </p:spPr>
        <p:txBody>
          <a:bodyPr wrap="square" rtlCol="0">
            <a:spAutoFit/>
          </a:bodyPr>
          <a:lstStyle/>
          <a:p>
            <a:r>
              <a:rPr lang="en-US" sz="600" b="1" dirty="0">
                <a:latin typeface="Arial" panose="020B0604020202020204" pitchFamily="34" charset="0"/>
                <a:cs typeface="Arial" panose="020B0604020202020204" pitchFamily="34" charset="0"/>
              </a:rPr>
              <a:t>PHASE 1 EAST</a:t>
            </a:r>
            <a:endParaRPr lang="en-US" sz="500" b="1" dirty="0">
              <a:latin typeface="Arial" panose="020B0604020202020204" pitchFamily="34" charset="0"/>
              <a:cs typeface="Arial" panose="020B0604020202020204" pitchFamily="34" charset="0"/>
            </a:endParaRPr>
          </a:p>
        </p:txBody>
      </p:sp>
      <p:cxnSp>
        <p:nvCxnSpPr>
          <p:cNvPr id="16" name="Straight Connector 15">
            <a:extLst>
              <a:ext uri="{FF2B5EF4-FFF2-40B4-BE49-F238E27FC236}">
                <a16:creationId xmlns:a16="http://schemas.microsoft.com/office/drawing/2014/main" id="{C0F4CCAA-5751-4137-8036-B154D3961488}"/>
              </a:ext>
            </a:extLst>
          </p:cNvPr>
          <p:cNvCxnSpPr>
            <a:cxnSpLocks/>
          </p:cNvCxnSpPr>
          <p:nvPr/>
        </p:nvCxnSpPr>
        <p:spPr>
          <a:xfrm flipH="1" flipV="1">
            <a:off x="339725" y="3194264"/>
            <a:ext cx="126457" cy="192087"/>
          </a:xfrm>
          <a:prstGeom prst="line">
            <a:avLst/>
          </a:prstGeom>
        </p:spPr>
        <p:style>
          <a:lnRef idx="3">
            <a:schemeClr val="dk1"/>
          </a:lnRef>
          <a:fillRef idx="0">
            <a:schemeClr val="dk1"/>
          </a:fillRef>
          <a:effectRef idx="2">
            <a:schemeClr val="dk1"/>
          </a:effectRef>
          <a:fontRef idx="minor">
            <a:schemeClr val="tx1"/>
          </a:fontRef>
        </p:style>
      </p:cxnSp>
      <p:cxnSp>
        <p:nvCxnSpPr>
          <p:cNvPr id="18" name="Straight Connector 17">
            <a:extLst>
              <a:ext uri="{FF2B5EF4-FFF2-40B4-BE49-F238E27FC236}">
                <a16:creationId xmlns:a16="http://schemas.microsoft.com/office/drawing/2014/main" id="{6C2D37F3-2BEA-4507-AFCC-D0597BD61851}"/>
              </a:ext>
            </a:extLst>
          </p:cNvPr>
          <p:cNvCxnSpPr>
            <a:cxnSpLocks/>
          </p:cNvCxnSpPr>
          <p:nvPr/>
        </p:nvCxnSpPr>
        <p:spPr>
          <a:xfrm flipH="1">
            <a:off x="539083" y="3386351"/>
            <a:ext cx="256255" cy="204832"/>
          </a:xfrm>
          <a:prstGeom prst="line">
            <a:avLst/>
          </a:prstGeom>
        </p:spPr>
        <p:style>
          <a:lnRef idx="3">
            <a:schemeClr val="dk1"/>
          </a:lnRef>
          <a:fillRef idx="0">
            <a:schemeClr val="dk1"/>
          </a:fillRef>
          <a:effectRef idx="2">
            <a:schemeClr val="dk1"/>
          </a:effectRef>
          <a:fontRef idx="minor">
            <a:schemeClr val="tx1"/>
          </a:fontRef>
        </p:style>
      </p:cxnSp>
      <p:cxnSp>
        <p:nvCxnSpPr>
          <p:cNvPr id="20" name="Straight Connector 19">
            <a:extLst>
              <a:ext uri="{FF2B5EF4-FFF2-40B4-BE49-F238E27FC236}">
                <a16:creationId xmlns:a16="http://schemas.microsoft.com/office/drawing/2014/main" id="{3EC120FF-B99D-4458-827A-F0096490C6E2}"/>
              </a:ext>
            </a:extLst>
          </p:cNvPr>
          <p:cNvCxnSpPr>
            <a:cxnSpLocks/>
          </p:cNvCxnSpPr>
          <p:nvPr/>
        </p:nvCxnSpPr>
        <p:spPr>
          <a:xfrm flipH="1">
            <a:off x="740570" y="3560579"/>
            <a:ext cx="328611" cy="0"/>
          </a:xfrm>
          <a:prstGeom prst="line">
            <a:avLst/>
          </a:prstGeom>
        </p:spPr>
        <p:style>
          <a:lnRef idx="3">
            <a:schemeClr val="dk1"/>
          </a:lnRef>
          <a:fillRef idx="0">
            <a:schemeClr val="dk1"/>
          </a:fillRef>
          <a:effectRef idx="2">
            <a:schemeClr val="dk1"/>
          </a:effectRef>
          <a:fontRef idx="minor">
            <a:schemeClr val="tx1"/>
          </a:fontRef>
        </p:style>
      </p:cxnSp>
      <p:cxnSp>
        <p:nvCxnSpPr>
          <p:cNvPr id="23" name="Straight Connector 22">
            <a:extLst>
              <a:ext uri="{FF2B5EF4-FFF2-40B4-BE49-F238E27FC236}">
                <a16:creationId xmlns:a16="http://schemas.microsoft.com/office/drawing/2014/main" id="{5ED870AE-BA36-4BDD-862B-631B1668E50E}"/>
              </a:ext>
            </a:extLst>
          </p:cNvPr>
          <p:cNvCxnSpPr>
            <a:cxnSpLocks/>
          </p:cNvCxnSpPr>
          <p:nvPr/>
        </p:nvCxnSpPr>
        <p:spPr>
          <a:xfrm flipH="1" flipV="1">
            <a:off x="711994" y="3614739"/>
            <a:ext cx="226219" cy="204786"/>
          </a:xfrm>
          <a:prstGeom prst="line">
            <a:avLst/>
          </a:prstGeom>
        </p:spPr>
        <p:style>
          <a:lnRef idx="3">
            <a:schemeClr val="dk1"/>
          </a:lnRef>
          <a:fillRef idx="0">
            <a:schemeClr val="dk1"/>
          </a:fillRef>
          <a:effectRef idx="2">
            <a:schemeClr val="dk1"/>
          </a:effectRef>
          <a:fontRef idx="minor">
            <a:schemeClr val="tx1"/>
          </a:fontRef>
        </p:style>
      </p:cxnSp>
      <p:cxnSp>
        <p:nvCxnSpPr>
          <p:cNvPr id="27" name="Straight Connector 26">
            <a:extLst>
              <a:ext uri="{FF2B5EF4-FFF2-40B4-BE49-F238E27FC236}">
                <a16:creationId xmlns:a16="http://schemas.microsoft.com/office/drawing/2014/main" id="{F50EF080-55ED-4AEA-9DB3-0E74445E1D57}"/>
              </a:ext>
            </a:extLst>
          </p:cNvPr>
          <p:cNvCxnSpPr>
            <a:cxnSpLocks/>
          </p:cNvCxnSpPr>
          <p:nvPr/>
        </p:nvCxnSpPr>
        <p:spPr>
          <a:xfrm flipH="1">
            <a:off x="707233" y="2424113"/>
            <a:ext cx="926305" cy="681382"/>
          </a:xfrm>
          <a:prstGeom prst="line">
            <a:avLst/>
          </a:prstGeom>
        </p:spPr>
        <p:style>
          <a:lnRef idx="3">
            <a:schemeClr val="dk1"/>
          </a:lnRef>
          <a:fillRef idx="0">
            <a:schemeClr val="dk1"/>
          </a:fillRef>
          <a:effectRef idx="2">
            <a:schemeClr val="dk1"/>
          </a:effectRef>
          <a:fontRef idx="minor">
            <a:schemeClr val="tx1"/>
          </a:fontRef>
        </p:style>
      </p:cxnSp>
      <p:pic>
        <p:nvPicPr>
          <p:cNvPr id="15" name="Picture 14">
            <a:extLst>
              <a:ext uri="{FF2B5EF4-FFF2-40B4-BE49-F238E27FC236}">
                <a16:creationId xmlns:a16="http://schemas.microsoft.com/office/drawing/2014/main" id="{84CD05F0-8FAE-4AE2-BB83-EC43FBCD5399}"/>
              </a:ext>
            </a:extLst>
          </p:cNvPr>
          <p:cNvPicPr>
            <a:picLocks noChangeAspect="1"/>
          </p:cNvPicPr>
          <p:nvPr/>
        </p:nvPicPr>
        <p:blipFill>
          <a:blip r:embed="rId5"/>
          <a:stretch>
            <a:fillRect/>
          </a:stretch>
        </p:blipFill>
        <p:spPr>
          <a:xfrm>
            <a:off x="9957590" y="-13886"/>
            <a:ext cx="2234410" cy="565123"/>
          </a:xfrm>
          <a:prstGeom prst="rect">
            <a:avLst/>
          </a:prstGeom>
        </p:spPr>
      </p:pic>
      <p:pic>
        <p:nvPicPr>
          <p:cNvPr id="7" name="Content Placeholder 6">
            <a:extLst>
              <a:ext uri="{FF2B5EF4-FFF2-40B4-BE49-F238E27FC236}">
                <a16:creationId xmlns:a16="http://schemas.microsoft.com/office/drawing/2014/main" id="{7F5D9526-CF9F-47D3-A035-896598B3E0CA}"/>
              </a:ext>
            </a:extLst>
          </p:cNvPr>
          <p:cNvPicPr>
            <a:picLocks noGrp="1" noChangeAspect="1"/>
          </p:cNvPicPr>
          <p:nvPr>
            <p:ph idx="1"/>
          </p:nvPr>
        </p:nvPicPr>
        <p:blipFill rotWithShape="1">
          <a:blip r:embed="rId6">
            <a:extLst>
              <a:ext uri="{28A0092B-C50C-407E-A947-70E740481C1C}">
                <a14:useLocalDpi xmlns:a14="http://schemas.microsoft.com/office/drawing/2010/main" val="0"/>
              </a:ext>
            </a:extLst>
          </a:blip>
          <a:srcRect t="7676" b="10338"/>
          <a:stretch/>
        </p:blipFill>
        <p:spPr>
          <a:xfrm>
            <a:off x="3287459" y="1418935"/>
            <a:ext cx="2653666" cy="5439065"/>
          </a:xfrm>
        </p:spPr>
      </p:pic>
      <p:pic>
        <p:nvPicPr>
          <p:cNvPr id="19" name="Picture 1026">
            <a:extLst>
              <a:ext uri="{FF2B5EF4-FFF2-40B4-BE49-F238E27FC236}">
                <a16:creationId xmlns:a16="http://schemas.microsoft.com/office/drawing/2014/main" id="{856D4681-A3DE-420A-984A-A33D2C716D4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26538" y="1009939"/>
            <a:ext cx="4067811" cy="2627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5647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B62C09C8-04FB-9649-B365-40832FEF7DC7}"/>
              </a:ext>
            </a:extLst>
          </p:cNvPr>
          <p:cNvGrpSpPr/>
          <p:nvPr/>
        </p:nvGrpSpPr>
        <p:grpSpPr>
          <a:xfrm>
            <a:off x="654982" y="906457"/>
            <a:ext cx="10727920" cy="2709856"/>
            <a:chOff x="2057400" y="2174882"/>
            <a:chExt cx="8502128" cy="2709856"/>
          </a:xfrm>
        </p:grpSpPr>
        <p:sp>
          <p:nvSpPr>
            <p:cNvPr id="25603" name="Rectangle 3">
              <a:extLst>
                <a:ext uri="{FF2B5EF4-FFF2-40B4-BE49-F238E27FC236}">
                  <a16:creationId xmlns:a16="http://schemas.microsoft.com/office/drawing/2014/main" id="{8CEC2DF6-2F05-A7EF-6DF0-790DBCA47C55}"/>
                </a:ext>
              </a:extLst>
            </p:cNvPr>
            <p:cNvSpPr>
              <a:spLocks noChangeArrowheads="1"/>
            </p:cNvSpPr>
            <p:nvPr/>
          </p:nvSpPr>
          <p:spPr bwMode="auto">
            <a:xfrm>
              <a:off x="8837614" y="4883150"/>
              <a:ext cx="1133475" cy="158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000" dirty="0">
                <a:solidFill>
                  <a:srgbClr val="FFFFFF"/>
                </a:solidFill>
                <a:latin typeface="Times New Roman" panose="02020603050405020304" pitchFamily="18" charset="0"/>
              </a:endParaRPr>
            </a:p>
          </p:txBody>
        </p:sp>
        <p:sp>
          <p:nvSpPr>
            <p:cNvPr id="25604" name="Rectangle 4">
              <a:extLst>
                <a:ext uri="{FF2B5EF4-FFF2-40B4-BE49-F238E27FC236}">
                  <a16:creationId xmlns:a16="http://schemas.microsoft.com/office/drawing/2014/main" id="{5D3840CC-03E7-686D-F82D-CCBD293557FA}"/>
                </a:ext>
              </a:extLst>
            </p:cNvPr>
            <p:cNvSpPr>
              <a:spLocks noChangeArrowheads="1"/>
            </p:cNvSpPr>
            <p:nvPr/>
          </p:nvSpPr>
          <p:spPr bwMode="auto">
            <a:xfrm>
              <a:off x="9971088" y="4883150"/>
              <a:ext cx="6350" cy="158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000" dirty="0">
                <a:solidFill>
                  <a:srgbClr val="FFFFFF"/>
                </a:solidFill>
                <a:latin typeface="Times New Roman" panose="02020603050405020304" pitchFamily="18" charset="0"/>
              </a:endParaRPr>
            </a:p>
          </p:txBody>
        </p:sp>
        <p:sp>
          <p:nvSpPr>
            <p:cNvPr id="25609" name="Text Box 9">
              <a:extLst>
                <a:ext uri="{FF2B5EF4-FFF2-40B4-BE49-F238E27FC236}">
                  <a16:creationId xmlns:a16="http://schemas.microsoft.com/office/drawing/2014/main" id="{4F92A812-4762-4C28-19DD-F594E377DEBA}"/>
                </a:ext>
              </a:extLst>
            </p:cNvPr>
            <p:cNvSpPr txBox="1">
              <a:spLocks noChangeArrowheads="1"/>
            </p:cNvSpPr>
            <p:nvPr/>
          </p:nvSpPr>
          <p:spPr bwMode="auto">
            <a:xfrm>
              <a:off x="2057400" y="2438401"/>
              <a:ext cx="1066800" cy="246221"/>
            </a:xfrm>
            <a:prstGeom prst="rect">
              <a:avLst/>
            </a:prstGeom>
            <a:solidFill>
              <a:srgbClr val="FFFF99"/>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en-US" altLang="en-US" sz="1000" dirty="0">
                  <a:solidFill>
                    <a:srgbClr val="001932"/>
                  </a:solidFill>
                  <a:latin typeface="Albertus Extra Bold" pitchFamily="34" charset="0"/>
                </a:rPr>
                <a:t>HydroAgri</a:t>
              </a:r>
              <a:endParaRPr lang="en-US" altLang="en-US" sz="1000" dirty="0">
                <a:solidFill>
                  <a:srgbClr val="001932"/>
                </a:solidFill>
                <a:latin typeface="Times New Roman" panose="02020603050405020304" pitchFamily="18" charset="0"/>
              </a:endParaRPr>
            </a:p>
          </p:txBody>
        </p:sp>
        <p:sp>
          <p:nvSpPr>
            <p:cNvPr id="25611" name="Text Box 11">
              <a:extLst>
                <a:ext uri="{FF2B5EF4-FFF2-40B4-BE49-F238E27FC236}">
                  <a16:creationId xmlns:a16="http://schemas.microsoft.com/office/drawing/2014/main" id="{EE000DD6-3877-D1B4-853A-DE692BF97A9D}"/>
                </a:ext>
              </a:extLst>
            </p:cNvPr>
            <p:cNvSpPr txBox="1">
              <a:spLocks noChangeArrowheads="1"/>
            </p:cNvSpPr>
            <p:nvPr/>
          </p:nvSpPr>
          <p:spPr bwMode="auto">
            <a:xfrm>
              <a:off x="3961911" y="2427591"/>
              <a:ext cx="914400" cy="400110"/>
            </a:xfrm>
            <a:prstGeom prst="rect">
              <a:avLst/>
            </a:prstGeom>
            <a:solidFill>
              <a:srgbClr val="FFFF99"/>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en-US" altLang="en-US" sz="1000" dirty="0">
                  <a:solidFill>
                    <a:srgbClr val="001932"/>
                  </a:solidFill>
                  <a:latin typeface="Albertus Extra Bold" pitchFamily="34" charset="0"/>
                </a:rPr>
                <a:t>Petrotrin</a:t>
              </a:r>
            </a:p>
            <a:p>
              <a:pPr eaLnBrk="0" fontAlgn="base" hangingPunct="0">
                <a:spcBef>
                  <a:spcPct val="0"/>
                </a:spcBef>
                <a:spcAft>
                  <a:spcPct val="0"/>
                </a:spcAft>
              </a:pPr>
              <a:r>
                <a:rPr lang="en-US" altLang="en-US" sz="1000" dirty="0">
                  <a:solidFill>
                    <a:srgbClr val="001932"/>
                  </a:solidFill>
                  <a:latin typeface="Albertus Extra Bold" pitchFamily="34" charset="0"/>
                </a:rPr>
                <a:t>Pt. Lisas )</a:t>
              </a:r>
              <a:endParaRPr lang="en-US" altLang="en-US" sz="1000" dirty="0">
                <a:solidFill>
                  <a:srgbClr val="001932"/>
                </a:solidFill>
                <a:latin typeface="Times New Roman" panose="02020603050405020304" pitchFamily="18" charset="0"/>
              </a:endParaRPr>
            </a:p>
          </p:txBody>
        </p:sp>
        <p:sp>
          <p:nvSpPr>
            <p:cNvPr id="25612" name="Text Box 12">
              <a:extLst>
                <a:ext uri="{FF2B5EF4-FFF2-40B4-BE49-F238E27FC236}">
                  <a16:creationId xmlns:a16="http://schemas.microsoft.com/office/drawing/2014/main" id="{D0DB121E-49F9-8A9B-A907-C9870BDBA9C1}"/>
                </a:ext>
              </a:extLst>
            </p:cNvPr>
            <p:cNvSpPr txBox="1">
              <a:spLocks noChangeArrowheads="1"/>
            </p:cNvSpPr>
            <p:nvPr/>
          </p:nvSpPr>
          <p:spPr bwMode="auto">
            <a:xfrm>
              <a:off x="3124201" y="2362200"/>
              <a:ext cx="65451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000" dirty="0">
                  <a:solidFill>
                    <a:srgbClr val="001932"/>
                  </a:solidFill>
                  <a:latin typeface="Tahoma" panose="020B0604030504040204" pitchFamily="34" charset="0"/>
                </a:rPr>
                <a:t>1320’ (16”)</a:t>
              </a:r>
            </a:p>
          </p:txBody>
        </p:sp>
        <p:grpSp>
          <p:nvGrpSpPr>
            <p:cNvPr id="25614" name="Group 14">
              <a:extLst>
                <a:ext uri="{FF2B5EF4-FFF2-40B4-BE49-F238E27FC236}">
                  <a16:creationId xmlns:a16="http://schemas.microsoft.com/office/drawing/2014/main" id="{CFCBB978-ED05-C2EF-2EAD-E5F0816686F3}"/>
                </a:ext>
              </a:extLst>
            </p:cNvPr>
            <p:cNvGrpSpPr>
              <a:grpSpLocks/>
            </p:cNvGrpSpPr>
            <p:nvPr/>
          </p:nvGrpSpPr>
          <p:grpSpPr bwMode="auto">
            <a:xfrm>
              <a:off x="3124201" y="2362205"/>
              <a:ext cx="838200" cy="246063"/>
              <a:chOff x="1296" y="1584"/>
              <a:chExt cx="528" cy="155"/>
            </a:xfrm>
          </p:grpSpPr>
          <p:sp>
            <p:nvSpPr>
              <p:cNvPr id="25610" name="Line 10">
                <a:extLst>
                  <a:ext uri="{FF2B5EF4-FFF2-40B4-BE49-F238E27FC236}">
                    <a16:creationId xmlns:a16="http://schemas.microsoft.com/office/drawing/2014/main" id="{6347CF5B-3564-4B47-0230-C9763A58295F}"/>
                  </a:ext>
                </a:extLst>
              </p:cNvPr>
              <p:cNvSpPr>
                <a:spLocks noChangeShapeType="1"/>
              </p:cNvSpPr>
              <p:nvPr/>
            </p:nvSpPr>
            <p:spPr bwMode="auto">
              <a:xfrm>
                <a:off x="1296" y="1728"/>
                <a:ext cx="528" cy="0"/>
              </a:xfrm>
              <a:prstGeom prst="line">
                <a:avLst/>
              </a:prstGeom>
              <a:ln w="57150">
                <a:headEnd/>
                <a:tailEnd type="triangle" w="med" len="med"/>
              </a:ln>
            </p:spPr>
            <p:style>
              <a:lnRef idx="1">
                <a:schemeClr val="accent1"/>
              </a:lnRef>
              <a:fillRef idx="0">
                <a:schemeClr val="accent1"/>
              </a:fillRef>
              <a:effectRef idx="0">
                <a:schemeClr val="accent1"/>
              </a:effectRef>
              <a:fontRef idx="minor">
                <a:schemeClr val="tx1"/>
              </a:fontRef>
            </p:style>
            <p:txBody>
              <a:bodyPr wrap="none" anchor="ctr"/>
              <a:lstStyle/>
              <a:p>
                <a:pPr fontAlgn="base">
                  <a:spcBef>
                    <a:spcPct val="0"/>
                  </a:spcBef>
                  <a:spcAft>
                    <a:spcPct val="0"/>
                  </a:spcAft>
                </a:pPr>
                <a:endParaRPr lang="en-US" sz="1000" dirty="0">
                  <a:solidFill>
                    <a:srgbClr val="FFFFFF"/>
                  </a:solidFill>
                  <a:latin typeface="Times New Roman" panose="02020603050405020304" pitchFamily="18" charset="0"/>
                </a:endParaRPr>
              </a:p>
            </p:txBody>
          </p:sp>
          <p:sp>
            <p:nvSpPr>
              <p:cNvPr id="25613" name="Text Box 13">
                <a:extLst>
                  <a:ext uri="{FF2B5EF4-FFF2-40B4-BE49-F238E27FC236}">
                    <a16:creationId xmlns:a16="http://schemas.microsoft.com/office/drawing/2014/main" id="{9FD20E44-40BA-92EF-9A12-0BAB4D793545}"/>
                  </a:ext>
                </a:extLst>
              </p:cNvPr>
              <p:cNvSpPr txBox="1">
                <a:spLocks noChangeArrowheads="1"/>
              </p:cNvSpPr>
              <p:nvPr/>
            </p:nvSpPr>
            <p:spPr bwMode="auto">
              <a:xfrm>
                <a:off x="1296" y="1584"/>
                <a:ext cx="412"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000" dirty="0">
                    <a:solidFill>
                      <a:srgbClr val="000000"/>
                    </a:solidFill>
                    <a:latin typeface="Tahoma" panose="020B0604030504040204" pitchFamily="34" charset="0"/>
                  </a:rPr>
                  <a:t>1320’ (16”)</a:t>
                </a:r>
              </a:p>
            </p:txBody>
          </p:sp>
        </p:grpSp>
        <p:grpSp>
          <p:nvGrpSpPr>
            <p:cNvPr id="25615" name="Group 15">
              <a:extLst>
                <a:ext uri="{FF2B5EF4-FFF2-40B4-BE49-F238E27FC236}">
                  <a16:creationId xmlns:a16="http://schemas.microsoft.com/office/drawing/2014/main" id="{0B33205D-F523-1A3B-2B69-8ED64D3605BC}"/>
                </a:ext>
              </a:extLst>
            </p:cNvPr>
            <p:cNvGrpSpPr>
              <a:grpSpLocks/>
            </p:cNvGrpSpPr>
            <p:nvPr/>
          </p:nvGrpSpPr>
          <p:grpSpPr bwMode="auto">
            <a:xfrm>
              <a:off x="4876800" y="2174882"/>
              <a:ext cx="838200" cy="339726"/>
              <a:chOff x="1296" y="1514"/>
              <a:chExt cx="528" cy="214"/>
            </a:xfrm>
          </p:grpSpPr>
          <p:sp>
            <p:nvSpPr>
              <p:cNvPr id="25616" name="Line 16">
                <a:extLst>
                  <a:ext uri="{FF2B5EF4-FFF2-40B4-BE49-F238E27FC236}">
                    <a16:creationId xmlns:a16="http://schemas.microsoft.com/office/drawing/2014/main" id="{F4A42B2C-802E-B5F3-6EFB-6BB162027816}"/>
                  </a:ext>
                </a:extLst>
              </p:cNvPr>
              <p:cNvSpPr>
                <a:spLocks noChangeShapeType="1"/>
              </p:cNvSpPr>
              <p:nvPr/>
            </p:nvSpPr>
            <p:spPr bwMode="auto">
              <a:xfrm>
                <a:off x="1296" y="1728"/>
                <a:ext cx="528" cy="0"/>
              </a:xfrm>
              <a:prstGeom prst="line">
                <a:avLst/>
              </a:prstGeom>
              <a:ln w="57150">
                <a:headEnd/>
                <a:tailEnd type="triangle" w="med" len="med"/>
              </a:ln>
            </p:spPr>
            <p:style>
              <a:lnRef idx="1">
                <a:schemeClr val="accent1"/>
              </a:lnRef>
              <a:fillRef idx="0">
                <a:schemeClr val="accent1"/>
              </a:fillRef>
              <a:effectRef idx="0">
                <a:schemeClr val="accent1"/>
              </a:effectRef>
              <a:fontRef idx="minor">
                <a:schemeClr val="tx1"/>
              </a:fontRef>
            </p:style>
            <p:txBody>
              <a:bodyPr wrap="none" anchor="ctr"/>
              <a:lstStyle/>
              <a:p>
                <a:pPr fontAlgn="base">
                  <a:spcBef>
                    <a:spcPct val="0"/>
                  </a:spcBef>
                  <a:spcAft>
                    <a:spcPct val="0"/>
                  </a:spcAft>
                </a:pPr>
                <a:endParaRPr lang="en-US" sz="1000" dirty="0">
                  <a:solidFill>
                    <a:srgbClr val="FFFFFF"/>
                  </a:solidFill>
                  <a:latin typeface="Times New Roman" panose="02020603050405020304" pitchFamily="18" charset="0"/>
                </a:endParaRPr>
              </a:p>
            </p:txBody>
          </p:sp>
          <p:sp>
            <p:nvSpPr>
              <p:cNvPr id="25617" name="Text Box 17">
                <a:extLst>
                  <a:ext uri="{FF2B5EF4-FFF2-40B4-BE49-F238E27FC236}">
                    <a16:creationId xmlns:a16="http://schemas.microsoft.com/office/drawing/2014/main" id="{B0F2B616-340A-4EC3-C94C-E144971A48BD}"/>
                  </a:ext>
                </a:extLst>
              </p:cNvPr>
              <p:cNvSpPr txBox="1">
                <a:spLocks noChangeArrowheads="1"/>
              </p:cNvSpPr>
              <p:nvPr/>
            </p:nvSpPr>
            <p:spPr bwMode="auto">
              <a:xfrm>
                <a:off x="1376" y="1514"/>
                <a:ext cx="436"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000" dirty="0">
                    <a:solidFill>
                      <a:srgbClr val="001932"/>
                    </a:solidFill>
                    <a:latin typeface="Tahoma" panose="020B0604030504040204" pitchFamily="34" charset="0"/>
                  </a:rPr>
                  <a:t>6.63 ml (8”)</a:t>
                </a:r>
              </a:p>
            </p:txBody>
          </p:sp>
        </p:grpSp>
        <p:sp>
          <p:nvSpPr>
            <p:cNvPr id="25620" name="Text Box 20">
              <a:extLst>
                <a:ext uri="{FF2B5EF4-FFF2-40B4-BE49-F238E27FC236}">
                  <a16:creationId xmlns:a16="http://schemas.microsoft.com/office/drawing/2014/main" id="{47DDEB9F-EA4F-F346-66CF-7442B2686469}"/>
                </a:ext>
              </a:extLst>
            </p:cNvPr>
            <p:cNvSpPr txBox="1">
              <a:spLocks noChangeArrowheads="1"/>
            </p:cNvSpPr>
            <p:nvPr/>
          </p:nvSpPr>
          <p:spPr bwMode="auto">
            <a:xfrm>
              <a:off x="4974992" y="2595066"/>
              <a:ext cx="696443"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000" dirty="0">
                  <a:solidFill>
                    <a:srgbClr val="001932"/>
                  </a:solidFill>
                  <a:latin typeface="Tahoma" panose="020B0604030504040204" pitchFamily="34" charset="0"/>
                </a:rPr>
                <a:t>12” gasoline</a:t>
              </a:r>
            </a:p>
          </p:txBody>
        </p:sp>
        <p:sp>
          <p:nvSpPr>
            <p:cNvPr id="25621" name="Text Box 21">
              <a:extLst>
                <a:ext uri="{FF2B5EF4-FFF2-40B4-BE49-F238E27FC236}">
                  <a16:creationId xmlns:a16="http://schemas.microsoft.com/office/drawing/2014/main" id="{5E8E6F56-A224-8D72-247B-B5EF863863D6}"/>
                </a:ext>
              </a:extLst>
            </p:cNvPr>
            <p:cNvSpPr txBox="1">
              <a:spLocks noChangeArrowheads="1"/>
            </p:cNvSpPr>
            <p:nvPr/>
          </p:nvSpPr>
          <p:spPr bwMode="auto">
            <a:xfrm>
              <a:off x="5715000" y="2438401"/>
              <a:ext cx="685800" cy="246221"/>
            </a:xfrm>
            <a:prstGeom prst="rect">
              <a:avLst/>
            </a:prstGeom>
            <a:solidFill>
              <a:srgbClr val="FFFF99"/>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en-US" altLang="en-US" sz="1000" dirty="0">
                  <a:solidFill>
                    <a:srgbClr val="001932"/>
                  </a:solidFill>
                  <a:latin typeface="Albertus Extra Bold" pitchFamily="34" charset="0"/>
                </a:rPr>
                <a:t>P-a-P</a:t>
              </a:r>
              <a:endParaRPr lang="en-US" altLang="en-US" sz="1000" dirty="0">
                <a:solidFill>
                  <a:srgbClr val="001932"/>
                </a:solidFill>
                <a:latin typeface="Times New Roman" panose="02020603050405020304" pitchFamily="18" charset="0"/>
              </a:endParaRPr>
            </a:p>
          </p:txBody>
        </p:sp>
        <p:grpSp>
          <p:nvGrpSpPr>
            <p:cNvPr id="25622" name="Group 22">
              <a:extLst>
                <a:ext uri="{FF2B5EF4-FFF2-40B4-BE49-F238E27FC236}">
                  <a16:creationId xmlns:a16="http://schemas.microsoft.com/office/drawing/2014/main" id="{01F704D1-9815-52B0-1D9A-7E61161B31D8}"/>
                </a:ext>
              </a:extLst>
            </p:cNvPr>
            <p:cNvGrpSpPr>
              <a:grpSpLocks/>
            </p:cNvGrpSpPr>
            <p:nvPr/>
          </p:nvGrpSpPr>
          <p:grpSpPr bwMode="auto">
            <a:xfrm>
              <a:off x="6400800" y="2362205"/>
              <a:ext cx="838200" cy="246063"/>
              <a:chOff x="1296" y="1584"/>
              <a:chExt cx="528" cy="155"/>
            </a:xfrm>
          </p:grpSpPr>
          <p:sp>
            <p:nvSpPr>
              <p:cNvPr id="25623" name="Line 23">
                <a:extLst>
                  <a:ext uri="{FF2B5EF4-FFF2-40B4-BE49-F238E27FC236}">
                    <a16:creationId xmlns:a16="http://schemas.microsoft.com/office/drawing/2014/main" id="{AD73066B-671E-0648-DEFC-C21BCAFCE193}"/>
                  </a:ext>
                </a:extLst>
              </p:cNvPr>
              <p:cNvSpPr>
                <a:spLocks noChangeShapeType="1"/>
              </p:cNvSpPr>
              <p:nvPr/>
            </p:nvSpPr>
            <p:spPr bwMode="auto">
              <a:xfrm>
                <a:off x="1296" y="1728"/>
                <a:ext cx="528" cy="0"/>
              </a:xfrm>
              <a:prstGeom prst="line">
                <a:avLst/>
              </a:prstGeom>
              <a:ln w="57150">
                <a:headEnd/>
                <a:tailEnd type="triangle" w="med" len="med"/>
              </a:ln>
            </p:spPr>
            <p:style>
              <a:lnRef idx="1">
                <a:schemeClr val="accent1"/>
              </a:lnRef>
              <a:fillRef idx="0">
                <a:schemeClr val="accent1"/>
              </a:fillRef>
              <a:effectRef idx="0">
                <a:schemeClr val="accent1"/>
              </a:effectRef>
              <a:fontRef idx="minor">
                <a:schemeClr val="tx1"/>
              </a:fontRef>
            </p:style>
            <p:txBody>
              <a:bodyPr wrap="none" anchor="ctr"/>
              <a:lstStyle/>
              <a:p>
                <a:pPr fontAlgn="base">
                  <a:spcBef>
                    <a:spcPct val="0"/>
                  </a:spcBef>
                  <a:spcAft>
                    <a:spcPct val="0"/>
                  </a:spcAft>
                </a:pPr>
                <a:endParaRPr lang="en-US" sz="1000" dirty="0">
                  <a:solidFill>
                    <a:srgbClr val="FFFFFF"/>
                  </a:solidFill>
                  <a:latin typeface="Times New Roman" panose="02020603050405020304" pitchFamily="18" charset="0"/>
                </a:endParaRPr>
              </a:p>
            </p:txBody>
          </p:sp>
          <p:sp>
            <p:nvSpPr>
              <p:cNvPr id="25624" name="Text Box 24">
                <a:extLst>
                  <a:ext uri="{FF2B5EF4-FFF2-40B4-BE49-F238E27FC236}">
                    <a16:creationId xmlns:a16="http://schemas.microsoft.com/office/drawing/2014/main" id="{0DB74BD5-DAE0-65A6-639A-D8180B17B557}"/>
                  </a:ext>
                </a:extLst>
              </p:cNvPr>
              <p:cNvSpPr txBox="1">
                <a:spLocks noChangeArrowheads="1"/>
              </p:cNvSpPr>
              <p:nvPr/>
            </p:nvSpPr>
            <p:spPr bwMode="auto">
              <a:xfrm>
                <a:off x="1296" y="1584"/>
                <a:ext cx="436"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000" dirty="0">
                    <a:solidFill>
                      <a:srgbClr val="001932"/>
                    </a:solidFill>
                    <a:latin typeface="Tahoma" panose="020B0604030504040204" pitchFamily="34" charset="0"/>
                  </a:rPr>
                  <a:t>9.5 ml (10”)</a:t>
                </a:r>
              </a:p>
            </p:txBody>
          </p:sp>
        </p:grpSp>
        <p:sp>
          <p:nvSpPr>
            <p:cNvPr id="25625" name="Text Box 25">
              <a:extLst>
                <a:ext uri="{FF2B5EF4-FFF2-40B4-BE49-F238E27FC236}">
                  <a16:creationId xmlns:a16="http://schemas.microsoft.com/office/drawing/2014/main" id="{CD51CDA1-60CE-626A-8098-5F588E012AD2}"/>
                </a:ext>
              </a:extLst>
            </p:cNvPr>
            <p:cNvSpPr txBox="1">
              <a:spLocks noChangeArrowheads="1"/>
            </p:cNvSpPr>
            <p:nvPr/>
          </p:nvSpPr>
          <p:spPr bwMode="auto">
            <a:xfrm>
              <a:off x="7239000" y="2438401"/>
              <a:ext cx="990600" cy="246221"/>
            </a:xfrm>
            <a:prstGeom prst="rect">
              <a:avLst/>
            </a:prstGeom>
            <a:solidFill>
              <a:srgbClr val="FFFF99"/>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en-US" altLang="en-US" sz="1000" dirty="0">
                  <a:solidFill>
                    <a:srgbClr val="001932"/>
                  </a:solidFill>
                  <a:latin typeface="Albertus Extra Bold" pitchFamily="34" charset="0"/>
                </a:rPr>
                <a:t>Woodland</a:t>
              </a:r>
              <a:endParaRPr lang="en-US" altLang="en-US" sz="1000" dirty="0">
                <a:solidFill>
                  <a:srgbClr val="001932"/>
                </a:solidFill>
                <a:latin typeface="Times New Roman" panose="02020603050405020304" pitchFamily="18" charset="0"/>
              </a:endParaRPr>
            </a:p>
          </p:txBody>
        </p:sp>
        <p:sp>
          <p:nvSpPr>
            <p:cNvPr id="25626" name="Text Box 26">
              <a:extLst>
                <a:ext uri="{FF2B5EF4-FFF2-40B4-BE49-F238E27FC236}">
                  <a16:creationId xmlns:a16="http://schemas.microsoft.com/office/drawing/2014/main" id="{B8615886-9DD3-F557-84BB-C4D465ABD65A}"/>
                </a:ext>
              </a:extLst>
            </p:cNvPr>
            <p:cNvSpPr txBox="1">
              <a:spLocks noChangeArrowheads="1"/>
            </p:cNvSpPr>
            <p:nvPr/>
          </p:nvSpPr>
          <p:spPr bwMode="auto">
            <a:xfrm>
              <a:off x="7086600" y="3505201"/>
              <a:ext cx="1143000" cy="246221"/>
            </a:xfrm>
            <a:prstGeom prst="rect">
              <a:avLst/>
            </a:prstGeom>
            <a:solidFill>
              <a:srgbClr val="FFFF99"/>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en-US" altLang="en-US" sz="1000" dirty="0">
                  <a:solidFill>
                    <a:srgbClr val="001932"/>
                  </a:solidFill>
                  <a:latin typeface="Albertus Extra Bold" pitchFamily="34" charset="0"/>
                </a:rPr>
                <a:t>Oropouche</a:t>
              </a:r>
              <a:endParaRPr lang="en-US" altLang="en-US" sz="1000" dirty="0">
                <a:solidFill>
                  <a:srgbClr val="001932"/>
                </a:solidFill>
                <a:latin typeface="Times New Roman" panose="02020603050405020304" pitchFamily="18" charset="0"/>
              </a:endParaRPr>
            </a:p>
          </p:txBody>
        </p:sp>
        <p:sp>
          <p:nvSpPr>
            <p:cNvPr id="25627" name="Line 27">
              <a:extLst>
                <a:ext uri="{FF2B5EF4-FFF2-40B4-BE49-F238E27FC236}">
                  <a16:creationId xmlns:a16="http://schemas.microsoft.com/office/drawing/2014/main" id="{D52489BD-087A-61BD-4800-4C05239A1A78}"/>
                </a:ext>
              </a:extLst>
            </p:cNvPr>
            <p:cNvSpPr>
              <a:spLocks noChangeShapeType="1"/>
            </p:cNvSpPr>
            <p:nvPr/>
          </p:nvSpPr>
          <p:spPr bwMode="auto">
            <a:xfrm>
              <a:off x="7696200" y="2743200"/>
              <a:ext cx="0" cy="762000"/>
            </a:xfrm>
            <a:prstGeom prst="line">
              <a:avLst/>
            </a:prstGeom>
            <a:ln w="57150">
              <a:headEnd/>
              <a:tailEnd type="triangle" w="med" len="med"/>
            </a:ln>
          </p:spPr>
          <p:style>
            <a:lnRef idx="1">
              <a:schemeClr val="accent1"/>
            </a:lnRef>
            <a:fillRef idx="0">
              <a:schemeClr val="accent1"/>
            </a:fillRef>
            <a:effectRef idx="0">
              <a:schemeClr val="accent1"/>
            </a:effectRef>
            <a:fontRef idx="minor">
              <a:schemeClr val="tx1"/>
            </a:fontRef>
          </p:style>
          <p:txBody>
            <a:bodyPr wrap="none" anchor="ctr"/>
            <a:lstStyle/>
            <a:p>
              <a:pPr fontAlgn="base">
                <a:spcBef>
                  <a:spcPct val="0"/>
                </a:spcBef>
                <a:spcAft>
                  <a:spcPct val="0"/>
                </a:spcAft>
              </a:pPr>
              <a:endParaRPr lang="en-US" sz="1000" dirty="0">
                <a:solidFill>
                  <a:srgbClr val="FFFFFF"/>
                </a:solidFill>
                <a:latin typeface="Times New Roman" panose="02020603050405020304" pitchFamily="18" charset="0"/>
              </a:endParaRPr>
            </a:p>
          </p:txBody>
        </p:sp>
        <p:sp>
          <p:nvSpPr>
            <p:cNvPr id="25630" name="Text Box 30">
              <a:extLst>
                <a:ext uri="{FF2B5EF4-FFF2-40B4-BE49-F238E27FC236}">
                  <a16:creationId xmlns:a16="http://schemas.microsoft.com/office/drawing/2014/main" id="{41ABC32A-6C08-BC22-385C-8B4158D931CD}"/>
                </a:ext>
              </a:extLst>
            </p:cNvPr>
            <p:cNvSpPr txBox="1">
              <a:spLocks noChangeArrowheads="1"/>
            </p:cNvSpPr>
            <p:nvPr/>
          </p:nvSpPr>
          <p:spPr bwMode="auto">
            <a:xfrm>
              <a:off x="7115669" y="3016477"/>
              <a:ext cx="635463"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000" dirty="0">
                  <a:solidFill>
                    <a:srgbClr val="001932"/>
                  </a:solidFill>
                  <a:latin typeface="Tahoma" panose="020B0604030504040204" pitchFamily="34" charset="0"/>
                </a:rPr>
                <a:t>1.3 ml (6”)</a:t>
              </a:r>
            </a:p>
          </p:txBody>
        </p:sp>
        <p:sp>
          <p:nvSpPr>
            <p:cNvPr id="25631" name="Text Box 31">
              <a:extLst>
                <a:ext uri="{FF2B5EF4-FFF2-40B4-BE49-F238E27FC236}">
                  <a16:creationId xmlns:a16="http://schemas.microsoft.com/office/drawing/2014/main" id="{32293E6C-7775-AFDF-CCE6-D5E93190D9CB}"/>
                </a:ext>
              </a:extLst>
            </p:cNvPr>
            <p:cNvSpPr txBox="1">
              <a:spLocks noChangeArrowheads="1"/>
            </p:cNvSpPr>
            <p:nvPr/>
          </p:nvSpPr>
          <p:spPr bwMode="auto">
            <a:xfrm>
              <a:off x="9067800" y="2438400"/>
              <a:ext cx="990600" cy="400110"/>
            </a:xfrm>
            <a:prstGeom prst="rect">
              <a:avLst/>
            </a:prstGeom>
            <a:solidFill>
              <a:srgbClr val="FFFF99"/>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0"/>
                </a:spcBef>
                <a:spcAft>
                  <a:spcPct val="0"/>
                </a:spcAft>
              </a:pPr>
              <a:r>
                <a:rPr lang="en-US" altLang="en-US" sz="1000" dirty="0">
                  <a:solidFill>
                    <a:srgbClr val="001932"/>
                  </a:solidFill>
                  <a:latin typeface="Albertus Extra Bold" pitchFamily="34" charset="0"/>
                </a:rPr>
                <a:t>Forest</a:t>
              </a:r>
            </a:p>
            <a:p>
              <a:pPr algn="ctr" eaLnBrk="0" fontAlgn="base" hangingPunct="0">
                <a:spcBef>
                  <a:spcPct val="0"/>
                </a:spcBef>
                <a:spcAft>
                  <a:spcPct val="0"/>
                </a:spcAft>
              </a:pPr>
              <a:r>
                <a:rPr lang="en-US" altLang="en-US" sz="1000" dirty="0">
                  <a:solidFill>
                    <a:srgbClr val="001932"/>
                  </a:solidFill>
                  <a:latin typeface="Albertus Extra Bold" pitchFamily="34" charset="0"/>
                </a:rPr>
                <a:t>Reserve</a:t>
              </a:r>
              <a:endParaRPr lang="en-US" altLang="en-US" sz="1000" dirty="0">
                <a:solidFill>
                  <a:srgbClr val="001932"/>
                </a:solidFill>
                <a:latin typeface="Times New Roman" panose="02020603050405020304" pitchFamily="18" charset="0"/>
              </a:endParaRPr>
            </a:p>
          </p:txBody>
        </p:sp>
        <p:grpSp>
          <p:nvGrpSpPr>
            <p:cNvPr id="25632" name="Group 32">
              <a:extLst>
                <a:ext uri="{FF2B5EF4-FFF2-40B4-BE49-F238E27FC236}">
                  <a16:creationId xmlns:a16="http://schemas.microsoft.com/office/drawing/2014/main" id="{4DB2A335-5F1B-39A5-2439-CFC9C105A1BF}"/>
                </a:ext>
              </a:extLst>
            </p:cNvPr>
            <p:cNvGrpSpPr>
              <a:grpSpLocks/>
            </p:cNvGrpSpPr>
            <p:nvPr/>
          </p:nvGrpSpPr>
          <p:grpSpPr bwMode="auto">
            <a:xfrm>
              <a:off x="8229600" y="2362205"/>
              <a:ext cx="838200" cy="246063"/>
              <a:chOff x="1296" y="1584"/>
              <a:chExt cx="528" cy="155"/>
            </a:xfrm>
          </p:grpSpPr>
          <p:sp>
            <p:nvSpPr>
              <p:cNvPr id="25633" name="Line 33">
                <a:extLst>
                  <a:ext uri="{FF2B5EF4-FFF2-40B4-BE49-F238E27FC236}">
                    <a16:creationId xmlns:a16="http://schemas.microsoft.com/office/drawing/2014/main" id="{D0EFB655-396C-0885-983B-674045225FBC}"/>
                  </a:ext>
                </a:extLst>
              </p:cNvPr>
              <p:cNvSpPr>
                <a:spLocks noChangeShapeType="1"/>
              </p:cNvSpPr>
              <p:nvPr/>
            </p:nvSpPr>
            <p:spPr bwMode="auto">
              <a:xfrm>
                <a:off x="1296" y="1728"/>
                <a:ext cx="528" cy="0"/>
              </a:xfrm>
              <a:prstGeom prst="line">
                <a:avLst/>
              </a:prstGeom>
              <a:ln w="57150">
                <a:headEnd/>
                <a:tailEnd type="triangle" w="med" len="med"/>
              </a:ln>
            </p:spPr>
            <p:style>
              <a:lnRef idx="1">
                <a:schemeClr val="accent1"/>
              </a:lnRef>
              <a:fillRef idx="0">
                <a:schemeClr val="accent1"/>
              </a:fillRef>
              <a:effectRef idx="0">
                <a:schemeClr val="accent1"/>
              </a:effectRef>
              <a:fontRef idx="minor">
                <a:schemeClr val="tx1"/>
              </a:fontRef>
            </p:style>
            <p:txBody>
              <a:bodyPr wrap="none" anchor="ctr"/>
              <a:lstStyle/>
              <a:p>
                <a:pPr fontAlgn="base">
                  <a:spcBef>
                    <a:spcPct val="0"/>
                  </a:spcBef>
                  <a:spcAft>
                    <a:spcPct val="0"/>
                  </a:spcAft>
                </a:pPr>
                <a:endParaRPr lang="en-US" sz="1000" dirty="0">
                  <a:solidFill>
                    <a:srgbClr val="FFFFFF"/>
                  </a:solidFill>
                  <a:latin typeface="Times New Roman" panose="02020603050405020304" pitchFamily="18" charset="0"/>
                </a:endParaRPr>
              </a:p>
            </p:txBody>
          </p:sp>
          <p:sp>
            <p:nvSpPr>
              <p:cNvPr id="25634" name="Text Box 34">
                <a:extLst>
                  <a:ext uri="{FF2B5EF4-FFF2-40B4-BE49-F238E27FC236}">
                    <a16:creationId xmlns:a16="http://schemas.microsoft.com/office/drawing/2014/main" id="{E04782E7-76C0-9AFC-D38D-C36977E24378}"/>
                  </a:ext>
                </a:extLst>
              </p:cNvPr>
              <p:cNvSpPr txBox="1">
                <a:spLocks noChangeArrowheads="1"/>
              </p:cNvSpPr>
              <p:nvPr/>
            </p:nvSpPr>
            <p:spPr bwMode="auto">
              <a:xfrm>
                <a:off x="1296" y="1584"/>
                <a:ext cx="436"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000" dirty="0">
                    <a:solidFill>
                      <a:srgbClr val="001932"/>
                    </a:solidFill>
                    <a:latin typeface="Tahoma" panose="020B0604030504040204" pitchFamily="34" charset="0"/>
                  </a:rPr>
                  <a:t>8.4 ml (10”)</a:t>
                </a:r>
              </a:p>
            </p:txBody>
          </p:sp>
        </p:grpSp>
        <p:sp>
          <p:nvSpPr>
            <p:cNvPr id="25635" name="Text Box 35">
              <a:extLst>
                <a:ext uri="{FF2B5EF4-FFF2-40B4-BE49-F238E27FC236}">
                  <a16:creationId xmlns:a16="http://schemas.microsoft.com/office/drawing/2014/main" id="{94289AAF-2DDF-D741-D39C-7DB6D6865C4D}"/>
                </a:ext>
              </a:extLst>
            </p:cNvPr>
            <p:cNvSpPr txBox="1">
              <a:spLocks noChangeArrowheads="1"/>
            </p:cNvSpPr>
            <p:nvPr/>
          </p:nvSpPr>
          <p:spPr bwMode="auto">
            <a:xfrm>
              <a:off x="3429634" y="2840038"/>
              <a:ext cx="2057400" cy="1015663"/>
            </a:xfrm>
            <a:prstGeom prst="rect">
              <a:avLst/>
            </a:prstGeom>
            <a:solidFill>
              <a:srgbClr val="FFFF99"/>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en-US" altLang="en-US" sz="1000" dirty="0">
                  <a:solidFill>
                    <a:srgbClr val="001932"/>
                  </a:solidFill>
                  <a:latin typeface="Albertus Extra Bold" pitchFamily="34" charset="0"/>
                </a:rPr>
                <a:t>4 Compressors             Rating (mmcfd)</a:t>
              </a:r>
            </a:p>
            <a:p>
              <a:pPr eaLnBrk="0" fontAlgn="base" hangingPunct="0">
                <a:spcBef>
                  <a:spcPct val="0"/>
                </a:spcBef>
                <a:spcAft>
                  <a:spcPct val="0"/>
                </a:spcAft>
                <a:buFontTx/>
                <a:buChar char="-"/>
              </a:pPr>
              <a:r>
                <a:rPr lang="en-US" altLang="en-US" sz="1000" dirty="0">
                  <a:solidFill>
                    <a:srgbClr val="001932"/>
                  </a:solidFill>
                  <a:latin typeface="Times New Roman" panose="02020603050405020304" pitchFamily="18" charset="0"/>
                </a:rPr>
                <a:t>1A CBGMXD-10               2.9</a:t>
              </a:r>
            </a:p>
            <a:p>
              <a:pPr eaLnBrk="0" fontAlgn="base" hangingPunct="0">
                <a:spcBef>
                  <a:spcPct val="0"/>
                </a:spcBef>
                <a:spcAft>
                  <a:spcPct val="0"/>
                </a:spcAft>
                <a:buFontTx/>
                <a:buChar char="-"/>
              </a:pPr>
              <a:r>
                <a:rPr lang="en-US" altLang="en-US" sz="1000" dirty="0">
                  <a:solidFill>
                    <a:srgbClr val="001932"/>
                  </a:solidFill>
                  <a:latin typeface="Times New Roman" panose="02020603050405020304" pitchFamily="18" charset="0"/>
                </a:rPr>
                <a:t>1B CBGMXD-10               2.9</a:t>
              </a:r>
            </a:p>
            <a:p>
              <a:pPr eaLnBrk="0" fontAlgn="base" hangingPunct="0">
                <a:spcBef>
                  <a:spcPct val="0"/>
                </a:spcBef>
                <a:spcAft>
                  <a:spcPct val="0"/>
                </a:spcAft>
                <a:buFontTx/>
                <a:buChar char="-"/>
              </a:pPr>
              <a:r>
                <a:rPr lang="en-US" altLang="en-US" sz="1000" dirty="0">
                  <a:solidFill>
                    <a:srgbClr val="001932"/>
                  </a:solidFill>
                  <a:latin typeface="Times New Roman" panose="02020603050405020304" pitchFamily="18" charset="0"/>
                </a:rPr>
                <a:t>1C WAUKESHA 7042      2.9</a:t>
              </a:r>
            </a:p>
            <a:p>
              <a:pPr eaLnBrk="0" fontAlgn="base" hangingPunct="0">
                <a:spcBef>
                  <a:spcPct val="0"/>
                </a:spcBef>
                <a:spcAft>
                  <a:spcPct val="0"/>
                </a:spcAft>
                <a:buFontTx/>
                <a:buChar char="-"/>
              </a:pPr>
              <a:r>
                <a:rPr lang="en-US" altLang="en-US" sz="1000" dirty="0">
                  <a:solidFill>
                    <a:srgbClr val="001932"/>
                  </a:solidFill>
                  <a:latin typeface="Times New Roman" panose="02020603050405020304" pitchFamily="18" charset="0"/>
                </a:rPr>
                <a:t>1D CBGMXD-10               2.9</a:t>
              </a:r>
            </a:p>
            <a:p>
              <a:pPr eaLnBrk="0" fontAlgn="base" hangingPunct="0">
                <a:spcBef>
                  <a:spcPct val="0"/>
                </a:spcBef>
                <a:spcAft>
                  <a:spcPct val="0"/>
                </a:spcAft>
              </a:pPr>
              <a:r>
                <a:rPr lang="en-US" altLang="en-US" sz="1000" dirty="0">
                  <a:solidFill>
                    <a:srgbClr val="001932"/>
                  </a:solidFill>
                  <a:latin typeface="Times New Roman" panose="02020603050405020304" pitchFamily="18" charset="0"/>
                </a:rPr>
                <a:t>- Glycol Dehydrator Unit (12-15 mmcfd)</a:t>
              </a:r>
            </a:p>
          </p:txBody>
        </p:sp>
        <p:sp>
          <p:nvSpPr>
            <p:cNvPr id="25637" name="Text Box 37">
              <a:extLst>
                <a:ext uri="{FF2B5EF4-FFF2-40B4-BE49-F238E27FC236}">
                  <a16:creationId xmlns:a16="http://schemas.microsoft.com/office/drawing/2014/main" id="{6422FBE6-C421-AB49-F5DD-F859FE6565A6}"/>
                </a:ext>
              </a:extLst>
            </p:cNvPr>
            <p:cNvSpPr txBox="1">
              <a:spLocks noChangeArrowheads="1"/>
            </p:cNvSpPr>
            <p:nvPr/>
          </p:nvSpPr>
          <p:spPr bwMode="auto">
            <a:xfrm>
              <a:off x="8730728" y="2851640"/>
              <a:ext cx="1828800" cy="1015663"/>
            </a:xfrm>
            <a:prstGeom prst="rect">
              <a:avLst/>
            </a:prstGeom>
            <a:solidFill>
              <a:srgbClr val="FFFF99"/>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en-US" altLang="en-US" sz="1000" dirty="0">
                  <a:solidFill>
                    <a:srgbClr val="001932"/>
                  </a:solidFill>
                  <a:latin typeface="Albertus Extra Bold" pitchFamily="34" charset="0"/>
                </a:rPr>
                <a:t>4 Compressors        Rating (mmcfd)</a:t>
              </a:r>
            </a:p>
            <a:p>
              <a:pPr eaLnBrk="0" fontAlgn="base" hangingPunct="0">
                <a:spcBef>
                  <a:spcPct val="0"/>
                </a:spcBef>
                <a:spcAft>
                  <a:spcPct val="0"/>
                </a:spcAft>
              </a:pPr>
              <a:endParaRPr lang="en-US" altLang="en-US" sz="1000" dirty="0">
                <a:solidFill>
                  <a:srgbClr val="001932"/>
                </a:solidFill>
                <a:latin typeface="Albertus Extra Bold" pitchFamily="34" charset="0"/>
              </a:endParaRPr>
            </a:p>
            <a:p>
              <a:pPr eaLnBrk="0" fontAlgn="base" hangingPunct="0">
                <a:spcBef>
                  <a:spcPct val="0"/>
                </a:spcBef>
                <a:spcAft>
                  <a:spcPct val="0"/>
                </a:spcAft>
                <a:buFontTx/>
                <a:buChar char="-"/>
              </a:pPr>
              <a:r>
                <a:rPr lang="en-US" altLang="en-US" sz="1000" dirty="0">
                  <a:solidFill>
                    <a:srgbClr val="001932"/>
                  </a:solidFill>
                  <a:latin typeface="Times New Roman" panose="02020603050405020304" pitchFamily="18" charset="0"/>
                </a:rPr>
                <a:t>13C CBGMXD-10            5.8</a:t>
              </a:r>
            </a:p>
            <a:p>
              <a:pPr eaLnBrk="0" fontAlgn="base" hangingPunct="0">
                <a:spcBef>
                  <a:spcPct val="0"/>
                </a:spcBef>
                <a:spcAft>
                  <a:spcPct val="0"/>
                </a:spcAft>
                <a:buFontTx/>
                <a:buChar char="-"/>
              </a:pPr>
              <a:r>
                <a:rPr lang="en-US" altLang="en-US" sz="1000" dirty="0">
                  <a:solidFill>
                    <a:srgbClr val="001932"/>
                  </a:solidFill>
                  <a:latin typeface="Times New Roman" panose="02020603050405020304" pitchFamily="18" charset="0"/>
                </a:rPr>
                <a:t>13D CBGMXD-10            5.8</a:t>
              </a:r>
            </a:p>
            <a:p>
              <a:pPr eaLnBrk="0" fontAlgn="base" hangingPunct="0">
                <a:spcBef>
                  <a:spcPct val="0"/>
                </a:spcBef>
                <a:spcAft>
                  <a:spcPct val="0"/>
                </a:spcAft>
                <a:buFontTx/>
                <a:buChar char="-"/>
              </a:pPr>
              <a:r>
                <a:rPr lang="en-US" altLang="en-US" sz="1000" dirty="0">
                  <a:solidFill>
                    <a:srgbClr val="001932"/>
                  </a:solidFill>
                  <a:latin typeface="Times New Roman" panose="02020603050405020304" pitchFamily="18" charset="0"/>
                </a:rPr>
                <a:t>13E CBGMXD-10            4.2</a:t>
              </a:r>
            </a:p>
            <a:p>
              <a:pPr eaLnBrk="0" fontAlgn="base" hangingPunct="0">
                <a:spcBef>
                  <a:spcPct val="0"/>
                </a:spcBef>
                <a:spcAft>
                  <a:spcPct val="0"/>
                </a:spcAft>
                <a:buFontTx/>
                <a:buChar char="-"/>
              </a:pPr>
              <a:r>
                <a:rPr lang="en-US" altLang="en-US" sz="1000" dirty="0">
                  <a:solidFill>
                    <a:srgbClr val="001932"/>
                  </a:solidFill>
                  <a:latin typeface="Times New Roman" panose="02020603050405020304" pitchFamily="18" charset="0"/>
                </a:rPr>
                <a:t>13B CBGMXD-10            4.2</a:t>
              </a:r>
            </a:p>
          </p:txBody>
        </p:sp>
        <p:sp>
          <p:nvSpPr>
            <p:cNvPr id="25639" name="Text Box 39">
              <a:extLst>
                <a:ext uri="{FF2B5EF4-FFF2-40B4-BE49-F238E27FC236}">
                  <a16:creationId xmlns:a16="http://schemas.microsoft.com/office/drawing/2014/main" id="{7765D400-3F88-AED9-13F5-07CBA1BD2660}"/>
                </a:ext>
              </a:extLst>
            </p:cNvPr>
            <p:cNvSpPr txBox="1">
              <a:spLocks noChangeArrowheads="1"/>
            </p:cNvSpPr>
            <p:nvPr/>
          </p:nvSpPr>
          <p:spPr bwMode="auto">
            <a:xfrm>
              <a:off x="7598730" y="2819094"/>
              <a:ext cx="207332"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100" b="1" dirty="0">
                  <a:solidFill>
                    <a:srgbClr val="001932"/>
                  </a:solidFill>
                  <a:latin typeface="Albertus Extra Bold" pitchFamily="34" charset="0"/>
                </a:rPr>
                <a:t>X</a:t>
              </a:r>
              <a:endParaRPr lang="en-US" altLang="en-US" sz="1100" dirty="0">
                <a:solidFill>
                  <a:srgbClr val="001932"/>
                </a:solidFill>
                <a:latin typeface="Times New Roman" panose="02020603050405020304" pitchFamily="18" charset="0"/>
              </a:endParaRPr>
            </a:p>
          </p:txBody>
        </p:sp>
        <p:sp>
          <p:nvSpPr>
            <p:cNvPr id="25641" name="Line 41">
              <a:extLst>
                <a:ext uri="{FF2B5EF4-FFF2-40B4-BE49-F238E27FC236}">
                  <a16:creationId xmlns:a16="http://schemas.microsoft.com/office/drawing/2014/main" id="{552E627E-B990-95DD-F4B2-DFFA4EB212CC}"/>
                </a:ext>
              </a:extLst>
            </p:cNvPr>
            <p:cNvSpPr>
              <a:spLocks noChangeShapeType="1"/>
            </p:cNvSpPr>
            <p:nvPr/>
          </p:nvSpPr>
          <p:spPr bwMode="auto">
            <a:xfrm>
              <a:off x="4876800" y="2667000"/>
              <a:ext cx="8382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000" dirty="0">
                <a:solidFill>
                  <a:srgbClr val="FFFFFF"/>
                </a:solidFill>
                <a:latin typeface="Times New Roman" panose="02020603050405020304" pitchFamily="18" charset="0"/>
              </a:endParaRPr>
            </a:p>
          </p:txBody>
        </p:sp>
      </p:grpSp>
      <p:pic>
        <p:nvPicPr>
          <p:cNvPr id="4" name="Picture 1026">
            <a:extLst>
              <a:ext uri="{FF2B5EF4-FFF2-40B4-BE49-F238E27FC236}">
                <a16:creationId xmlns:a16="http://schemas.microsoft.com/office/drawing/2014/main" id="{A8DC4E9D-ADFC-4DE7-B59B-393E2928CA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982" y="2933714"/>
            <a:ext cx="5769073" cy="3725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a:extLst>
              <a:ext uri="{FF2B5EF4-FFF2-40B4-BE49-F238E27FC236}">
                <a16:creationId xmlns:a16="http://schemas.microsoft.com/office/drawing/2014/main" id="{7CB77036-980E-ADBE-648B-627CAB8DE05E}"/>
              </a:ext>
            </a:extLst>
          </p:cNvPr>
          <p:cNvSpPr txBox="1">
            <a:spLocks/>
          </p:cNvSpPr>
          <p:nvPr/>
        </p:nvSpPr>
        <p:spPr>
          <a:xfrm>
            <a:off x="1157041" y="165277"/>
            <a:ext cx="9956819" cy="756994"/>
          </a:xfrm>
          <a:prstGeom prst="rect">
            <a:avLst/>
          </a:prstGeom>
          <a:solidFill>
            <a:srgbClr val="FFFFFF"/>
          </a:solidFill>
          <a:ln w="38100" cap="sq">
            <a:solidFill>
              <a:srgbClr val="404040"/>
            </a:solidFill>
            <a:miter lim="800000"/>
          </a:ln>
        </p:spPr>
        <p:txBody>
          <a:bodyPr vert="horz" lIns="274320" tIns="182880" rIns="274320" bIns="182880" rtlCol="0" anchor="ctr" anchorCtr="1">
            <a:noAutofit/>
          </a:bodyPr>
          <a:lst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a:lstStyle>
          <a:p>
            <a:r>
              <a:rPr lang="en-US" b="1" dirty="0">
                <a:solidFill>
                  <a:srgbClr val="00B050"/>
                </a:solidFill>
              </a:rPr>
              <a:t>FoRMER CO</a:t>
            </a:r>
            <a:r>
              <a:rPr lang="en-US" b="1" baseline="-25000" dirty="0">
                <a:solidFill>
                  <a:srgbClr val="00B050"/>
                </a:solidFill>
              </a:rPr>
              <a:t>2</a:t>
            </a:r>
            <a:r>
              <a:rPr lang="en-US" b="1" dirty="0">
                <a:solidFill>
                  <a:srgbClr val="00B050"/>
                </a:solidFill>
              </a:rPr>
              <a:t> Distribution network</a:t>
            </a:r>
          </a:p>
        </p:txBody>
      </p:sp>
      <p:sp>
        <p:nvSpPr>
          <p:cNvPr id="5" name="TextBox 4">
            <a:extLst>
              <a:ext uri="{FF2B5EF4-FFF2-40B4-BE49-F238E27FC236}">
                <a16:creationId xmlns:a16="http://schemas.microsoft.com/office/drawing/2014/main" id="{DB0939C0-D336-28F9-F97A-4443456BD706}"/>
              </a:ext>
            </a:extLst>
          </p:cNvPr>
          <p:cNvSpPr txBox="1"/>
          <p:nvPr/>
        </p:nvSpPr>
        <p:spPr>
          <a:xfrm>
            <a:off x="3306263" y="2575647"/>
            <a:ext cx="809836" cy="307777"/>
          </a:xfrm>
          <a:prstGeom prst="rect">
            <a:avLst/>
          </a:prstGeom>
          <a:noFill/>
        </p:spPr>
        <p:txBody>
          <a:bodyPr wrap="square" rtlCol="0">
            <a:spAutoFit/>
          </a:bodyPr>
          <a:lstStyle/>
          <a:p>
            <a:r>
              <a:rPr lang="en-US" sz="1400" dirty="0">
                <a:solidFill>
                  <a:srgbClr val="FF0000"/>
                </a:solidFill>
              </a:rPr>
              <a:t>250 psig</a:t>
            </a:r>
            <a:endParaRPr lang="en-GB" sz="1400" dirty="0">
              <a:solidFill>
                <a:srgbClr val="FF0000"/>
              </a:solidFill>
            </a:endParaRPr>
          </a:p>
        </p:txBody>
      </p:sp>
      <p:sp>
        <p:nvSpPr>
          <p:cNvPr id="6" name="TextBox 5">
            <a:extLst>
              <a:ext uri="{FF2B5EF4-FFF2-40B4-BE49-F238E27FC236}">
                <a16:creationId xmlns:a16="http://schemas.microsoft.com/office/drawing/2014/main" id="{30E7BBC2-5656-D82F-8273-E7EC91BCFA6A}"/>
              </a:ext>
            </a:extLst>
          </p:cNvPr>
          <p:cNvSpPr txBox="1"/>
          <p:nvPr/>
        </p:nvSpPr>
        <p:spPr>
          <a:xfrm>
            <a:off x="8512327" y="1300457"/>
            <a:ext cx="1057635" cy="307777"/>
          </a:xfrm>
          <a:prstGeom prst="rect">
            <a:avLst/>
          </a:prstGeom>
          <a:noFill/>
        </p:spPr>
        <p:txBody>
          <a:bodyPr wrap="square" rtlCol="0">
            <a:spAutoFit/>
          </a:bodyPr>
          <a:lstStyle/>
          <a:p>
            <a:r>
              <a:rPr lang="en-US" sz="1400" dirty="0">
                <a:solidFill>
                  <a:srgbClr val="FF0000"/>
                </a:solidFill>
              </a:rPr>
              <a:t>120 psig</a:t>
            </a:r>
            <a:endParaRPr lang="en-GB" sz="1400" dirty="0">
              <a:solidFill>
                <a:srgbClr val="FF0000"/>
              </a:solidFill>
            </a:endParaRPr>
          </a:p>
        </p:txBody>
      </p:sp>
      <p:sp>
        <p:nvSpPr>
          <p:cNvPr id="7" name="TextBox 6">
            <a:extLst>
              <a:ext uri="{FF2B5EF4-FFF2-40B4-BE49-F238E27FC236}">
                <a16:creationId xmlns:a16="http://schemas.microsoft.com/office/drawing/2014/main" id="{7FEBE162-3D47-7364-D96C-C95D273F7B40}"/>
              </a:ext>
            </a:extLst>
          </p:cNvPr>
          <p:cNvSpPr txBox="1"/>
          <p:nvPr/>
        </p:nvSpPr>
        <p:spPr>
          <a:xfrm>
            <a:off x="9889970" y="2651860"/>
            <a:ext cx="1249932" cy="307777"/>
          </a:xfrm>
          <a:prstGeom prst="rect">
            <a:avLst/>
          </a:prstGeom>
          <a:noFill/>
        </p:spPr>
        <p:txBody>
          <a:bodyPr wrap="square" rtlCol="0">
            <a:spAutoFit/>
          </a:bodyPr>
          <a:lstStyle/>
          <a:p>
            <a:r>
              <a:rPr lang="en-US" sz="1400" dirty="0">
                <a:solidFill>
                  <a:srgbClr val="FF0000"/>
                </a:solidFill>
              </a:rPr>
              <a:t>1000</a:t>
            </a:r>
            <a:r>
              <a:rPr lang="en-US" sz="1400" dirty="0"/>
              <a:t> </a:t>
            </a:r>
            <a:r>
              <a:rPr lang="en-US" sz="1400" dirty="0">
                <a:solidFill>
                  <a:srgbClr val="FF0000"/>
                </a:solidFill>
              </a:rPr>
              <a:t>psig</a:t>
            </a:r>
            <a:endParaRPr lang="en-GB" sz="1400" dirty="0">
              <a:solidFill>
                <a:srgbClr val="FF0000"/>
              </a:solidFill>
            </a:endParaRPr>
          </a:p>
        </p:txBody>
      </p:sp>
      <p:pic>
        <p:nvPicPr>
          <p:cNvPr id="8" name="Picture 6">
            <a:extLst>
              <a:ext uri="{FF2B5EF4-FFF2-40B4-BE49-F238E27FC236}">
                <a16:creationId xmlns:a16="http://schemas.microsoft.com/office/drawing/2014/main" id="{737886A3-C226-FEF8-28DC-9A514CBA7D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7346" y="3495811"/>
            <a:ext cx="3763678" cy="2545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7">
            <a:extLst>
              <a:ext uri="{FF2B5EF4-FFF2-40B4-BE49-F238E27FC236}">
                <a16:creationId xmlns:a16="http://schemas.microsoft.com/office/drawing/2014/main" id="{C7E9E590-1E7C-D5F9-7EB5-9B2148203911}"/>
              </a:ext>
            </a:extLst>
          </p:cNvPr>
          <p:cNvSpPr txBox="1">
            <a:spLocks noChangeArrowheads="1"/>
          </p:cNvSpPr>
          <p:nvPr/>
        </p:nvSpPr>
        <p:spPr bwMode="auto">
          <a:xfrm>
            <a:off x="7769977" y="6160277"/>
            <a:ext cx="409817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spcBef>
                <a:spcPct val="60000"/>
              </a:spcBef>
              <a:buClr>
                <a:schemeClr val="tx1"/>
              </a:buClr>
              <a:buChar char="•"/>
              <a:defRPr sz="3000">
                <a:solidFill>
                  <a:schemeClr val="tx1"/>
                </a:solidFill>
                <a:latin typeface="Arial" panose="020B0604020202020204" pitchFamily="34" charset="0"/>
              </a:defRPr>
            </a:lvl1pPr>
            <a:lvl2pPr marL="742950" indent="-285750">
              <a:spcBef>
                <a:spcPct val="40000"/>
              </a:spcBef>
              <a:buClr>
                <a:schemeClr val="tx1"/>
              </a:buClr>
              <a:buChar char="–"/>
              <a:defRPr sz="2600">
                <a:solidFill>
                  <a:schemeClr val="tx1"/>
                </a:solidFill>
                <a:latin typeface="Arial" panose="020B0604020202020204" pitchFamily="34" charset="0"/>
              </a:defRPr>
            </a:lvl2pPr>
            <a:lvl3pPr marL="1143000" indent="-228600">
              <a:lnSpc>
                <a:spcPct val="95000"/>
              </a:lnSpc>
              <a:spcBef>
                <a:spcPct val="35000"/>
              </a:spcBef>
              <a:buClr>
                <a:schemeClr val="tx1"/>
              </a:buClr>
              <a:buChar char="•"/>
              <a:defRPr sz="2400">
                <a:solidFill>
                  <a:schemeClr val="tx1"/>
                </a:solidFill>
                <a:latin typeface="Arial" panose="020B0604020202020204" pitchFamily="34" charset="0"/>
              </a:defRPr>
            </a:lvl3pPr>
            <a:lvl4pPr marL="1600200" indent="-228600">
              <a:lnSpc>
                <a:spcPct val="75000"/>
              </a:lnSpc>
              <a:spcBef>
                <a:spcPct val="30000"/>
              </a:spcBef>
              <a:buClr>
                <a:schemeClr val="tx1"/>
              </a:buClr>
              <a:buChar char="–"/>
              <a:defRPr sz="2000">
                <a:solidFill>
                  <a:schemeClr val="tx1"/>
                </a:solidFill>
                <a:latin typeface="Arial" panose="020B0604020202020204" pitchFamily="34" charset="0"/>
              </a:defRPr>
            </a:lvl4pPr>
            <a:lvl5pPr marL="2057400" indent="-228600">
              <a:lnSpc>
                <a:spcPct val="75000"/>
              </a:lnSpc>
              <a:spcBef>
                <a:spcPct val="30000"/>
              </a:spcBef>
              <a:buClr>
                <a:schemeClr val="tx1"/>
              </a:buClr>
              <a:buChar char="»"/>
              <a:defRPr>
                <a:solidFill>
                  <a:schemeClr val="tx1"/>
                </a:solidFill>
                <a:latin typeface="Arial" panose="020B0604020202020204" pitchFamily="34" charset="0"/>
              </a:defRPr>
            </a:lvl5pPr>
            <a:lvl6pPr marL="2514600" indent="-228600" eaLnBrk="0" fontAlgn="base" hangingPunct="0">
              <a:lnSpc>
                <a:spcPct val="75000"/>
              </a:lnSpc>
              <a:spcBef>
                <a:spcPct val="30000"/>
              </a:spcBef>
              <a:spcAft>
                <a:spcPct val="0"/>
              </a:spcAft>
              <a:buClr>
                <a:schemeClr val="tx1"/>
              </a:buClr>
              <a:buChar char="»"/>
              <a:defRPr>
                <a:solidFill>
                  <a:schemeClr val="tx1"/>
                </a:solidFill>
                <a:latin typeface="Arial" panose="020B0604020202020204" pitchFamily="34" charset="0"/>
              </a:defRPr>
            </a:lvl6pPr>
            <a:lvl7pPr marL="2971800" indent="-228600" eaLnBrk="0" fontAlgn="base" hangingPunct="0">
              <a:lnSpc>
                <a:spcPct val="75000"/>
              </a:lnSpc>
              <a:spcBef>
                <a:spcPct val="30000"/>
              </a:spcBef>
              <a:spcAft>
                <a:spcPct val="0"/>
              </a:spcAft>
              <a:buClr>
                <a:schemeClr val="tx1"/>
              </a:buClr>
              <a:buChar char="»"/>
              <a:defRPr>
                <a:solidFill>
                  <a:schemeClr val="tx1"/>
                </a:solidFill>
                <a:latin typeface="Arial" panose="020B0604020202020204" pitchFamily="34" charset="0"/>
              </a:defRPr>
            </a:lvl7pPr>
            <a:lvl8pPr marL="3429000" indent="-228600" eaLnBrk="0" fontAlgn="base" hangingPunct="0">
              <a:lnSpc>
                <a:spcPct val="75000"/>
              </a:lnSpc>
              <a:spcBef>
                <a:spcPct val="30000"/>
              </a:spcBef>
              <a:spcAft>
                <a:spcPct val="0"/>
              </a:spcAft>
              <a:buClr>
                <a:schemeClr val="tx1"/>
              </a:buClr>
              <a:buChar char="»"/>
              <a:defRPr>
                <a:solidFill>
                  <a:schemeClr val="tx1"/>
                </a:solidFill>
                <a:latin typeface="Arial" panose="020B0604020202020204" pitchFamily="34" charset="0"/>
              </a:defRPr>
            </a:lvl8pPr>
            <a:lvl9pPr marL="3886200" indent="-228600" eaLnBrk="0" fontAlgn="base" hangingPunct="0">
              <a:lnSpc>
                <a:spcPct val="75000"/>
              </a:lnSpc>
              <a:spcBef>
                <a:spcPct val="30000"/>
              </a:spcBef>
              <a:spcAft>
                <a:spcPct val="0"/>
              </a:spcAft>
              <a:buClr>
                <a:schemeClr val="tx1"/>
              </a:buClr>
              <a:buChar char="»"/>
              <a:defRPr>
                <a:solidFill>
                  <a:schemeClr val="tx1"/>
                </a:solidFill>
                <a:latin typeface="Arial" panose="020B0604020202020204" pitchFamily="34" charset="0"/>
              </a:defRPr>
            </a:lvl9pPr>
          </a:lstStyle>
          <a:p>
            <a:pPr eaLnBrk="1" hangingPunct="1">
              <a:spcBef>
                <a:spcPct val="50000"/>
              </a:spcBef>
              <a:buClrTx/>
              <a:buNone/>
            </a:pPr>
            <a:r>
              <a:rPr lang="en-US" altLang="en-US" sz="1400" dirty="0">
                <a:latin typeface="+mn-lt"/>
              </a:rPr>
              <a:t>Cooper Bessemer CO</a:t>
            </a:r>
            <a:r>
              <a:rPr lang="en-US" altLang="en-US" sz="1400" baseline="-25000" dirty="0">
                <a:latin typeface="+mn-lt"/>
              </a:rPr>
              <a:t>2</a:t>
            </a:r>
            <a:r>
              <a:rPr lang="en-US" altLang="en-US" sz="1400" dirty="0">
                <a:latin typeface="+mn-lt"/>
              </a:rPr>
              <a:t> Compressor (circa 1950’s)</a:t>
            </a:r>
          </a:p>
        </p:txBody>
      </p:sp>
      <p:sp>
        <p:nvSpPr>
          <p:cNvPr id="10" name="TextBox 9">
            <a:extLst>
              <a:ext uri="{FF2B5EF4-FFF2-40B4-BE49-F238E27FC236}">
                <a16:creationId xmlns:a16="http://schemas.microsoft.com/office/drawing/2014/main" id="{EF5CEF56-A1FA-C788-1B31-456C94FCF5E1}"/>
              </a:ext>
            </a:extLst>
          </p:cNvPr>
          <p:cNvSpPr txBox="1"/>
          <p:nvPr/>
        </p:nvSpPr>
        <p:spPr>
          <a:xfrm>
            <a:off x="990446" y="1462464"/>
            <a:ext cx="809836" cy="307777"/>
          </a:xfrm>
          <a:prstGeom prst="rect">
            <a:avLst/>
          </a:prstGeom>
          <a:noFill/>
        </p:spPr>
        <p:txBody>
          <a:bodyPr wrap="square" rtlCol="0">
            <a:spAutoFit/>
          </a:bodyPr>
          <a:lstStyle/>
          <a:p>
            <a:r>
              <a:rPr lang="en-US" sz="1400" dirty="0">
                <a:solidFill>
                  <a:srgbClr val="FF0000"/>
                </a:solidFill>
              </a:rPr>
              <a:t>0 psig</a:t>
            </a:r>
            <a:endParaRPr lang="en-GB" sz="1400" dirty="0">
              <a:solidFill>
                <a:srgbClr val="FF0000"/>
              </a:solidFill>
            </a:endParaRPr>
          </a:p>
        </p:txBody>
      </p:sp>
    </p:spTree>
    <p:extLst>
      <p:ext uri="{BB962C8B-B14F-4D97-AF65-F5344CB8AC3E}">
        <p14:creationId xmlns:p14="http://schemas.microsoft.com/office/powerpoint/2010/main" val="3124953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09EBB-A280-9AD0-51A4-F89D523E3C51}"/>
              </a:ext>
            </a:extLst>
          </p:cNvPr>
          <p:cNvSpPr>
            <a:spLocks noGrp="1"/>
          </p:cNvSpPr>
          <p:nvPr>
            <p:ph type="ctrTitle"/>
          </p:nvPr>
        </p:nvSpPr>
        <p:spPr>
          <a:xfrm>
            <a:off x="366713" y="106069"/>
            <a:ext cx="6805612" cy="781051"/>
          </a:xfrm>
        </p:spPr>
        <p:txBody>
          <a:bodyPr>
            <a:noAutofit/>
          </a:bodyPr>
          <a:lstStyle/>
          <a:p>
            <a:r>
              <a:rPr lang="en-US" sz="2800" b="1" dirty="0">
                <a:solidFill>
                  <a:srgbClr val="00B050"/>
                </a:solidFill>
              </a:rPr>
              <a:t>Study area for CO</a:t>
            </a:r>
            <a:r>
              <a:rPr lang="en-US" sz="2800" b="1" baseline="-25000" dirty="0">
                <a:solidFill>
                  <a:srgbClr val="00B050"/>
                </a:solidFill>
              </a:rPr>
              <a:t>2</a:t>
            </a:r>
            <a:r>
              <a:rPr lang="en-US" sz="2800" b="1" dirty="0">
                <a:solidFill>
                  <a:srgbClr val="00B050"/>
                </a:solidFill>
              </a:rPr>
              <a:t> EOR suitability</a:t>
            </a:r>
            <a:endParaRPr lang="en-US" sz="2800" dirty="0"/>
          </a:p>
        </p:txBody>
      </p:sp>
      <p:pic>
        <p:nvPicPr>
          <p:cNvPr id="4" name="Picture 3">
            <a:extLst>
              <a:ext uri="{FF2B5EF4-FFF2-40B4-BE49-F238E27FC236}">
                <a16:creationId xmlns:a16="http://schemas.microsoft.com/office/drawing/2014/main" id="{98D0DD7A-C9D8-C184-7C6C-1775EEA0C8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842" y="1287230"/>
            <a:ext cx="4867965" cy="3447848"/>
          </a:xfrm>
          <a:prstGeom prst="rect">
            <a:avLst/>
          </a:prstGeom>
        </p:spPr>
      </p:pic>
      <p:sp>
        <p:nvSpPr>
          <p:cNvPr id="5" name="TextBox 4">
            <a:extLst>
              <a:ext uri="{FF2B5EF4-FFF2-40B4-BE49-F238E27FC236}">
                <a16:creationId xmlns:a16="http://schemas.microsoft.com/office/drawing/2014/main" id="{CBEC976D-AED9-DD87-E20C-E0B93365CA97}"/>
              </a:ext>
            </a:extLst>
          </p:cNvPr>
          <p:cNvSpPr txBox="1"/>
          <p:nvPr/>
        </p:nvSpPr>
        <p:spPr>
          <a:xfrm>
            <a:off x="116633" y="4832106"/>
            <a:ext cx="5102838" cy="1477328"/>
          </a:xfrm>
          <a:prstGeom prst="rect">
            <a:avLst/>
          </a:prstGeom>
          <a:noFill/>
        </p:spPr>
        <p:txBody>
          <a:bodyPr wrap="square">
            <a:spAutoFit/>
          </a:bodyPr>
          <a:lstStyle>
            <a:defPPr>
              <a:defRPr lang="en-US"/>
            </a:defPPr>
            <a:lvl1pPr marL="285750" marR="0" lvl="0" indent="-285750" defTabSz="914400" fontAlgn="auto">
              <a:lnSpc>
                <a:spcPct val="100000"/>
              </a:lnSpc>
              <a:spcBef>
                <a:spcPts val="0"/>
              </a:spcBef>
              <a:spcAft>
                <a:spcPts val="0"/>
              </a:spcAft>
              <a:buClrTx/>
              <a:buSzTx/>
              <a:buFont typeface="Arial" panose="020B0604020202020204" pitchFamily="34" charset="0"/>
              <a:buChar char="•"/>
              <a:tabLst/>
              <a:defRPr kumimoji="0" sz="2000" b="0" i="0" u="none" strike="noStrike" cap="none" spc="0" normalizeH="0" baseline="0">
                <a:ln>
                  <a:noFill/>
                </a:ln>
                <a:effectLst/>
                <a:uLnTx/>
                <a:uFillTx/>
                <a:ea typeface="Times New Roman" panose="02020603050405020304" pitchFamily="18" charset="0"/>
                <a:cs typeface="Times New Roman" panose="02020603050405020304" pitchFamily="18" charset="0"/>
              </a:defRPr>
            </a:lvl1pPr>
          </a:lstStyle>
          <a:p>
            <a:pPr marL="0" indent="0">
              <a:buNone/>
            </a:pPr>
            <a:r>
              <a:rPr lang="en-US" sz="1800" dirty="0"/>
              <a:t>Apex Quarry North/South/Quarry, Boodoosingh, Brighton Vessigny, Central Los Bajos/Los Bajos, Coora/Apex Coora, Cruse, Erin, Forest Reserve, Fyzabad, Guapo, Mackenzie, Morne Diablo, New Dome, Palo Seco, Parrylands, Point Fortin, Quinam</a:t>
            </a:r>
          </a:p>
        </p:txBody>
      </p:sp>
      <p:sp>
        <p:nvSpPr>
          <p:cNvPr id="9" name="TextBox 8">
            <a:extLst>
              <a:ext uri="{FF2B5EF4-FFF2-40B4-BE49-F238E27FC236}">
                <a16:creationId xmlns:a16="http://schemas.microsoft.com/office/drawing/2014/main" id="{617061B4-8D9F-7372-89A1-48D05FAE13DE}"/>
              </a:ext>
            </a:extLst>
          </p:cNvPr>
          <p:cNvSpPr txBox="1"/>
          <p:nvPr/>
        </p:nvSpPr>
        <p:spPr>
          <a:xfrm>
            <a:off x="116633" y="907221"/>
            <a:ext cx="2873357" cy="400110"/>
          </a:xfrm>
          <a:prstGeom prst="rect">
            <a:avLst/>
          </a:prstGeom>
          <a:noFill/>
        </p:spPr>
        <p:txBody>
          <a:bodyPr wrap="square">
            <a:spAutoFit/>
          </a:bodyPr>
          <a:lstStyle>
            <a:defPPr>
              <a:defRPr lang="en-US"/>
            </a:defPPr>
            <a:lvl1pPr marL="285750" marR="0" lvl="0" indent="-285750" defTabSz="914400" fontAlgn="auto">
              <a:lnSpc>
                <a:spcPct val="100000"/>
              </a:lnSpc>
              <a:spcBef>
                <a:spcPts val="0"/>
              </a:spcBef>
              <a:spcAft>
                <a:spcPts val="0"/>
              </a:spcAft>
              <a:buClrTx/>
              <a:buSzTx/>
              <a:buFont typeface="Arial" panose="020B0604020202020204" pitchFamily="34" charset="0"/>
              <a:buChar char="•"/>
              <a:tabLst/>
              <a:defRPr kumimoji="0" sz="2000" b="0" i="0" u="none" strike="noStrike" cap="none" spc="0" normalizeH="0" baseline="0">
                <a:ln>
                  <a:noFill/>
                </a:ln>
                <a:effectLst/>
                <a:uLnTx/>
                <a:uFillTx/>
                <a:ea typeface="Times New Roman" panose="02020603050405020304" pitchFamily="18" charset="0"/>
                <a:cs typeface="Times New Roman" panose="02020603050405020304" pitchFamily="18" charset="0"/>
              </a:defRPr>
            </a:lvl1pPr>
          </a:lstStyle>
          <a:p>
            <a:pPr marL="0" indent="0">
              <a:buNone/>
            </a:pPr>
            <a:r>
              <a:rPr lang="en-US" b="1" dirty="0"/>
              <a:t>17 onshore fields </a:t>
            </a:r>
          </a:p>
        </p:txBody>
      </p:sp>
      <p:pic>
        <p:nvPicPr>
          <p:cNvPr id="6" name="Picture 5">
            <a:extLst>
              <a:ext uri="{FF2B5EF4-FFF2-40B4-BE49-F238E27FC236}">
                <a16:creationId xmlns:a16="http://schemas.microsoft.com/office/drawing/2014/main" id="{F7D6DB6D-F8A8-4673-BD3B-1E0D2B185BCA}"/>
              </a:ext>
            </a:extLst>
          </p:cNvPr>
          <p:cNvPicPr>
            <a:picLocks noChangeAspect="1"/>
          </p:cNvPicPr>
          <p:nvPr/>
        </p:nvPicPr>
        <p:blipFill>
          <a:blip r:embed="rId3"/>
          <a:stretch>
            <a:fillRect/>
          </a:stretch>
        </p:blipFill>
        <p:spPr>
          <a:xfrm>
            <a:off x="5157476" y="1301235"/>
            <a:ext cx="1591194" cy="4096867"/>
          </a:xfrm>
          <a:prstGeom prst="rect">
            <a:avLst/>
          </a:prstGeom>
        </p:spPr>
      </p:pic>
      <p:pic>
        <p:nvPicPr>
          <p:cNvPr id="7" name="Picture 6">
            <a:extLst>
              <a:ext uri="{FF2B5EF4-FFF2-40B4-BE49-F238E27FC236}">
                <a16:creationId xmlns:a16="http://schemas.microsoft.com/office/drawing/2014/main" id="{B3C7AB81-973E-4A4D-93B7-1BA6A5A6F7E9}"/>
              </a:ext>
            </a:extLst>
          </p:cNvPr>
          <p:cNvPicPr>
            <a:picLocks noChangeAspect="1"/>
          </p:cNvPicPr>
          <p:nvPr/>
        </p:nvPicPr>
        <p:blipFill>
          <a:blip r:embed="rId4"/>
          <a:stretch>
            <a:fillRect/>
          </a:stretch>
        </p:blipFill>
        <p:spPr>
          <a:xfrm>
            <a:off x="6935591" y="1307331"/>
            <a:ext cx="1585097" cy="4090771"/>
          </a:xfrm>
          <a:prstGeom prst="rect">
            <a:avLst/>
          </a:prstGeom>
        </p:spPr>
      </p:pic>
      <p:pic>
        <p:nvPicPr>
          <p:cNvPr id="11" name="Picture 10">
            <a:extLst>
              <a:ext uri="{FF2B5EF4-FFF2-40B4-BE49-F238E27FC236}">
                <a16:creationId xmlns:a16="http://schemas.microsoft.com/office/drawing/2014/main" id="{6E743E16-0F1D-428D-9D11-4764D1677FD7}"/>
              </a:ext>
            </a:extLst>
          </p:cNvPr>
          <p:cNvPicPr>
            <a:picLocks noChangeAspect="1"/>
          </p:cNvPicPr>
          <p:nvPr/>
        </p:nvPicPr>
        <p:blipFill>
          <a:blip r:embed="rId5"/>
          <a:stretch>
            <a:fillRect/>
          </a:stretch>
        </p:blipFill>
        <p:spPr>
          <a:xfrm>
            <a:off x="8741989" y="1301235"/>
            <a:ext cx="1591194" cy="4096867"/>
          </a:xfrm>
          <a:prstGeom prst="rect">
            <a:avLst/>
          </a:prstGeom>
        </p:spPr>
      </p:pic>
      <p:pic>
        <p:nvPicPr>
          <p:cNvPr id="12" name="Picture 11">
            <a:extLst>
              <a:ext uri="{FF2B5EF4-FFF2-40B4-BE49-F238E27FC236}">
                <a16:creationId xmlns:a16="http://schemas.microsoft.com/office/drawing/2014/main" id="{924D3CE8-0AFF-431C-A0D6-E17D1092483F}"/>
              </a:ext>
            </a:extLst>
          </p:cNvPr>
          <p:cNvPicPr>
            <a:picLocks noChangeAspect="1"/>
          </p:cNvPicPr>
          <p:nvPr/>
        </p:nvPicPr>
        <p:blipFill>
          <a:blip r:embed="rId6"/>
          <a:stretch>
            <a:fillRect/>
          </a:stretch>
        </p:blipFill>
        <p:spPr>
          <a:xfrm>
            <a:off x="10475964" y="1301235"/>
            <a:ext cx="1591194" cy="4096867"/>
          </a:xfrm>
          <a:prstGeom prst="rect">
            <a:avLst/>
          </a:prstGeom>
        </p:spPr>
      </p:pic>
      <p:sp>
        <p:nvSpPr>
          <p:cNvPr id="13" name="TextBox 12">
            <a:extLst>
              <a:ext uri="{FF2B5EF4-FFF2-40B4-BE49-F238E27FC236}">
                <a16:creationId xmlns:a16="http://schemas.microsoft.com/office/drawing/2014/main" id="{6F19E703-CFF1-4629-8EDA-BF659678B05E}"/>
              </a:ext>
            </a:extLst>
          </p:cNvPr>
          <p:cNvSpPr txBox="1"/>
          <p:nvPr/>
        </p:nvSpPr>
        <p:spPr>
          <a:xfrm>
            <a:off x="6935591" y="5570770"/>
            <a:ext cx="1591194" cy="738664"/>
          </a:xfrm>
          <a:prstGeom prst="rect">
            <a:avLst/>
          </a:prstGeom>
          <a:noFill/>
        </p:spPr>
        <p:txBody>
          <a:bodyPr wrap="square" rtlCol="0">
            <a:spAutoFit/>
          </a:bodyPr>
          <a:lstStyle/>
          <a:p>
            <a:r>
              <a:rPr lang="en-US" sz="1400" dirty="0"/>
              <a:t>Total cumulative production = </a:t>
            </a:r>
          </a:p>
          <a:p>
            <a:r>
              <a:rPr lang="en-US" sz="1400" dirty="0"/>
              <a:t>1.1 BBO </a:t>
            </a:r>
          </a:p>
        </p:txBody>
      </p:sp>
      <p:sp>
        <p:nvSpPr>
          <p:cNvPr id="14" name="TextBox 13">
            <a:extLst>
              <a:ext uri="{FF2B5EF4-FFF2-40B4-BE49-F238E27FC236}">
                <a16:creationId xmlns:a16="http://schemas.microsoft.com/office/drawing/2014/main" id="{506F83F3-34F4-492F-B201-DA2C2D607A4A}"/>
              </a:ext>
            </a:extLst>
          </p:cNvPr>
          <p:cNvSpPr txBox="1"/>
          <p:nvPr/>
        </p:nvSpPr>
        <p:spPr>
          <a:xfrm>
            <a:off x="8741989" y="5570770"/>
            <a:ext cx="1591194" cy="523220"/>
          </a:xfrm>
          <a:prstGeom prst="rect">
            <a:avLst/>
          </a:prstGeom>
          <a:noFill/>
        </p:spPr>
        <p:txBody>
          <a:bodyPr wrap="square" rtlCol="0">
            <a:spAutoFit/>
          </a:bodyPr>
          <a:lstStyle/>
          <a:p>
            <a:r>
              <a:rPr lang="en-US" sz="1400" dirty="0"/>
              <a:t>Total HPCL wells = 5,625</a:t>
            </a:r>
          </a:p>
        </p:txBody>
      </p:sp>
      <p:sp>
        <p:nvSpPr>
          <p:cNvPr id="15" name="TextBox 14">
            <a:extLst>
              <a:ext uri="{FF2B5EF4-FFF2-40B4-BE49-F238E27FC236}">
                <a16:creationId xmlns:a16="http://schemas.microsoft.com/office/drawing/2014/main" id="{487A70D0-D5C4-49E3-93CD-0083BDB7B6F5}"/>
              </a:ext>
            </a:extLst>
          </p:cNvPr>
          <p:cNvSpPr txBox="1"/>
          <p:nvPr/>
        </p:nvSpPr>
        <p:spPr>
          <a:xfrm>
            <a:off x="10548387" y="5542075"/>
            <a:ext cx="1591194" cy="523220"/>
          </a:xfrm>
          <a:prstGeom prst="rect">
            <a:avLst/>
          </a:prstGeom>
          <a:noFill/>
        </p:spPr>
        <p:txBody>
          <a:bodyPr wrap="square" rtlCol="0">
            <a:spAutoFit/>
          </a:bodyPr>
          <a:lstStyle/>
          <a:p>
            <a:r>
              <a:rPr lang="en-US" sz="1400" dirty="0"/>
              <a:t>Total reserves = </a:t>
            </a:r>
          </a:p>
          <a:p>
            <a:r>
              <a:rPr lang="en-US" sz="1400" dirty="0"/>
              <a:t>36 MMBO</a:t>
            </a:r>
          </a:p>
        </p:txBody>
      </p:sp>
      <p:sp>
        <p:nvSpPr>
          <p:cNvPr id="16" name="TextBox 15">
            <a:extLst>
              <a:ext uri="{FF2B5EF4-FFF2-40B4-BE49-F238E27FC236}">
                <a16:creationId xmlns:a16="http://schemas.microsoft.com/office/drawing/2014/main" id="{76EFB23F-9FF0-4A7E-A0C2-6BB89C9FAE11}"/>
              </a:ext>
            </a:extLst>
          </p:cNvPr>
          <p:cNvSpPr txBox="1"/>
          <p:nvPr/>
        </p:nvSpPr>
        <p:spPr>
          <a:xfrm>
            <a:off x="5157476" y="5570770"/>
            <a:ext cx="1591194" cy="523220"/>
          </a:xfrm>
          <a:prstGeom prst="rect">
            <a:avLst/>
          </a:prstGeom>
          <a:noFill/>
        </p:spPr>
        <p:txBody>
          <a:bodyPr wrap="square" rtlCol="0">
            <a:spAutoFit/>
          </a:bodyPr>
          <a:lstStyle/>
          <a:p>
            <a:r>
              <a:rPr lang="en-US" sz="1400" dirty="0"/>
              <a:t>Total acreage= </a:t>
            </a:r>
          </a:p>
          <a:p>
            <a:r>
              <a:rPr lang="en-US" sz="1400" dirty="0"/>
              <a:t>66,744 acres</a:t>
            </a:r>
          </a:p>
        </p:txBody>
      </p:sp>
      <p:pic>
        <p:nvPicPr>
          <p:cNvPr id="17" name="Picture 16">
            <a:extLst>
              <a:ext uri="{FF2B5EF4-FFF2-40B4-BE49-F238E27FC236}">
                <a16:creationId xmlns:a16="http://schemas.microsoft.com/office/drawing/2014/main" id="{DBE0114D-2D4D-4C30-9B9A-2476D676ED65}"/>
              </a:ext>
            </a:extLst>
          </p:cNvPr>
          <p:cNvPicPr>
            <a:picLocks noChangeAspect="1"/>
          </p:cNvPicPr>
          <p:nvPr/>
        </p:nvPicPr>
        <p:blipFill>
          <a:blip r:embed="rId7"/>
          <a:stretch>
            <a:fillRect/>
          </a:stretch>
        </p:blipFill>
        <p:spPr>
          <a:xfrm>
            <a:off x="10048127" y="0"/>
            <a:ext cx="2143874" cy="542226"/>
          </a:xfrm>
          <a:prstGeom prst="rect">
            <a:avLst/>
          </a:prstGeom>
        </p:spPr>
      </p:pic>
    </p:spTree>
    <p:extLst>
      <p:ext uri="{BB962C8B-B14F-4D97-AF65-F5344CB8AC3E}">
        <p14:creationId xmlns:p14="http://schemas.microsoft.com/office/powerpoint/2010/main" val="11938105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CBA2577F-A99A-4BB1-ACAC-26DCA12C8F48}"/>
              </a:ext>
            </a:extLst>
          </p:cNvPr>
          <p:cNvGraphicFramePr>
            <a:graphicFrameLocks noGrp="1"/>
          </p:cNvGraphicFramePr>
          <p:nvPr>
            <p:ph idx="1"/>
            <p:extLst/>
          </p:nvPr>
        </p:nvGraphicFramePr>
        <p:xfrm>
          <a:off x="8859727" y="1406235"/>
          <a:ext cx="3218089" cy="4011190"/>
        </p:xfrm>
        <a:graphic>
          <a:graphicData uri="http://schemas.openxmlformats.org/drawingml/2006/table">
            <a:tbl>
              <a:tblPr/>
              <a:tblGrid>
                <a:gridCol w="1773997">
                  <a:extLst>
                    <a:ext uri="{9D8B030D-6E8A-4147-A177-3AD203B41FA5}">
                      <a16:colId xmlns:a16="http://schemas.microsoft.com/office/drawing/2014/main" val="425192289"/>
                    </a:ext>
                  </a:extLst>
                </a:gridCol>
                <a:gridCol w="1444092">
                  <a:extLst>
                    <a:ext uri="{9D8B030D-6E8A-4147-A177-3AD203B41FA5}">
                      <a16:colId xmlns:a16="http://schemas.microsoft.com/office/drawing/2014/main" val="3980711135"/>
                    </a:ext>
                  </a:extLst>
                </a:gridCol>
              </a:tblGrid>
              <a:tr h="1019188">
                <a:tc>
                  <a:txBody>
                    <a:bodyPr/>
                    <a:lstStyle/>
                    <a:p>
                      <a:pPr algn="ctr" fontAlgn="ctr"/>
                      <a:r>
                        <a:rPr lang="en-US" sz="1800" b="1" i="0" u="none" strike="noStrike" dirty="0">
                          <a:solidFill>
                            <a:schemeClr val="bg1"/>
                          </a:solidFill>
                          <a:effectLst/>
                          <a:latin typeface="Calibri" panose="020F0502020204030204" pitchFamily="34" charset="0"/>
                        </a:rPr>
                        <a:t>FIELDS*</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fontAlgn="ctr"/>
                      <a:r>
                        <a:rPr lang="en-US" sz="1800" b="1" i="0" u="none" strike="noStrike" dirty="0">
                          <a:solidFill>
                            <a:schemeClr val="bg1"/>
                          </a:solidFill>
                          <a:effectLst/>
                          <a:latin typeface="Calibri" panose="020F0502020204030204" pitchFamily="34" charset="0"/>
                        </a:rPr>
                        <a:t>RATING</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3958833684"/>
                  </a:ext>
                </a:extLst>
              </a:tr>
              <a:tr h="456794">
                <a:tc>
                  <a:txBody>
                    <a:bodyPr/>
                    <a:lstStyle/>
                    <a:p>
                      <a:pPr algn="ctr" fontAlgn="ctr"/>
                      <a:r>
                        <a:rPr lang="en-US" sz="1200" b="1" i="0" u="none" strike="noStrike" dirty="0">
                          <a:solidFill>
                            <a:srgbClr val="000000"/>
                          </a:solidFill>
                          <a:effectLst/>
                          <a:latin typeface="Calibri" panose="020F0502020204030204" pitchFamily="34" charset="0"/>
                        </a:rPr>
                        <a:t>FOREST RESERVE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dirty="0">
                          <a:solidFill>
                            <a:srgbClr val="000000"/>
                          </a:solidFill>
                          <a:effectLst/>
                          <a:latin typeface="Calibri" panose="020F0502020204030204" pitchFamily="34" charset="0"/>
                        </a:rPr>
                        <a:t>EXCELLENT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2173747664"/>
                  </a:ext>
                </a:extLst>
              </a:tr>
              <a:tr h="456794">
                <a:tc>
                  <a:txBody>
                    <a:bodyPr/>
                    <a:lstStyle/>
                    <a:p>
                      <a:pPr algn="ctr" fontAlgn="ctr"/>
                      <a:r>
                        <a:rPr lang="en-US" sz="1200" b="1" i="0" u="none" strike="noStrike" dirty="0">
                          <a:solidFill>
                            <a:srgbClr val="000000"/>
                          </a:solidFill>
                          <a:effectLst/>
                          <a:latin typeface="Calibri" panose="020F0502020204030204" pitchFamily="34" charset="0"/>
                        </a:rPr>
                        <a:t>POINT FORTIN</a:t>
                      </a:r>
                    </a:p>
                    <a:p>
                      <a:pPr algn="ctr" fontAlgn="ctr"/>
                      <a:r>
                        <a:rPr lang="en-US" sz="1200" b="1" i="0" u="none" strike="noStrike" dirty="0">
                          <a:solidFill>
                            <a:srgbClr val="000000"/>
                          </a:solidFill>
                          <a:effectLst/>
                          <a:latin typeface="Calibri" panose="020F0502020204030204" pitchFamily="34" charset="0"/>
                        </a:rPr>
                        <a:t> (CENTRAL, EAST &amp; WEST)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dirty="0">
                          <a:solidFill>
                            <a:srgbClr val="000000"/>
                          </a:solidFill>
                          <a:effectLst/>
                          <a:latin typeface="Calibri" panose="020F0502020204030204" pitchFamily="34" charset="0"/>
                        </a:rPr>
                        <a:t>VERY GOOD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214620028"/>
                  </a:ext>
                </a:extLst>
              </a:tr>
              <a:tr h="456794">
                <a:tc>
                  <a:txBody>
                    <a:bodyPr/>
                    <a:lstStyle/>
                    <a:p>
                      <a:pPr algn="ctr" fontAlgn="ctr"/>
                      <a:r>
                        <a:rPr lang="en-US" sz="1200" b="1" i="0" u="none" strike="noStrike" dirty="0">
                          <a:solidFill>
                            <a:srgbClr val="000000"/>
                          </a:solidFill>
                          <a:effectLst/>
                          <a:latin typeface="Calibri" panose="020F0502020204030204" pitchFamily="34" charset="0"/>
                        </a:rPr>
                        <a:t>PARRYLANDS (PL,D,E)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dirty="0">
                          <a:solidFill>
                            <a:srgbClr val="000000"/>
                          </a:solidFill>
                          <a:effectLst/>
                          <a:latin typeface="Calibri" panose="020F0502020204030204" pitchFamily="34" charset="0"/>
                        </a:rPr>
                        <a:t>GOOD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1704980913"/>
                  </a:ext>
                </a:extLst>
              </a:tr>
              <a:tr h="456794">
                <a:tc>
                  <a:txBody>
                    <a:bodyPr/>
                    <a:lstStyle/>
                    <a:p>
                      <a:pPr algn="ctr" fontAlgn="ctr"/>
                      <a:r>
                        <a:rPr lang="en-US" sz="1200" b="1" i="0" u="none" strike="noStrike" dirty="0">
                          <a:solidFill>
                            <a:srgbClr val="000000"/>
                          </a:solidFill>
                          <a:effectLst/>
                          <a:latin typeface="Calibri" panose="020F0502020204030204" pitchFamily="34" charset="0"/>
                        </a:rPr>
                        <a:t>CRUSE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dirty="0">
                          <a:solidFill>
                            <a:srgbClr val="000000"/>
                          </a:solidFill>
                          <a:effectLst/>
                          <a:latin typeface="Calibri" panose="020F0502020204030204" pitchFamily="34" charset="0"/>
                        </a:rPr>
                        <a:t>MODERATE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extLst>
                  <a:ext uri="{0D108BD9-81ED-4DB2-BD59-A6C34878D82A}">
                    <a16:rowId xmlns:a16="http://schemas.microsoft.com/office/drawing/2014/main" val="4203919132"/>
                  </a:ext>
                </a:extLst>
              </a:tr>
              <a:tr h="708032">
                <a:tc>
                  <a:txBody>
                    <a:bodyPr/>
                    <a:lstStyle/>
                    <a:p>
                      <a:pPr algn="ctr" fontAlgn="ctr"/>
                      <a:r>
                        <a:rPr lang="en-US" sz="1200" b="1" i="0" u="none" strike="noStrike" dirty="0">
                          <a:solidFill>
                            <a:srgbClr val="000000"/>
                          </a:solidFill>
                          <a:effectLst/>
                          <a:latin typeface="Calibri" panose="020F0502020204030204" pitchFamily="34" charset="0"/>
                        </a:rPr>
                        <a:t>APEX QUARRY NORTH, APEX QUARRY SOUTH / </a:t>
                      </a:r>
                      <a:br>
                        <a:rPr lang="en-US" sz="1200" b="1" i="0" u="none" strike="noStrike" dirty="0">
                          <a:solidFill>
                            <a:srgbClr val="000000"/>
                          </a:solidFill>
                          <a:effectLst/>
                          <a:latin typeface="Calibri" panose="020F0502020204030204" pitchFamily="34" charset="0"/>
                        </a:rPr>
                      </a:br>
                      <a:r>
                        <a:rPr lang="en-US" sz="1200" b="1" i="0" u="none" strike="noStrike" dirty="0">
                          <a:solidFill>
                            <a:srgbClr val="000000"/>
                          </a:solidFill>
                          <a:effectLst/>
                          <a:latin typeface="Calibri" panose="020F0502020204030204" pitchFamily="34" charset="0"/>
                        </a:rPr>
                        <a:t>QUARRY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dirty="0">
                          <a:solidFill>
                            <a:srgbClr val="000000"/>
                          </a:solidFill>
                          <a:effectLst/>
                          <a:latin typeface="Calibri" panose="020F0502020204030204" pitchFamily="34" charset="0"/>
                        </a:rPr>
                        <a:t>MODERATE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extLst>
                  <a:ext uri="{0D108BD9-81ED-4DB2-BD59-A6C34878D82A}">
                    <a16:rowId xmlns:a16="http://schemas.microsoft.com/office/drawing/2014/main" val="4022122047"/>
                  </a:ext>
                </a:extLst>
              </a:tr>
              <a:tr h="456794">
                <a:tc>
                  <a:txBody>
                    <a:bodyPr/>
                    <a:lstStyle/>
                    <a:p>
                      <a:pPr algn="ctr" fontAlgn="ctr"/>
                      <a:r>
                        <a:rPr lang="en-US" sz="1200" b="1" i="0" u="none" strike="noStrike" dirty="0">
                          <a:solidFill>
                            <a:srgbClr val="000000"/>
                          </a:solidFill>
                          <a:effectLst/>
                          <a:latin typeface="Calibri" panose="020F0502020204030204" pitchFamily="34" charset="0"/>
                        </a:rPr>
                        <a:t>PALO SECO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dirty="0">
                          <a:solidFill>
                            <a:srgbClr val="000000"/>
                          </a:solidFill>
                          <a:effectLst/>
                          <a:latin typeface="Calibri" panose="020F0502020204030204" pitchFamily="34" charset="0"/>
                        </a:rPr>
                        <a:t>MODERATE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extLst>
                  <a:ext uri="{0D108BD9-81ED-4DB2-BD59-A6C34878D82A}">
                    <a16:rowId xmlns:a16="http://schemas.microsoft.com/office/drawing/2014/main" val="717202996"/>
                  </a:ext>
                </a:extLst>
              </a:tr>
            </a:tbl>
          </a:graphicData>
        </a:graphic>
      </p:graphicFrame>
      <p:sp>
        <p:nvSpPr>
          <p:cNvPr id="6" name="Rectangle 2">
            <a:extLst>
              <a:ext uri="{FF2B5EF4-FFF2-40B4-BE49-F238E27FC236}">
                <a16:creationId xmlns:a16="http://schemas.microsoft.com/office/drawing/2014/main" id="{5EA2F6CA-5419-445A-B3E5-435A13AA5FF3}"/>
              </a:ext>
            </a:extLst>
          </p:cNvPr>
          <p:cNvSpPr txBox="1">
            <a:spLocks noChangeArrowheads="1"/>
          </p:cNvSpPr>
          <p:nvPr/>
        </p:nvSpPr>
        <p:spPr bwMode="black">
          <a:xfrm>
            <a:off x="0" y="-5540"/>
            <a:ext cx="12077816" cy="1083667"/>
          </a:xfrm>
          <a:prstGeom prst="rect">
            <a:avLst/>
          </a:prstGeom>
          <a:solidFill>
            <a:srgbClr val="FFFFFF"/>
          </a:solidFill>
          <a:ln w="31750" cap="sq">
            <a:solidFill>
              <a:srgbClr val="404040"/>
            </a:solidFill>
            <a:miter lim="800000"/>
          </a:ln>
        </p:spPr>
        <p:txBody>
          <a:bodyPr vert="horz" lIns="182880" tIns="182880" rIns="182880" bIns="182880" rtlCol="0" anchor="ctr">
            <a:no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pPr algn="l"/>
            <a:endParaRPr lang="en-US" sz="2400" b="1" u="sng" dirty="0">
              <a:solidFill>
                <a:srgbClr val="00B050"/>
              </a:solidFill>
            </a:endParaRPr>
          </a:p>
          <a:p>
            <a:pPr algn="r"/>
            <a:endParaRPr lang="en-US" altLang="en-US" sz="2400" b="1" dirty="0">
              <a:solidFill>
                <a:srgbClr val="00B050"/>
              </a:solidFill>
            </a:endParaRPr>
          </a:p>
          <a:p>
            <a:pPr algn="r"/>
            <a:r>
              <a:rPr lang="en-US" altLang="en-US" sz="2400" b="1" dirty="0">
                <a:solidFill>
                  <a:srgbClr val="00B050"/>
                </a:solidFill>
              </a:rPr>
              <a:t>Inventory Screening and ranking results – </a:t>
            </a:r>
          </a:p>
          <a:p>
            <a:r>
              <a:rPr lang="en-US" altLang="en-US" sz="2400" b="1" dirty="0">
                <a:solidFill>
                  <a:srgbClr val="00B050"/>
                </a:solidFill>
              </a:rPr>
              <a:t>field selection</a:t>
            </a:r>
          </a:p>
          <a:p>
            <a:pPr algn="l"/>
            <a:r>
              <a:rPr lang="en-US" sz="2000" b="1" u="sng" dirty="0">
                <a:solidFill>
                  <a:srgbClr val="00B050"/>
                </a:solidFill>
              </a:rPr>
              <a:t>CO</a:t>
            </a:r>
            <a:r>
              <a:rPr lang="en-US" sz="2000" b="1" u="sng" baseline="-25000" dirty="0">
                <a:solidFill>
                  <a:srgbClr val="00B050"/>
                </a:solidFill>
              </a:rPr>
              <a:t>2</a:t>
            </a:r>
            <a:r>
              <a:rPr lang="en-US" sz="2000" b="1" u="sng" dirty="0">
                <a:solidFill>
                  <a:srgbClr val="00B050"/>
                </a:solidFill>
              </a:rPr>
              <a:t> EOR – HPCL/MEEI</a:t>
            </a:r>
          </a:p>
          <a:p>
            <a:pPr algn="l"/>
            <a:endParaRPr lang="en-US" altLang="en-US" sz="2400" b="1" dirty="0">
              <a:solidFill>
                <a:srgbClr val="00B050"/>
              </a:solidFill>
            </a:endParaRPr>
          </a:p>
          <a:p>
            <a:endParaRPr lang="en-US" altLang="en-US" sz="2400" b="1" dirty="0">
              <a:solidFill>
                <a:srgbClr val="00B050"/>
              </a:solidFill>
            </a:endParaRPr>
          </a:p>
        </p:txBody>
      </p:sp>
      <p:pic>
        <p:nvPicPr>
          <p:cNvPr id="2" name="Picture 1" descr="Diagram&#10;&#10;Description automatically generated">
            <a:extLst>
              <a:ext uri="{FF2B5EF4-FFF2-40B4-BE49-F238E27FC236}">
                <a16:creationId xmlns:a16="http://schemas.microsoft.com/office/drawing/2014/main" id="{3E961918-B11C-5C57-0A7C-873DC058BD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64169" y="1444507"/>
            <a:ext cx="4840672" cy="3226001"/>
          </a:xfrm>
          <a:prstGeom prst="rect">
            <a:avLst/>
          </a:prstGeom>
          <a:ln w="38100">
            <a:solidFill>
              <a:schemeClr val="tx1"/>
            </a:solidFill>
          </a:ln>
        </p:spPr>
      </p:pic>
      <p:sp>
        <p:nvSpPr>
          <p:cNvPr id="4" name="TextBox 3">
            <a:extLst>
              <a:ext uri="{FF2B5EF4-FFF2-40B4-BE49-F238E27FC236}">
                <a16:creationId xmlns:a16="http://schemas.microsoft.com/office/drawing/2014/main" id="{A595C7A2-A779-5FCA-9020-FB99085303A9}"/>
              </a:ext>
            </a:extLst>
          </p:cNvPr>
          <p:cNvSpPr txBox="1"/>
          <p:nvPr/>
        </p:nvSpPr>
        <p:spPr>
          <a:xfrm>
            <a:off x="3764167" y="5540354"/>
            <a:ext cx="8313649" cy="707886"/>
          </a:xfrm>
          <a:prstGeom prst="rect">
            <a:avLst/>
          </a:prstGeom>
          <a:solidFill>
            <a:srgbClr val="00B050"/>
          </a:solidFill>
        </p:spPr>
        <p:txBody>
          <a:bodyPr wrap="square">
            <a:spAutoFit/>
          </a:bodyPr>
          <a:lstStyle/>
          <a:p>
            <a:pPr algn="ctr"/>
            <a:r>
              <a:rPr lang="en-US" sz="2000" cap="none" dirty="0"/>
              <a:t>Selected FR AOI has past/current success with EOR projects, favorable reservoir parameters</a:t>
            </a:r>
            <a:r>
              <a:rPr lang="en-US" sz="2000" dirty="0"/>
              <a:t> and </a:t>
            </a:r>
            <a:r>
              <a:rPr lang="en-US" sz="2000" cap="none" dirty="0"/>
              <a:t>existing wells/surface facilities.</a:t>
            </a:r>
            <a:endParaRPr lang="en-GB" sz="2000" dirty="0"/>
          </a:p>
        </p:txBody>
      </p:sp>
      <p:sp>
        <p:nvSpPr>
          <p:cNvPr id="7" name="TextBox 6">
            <a:extLst>
              <a:ext uri="{FF2B5EF4-FFF2-40B4-BE49-F238E27FC236}">
                <a16:creationId xmlns:a16="http://schemas.microsoft.com/office/drawing/2014/main" id="{668BF41F-DA28-ACF0-596C-30AD5EA66099}"/>
              </a:ext>
            </a:extLst>
          </p:cNvPr>
          <p:cNvSpPr txBox="1"/>
          <p:nvPr/>
        </p:nvSpPr>
        <p:spPr>
          <a:xfrm>
            <a:off x="-429985" y="1078127"/>
            <a:ext cx="3939268" cy="5262979"/>
          </a:xfrm>
          <a:prstGeom prst="rect">
            <a:avLst/>
          </a:prstGeom>
          <a:noFill/>
        </p:spPr>
        <p:txBody>
          <a:bodyPr wrap="square">
            <a:spAutoFit/>
          </a:bodyPr>
          <a:lstStyle/>
          <a:p>
            <a:pPr lvl="1"/>
            <a:r>
              <a:rPr lang="en-TT" sz="2800" b="1" dirty="0"/>
              <a:t>Screened and ranked 17 fields based on:</a:t>
            </a:r>
            <a:endParaRPr lang="en-US" sz="2800" b="1" dirty="0"/>
          </a:p>
          <a:p>
            <a:pPr marL="800100" lvl="1" indent="-342900">
              <a:buFont typeface="+mj-lt"/>
              <a:buAutoNum type="arabicPeriod"/>
            </a:pPr>
            <a:r>
              <a:rPr lang="en-US" sz="1800" b="1" dirty="0"/>
              <a:t>Reservoir Properties </a:t>
            </a:r>
            <a:r>
              <a:rPr lang="en-US" sz="1800" dirty="0"/>
              <a:t>- ɸ, k, S</a:t>
            </a:r>
            <a:r>
              <a:rPr lang="en-US" sz="1800" baseline="-25000" dirty="0"/>
              <a:t>wi</a:t>
            </a:r>
            <a:r>
              <a:rPr lang="en-US" sz="1800" dirty="0"/>
              <a:t>, </a:t>
            </a:r>
            <a:r>
              <a:rPr lang="en-US" sz="1800" baseline="30000" dirty="0"/>
              <a:t>o</a:t>
            </a:r>
            <a:r>
              <a:rPr lang="en-US" sz="1800" dirty="0"/>
              <a:t>API, µ, etc.</a:t>
            </a:r>
          </a:p>
          <a:p>
            <a:pPr marL="800100" lvl="1" indent="-342900">
              <a:buFont typeface="+mj-lt"/>
              <a:buAutoNum type="arabicPeriod"/>
            </a:pPr>
            <a:endParaRPr lang="en-US" sz="1800" dirty="0"/>
          </a:p>
          <a:p>
            <a:pPr marL="800100" lvl="1" indent="-342900">
              <a:buFont typeface="+mj-lt"/>
              <a:buAutoNum type="arabicPeriod"/>
            </a:pPr>
            <a:r>
              <a:rPr lang="en-US" sz="1800" b="1" dirty="0"/>
              <a:t>Geological</a:t>
            </a:r>
            <a:r>
              <a:rPr lang="en-US" sz="1800" dirty="0"/>
              <a:t> - Formation, Depth, Reservoir Continuity</a:t>
            </a:r>
          </a:p>
          <a:p>
            <a:pPr marL="800100" lvl="1" indent="-342900">
              <a:buFont typeface="+mj-lt"/>
              <a:buAutoNum type="arabicPeriod"/>
            </a:pPr>
            <a:endParaRPr lang="en-US" sz="1800" dirty="0"/>
          </a:p>
          <a:p>
            <a:pPr marL="800100" lvl="1" indent="-342900">
              <a:buFont typeface="+mj-lt"/>
              <a:buAutoNum type="arabicPeriod"/>
            </a:pPr>
            <a:r>
              <a:rPr lang="en-US" sz="1800" b="1" dirty="0"/>
              <a:t>Field Surface Features </a:t>
            </a:r>
            <a:r>
              <a:rPr lang="en-US" sz="1800" dirty="0"/>
              <a:t>- Terrain, Infrastructure, Pipelines</a:t>
            </a:r>
          </a:p>
          <a:p>
            <a:pPr marL="800100" lvl="1" indent="-342900">
              <a:buFont typeface="+mj-lt"/>
              <a:buAutoNum type="arabicPeriod"/>
            </a:pPr>
            <a:endParaRPr lang="en-US" sz="1800" dirty="0"/>
          </a:p>
          <a:p>
            <a:pPr marL="800100" lvl="1" indent="-342900">
              <a:buFont typeface="+mj-lt"/>
              <a:buAutoNum type="arabicPeriod"/>
            </a:pPr>
            <a:r>
              <a:rPr lang="en-US" sz="1800" b="1" dirty="0"/>
              <a:t>Wells &amp; Production </a:t>
            </a:r>
            <a:r>
              <a:rPr lang="en-US" sz="1800" dirty="0"/>
              <a:t>- Acreage, Sub-Licenses, Active &amp; Total Wells, Current &amp; Cumulative Production, Reserves</a:t>
            </a:r>
          </a:p>
        </p:txBody>
      </p:sp>
      <p:sp>
        <p:nvSpPr>
          <p:cNvPr id="10" name="TextBox 9">
            <a:extLst>
              <a:ext uri="{FF2B5EF4-FFF2-40B4-BE49-F238E27FC236}">
                <a16:creationId xmlns:a16="http://schemas.microsoft.com/office/drawing/2014/main" id="{72476E6C-47DB-28DE-4AC4-7119B91E7BAA}"/>
              </a:ext>
            </a:extLst>
          </p:cNvPr>
          <p:cNvSpPr txBox="1"/>
          <p:nvPr/>
        </p:nvSpPr>
        <p:spPr>
          <a:xfrm>
            <a:off x="8229600" y="6371169"/>
            <a:ext cx="8203240" cy="369332"/>
          </a:xfrm>
          <a:prstGeom prst="rect">
            <a:avLst/>
          </a:prstGeom>
          <a:noFill/>
        </p:spPr>
        <p:txBody>
          <a:bodyPr wrap="square" rtlCol="0">
            <a:spAutoFit/>
          </a:bodyPr>
          <a:lstStyle/>
          <a:p>
            <a:r>
              <a:rPr lang="en-US" dirty="0"/>
              <a:t>*Acreage with 100% HPCL operatorship</a:t>
            </a:r>
          </a:p>
        </p:txBody>
      </p:sp>
    </p:spTree>
    <p:extLst>
      <p:ext uri="{BB962C8B-B14F-4D97-AF65-F5344CB8AC3E}">
        <p14:creationId xmlns:p14="http://schemas.microsoft.com/office/powerpoint/2010/main" val="1935751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F0D2FF63-950F-47F4-BCE3-B597B8A42393}"/>
              </a:ext>
            </a:extLst>
          </p:cNvPr>
          <p:cNvSpPr txBox="1"/>
          <p:nvPr/>
        </p:nvSpPr>
        <p:spPr>
          <a:xfrm>
            <a:off x="5489711" y="538798"/>
            <a:ext cx="1199323" cy="338554"/>
          </a:xfrm>
          <a:prstGeom prst="rect">
            <a:avLst/>
          </a:prstGeom>
          <a:noFill/>
        </p:spPr>
        <p:txBody>
          <a:bodyPr wrap="square" rtlCol="0">
            <a:spAutoFit/>
          </a:bodyPr>
          <a:lstStyle/>
          <a:p>
            <a:r>
              <a:rPr lang="en-US" sz="1600" b="1" dirty="0">
                <a:solidFill>
                  <a:schemeClr val="accent1"/>
                </a:solidFill>
              </a:rPr>
              <a:t>FR 1700</a:t>
            </a:r>
            <a:endParaRPr lang="en-GB" sz="1600" b="1" dirty="0">
              <a:solidFill>
                <a:schemeClr val="accent1"/>
              </a:solidFill>
            </a:endParaRPr>
          </a:p>
        </p:txBody>
      </p:sp>
      <p:cxnSp>
        <p:nvCxnSpPr>
          <p:cNvPr id="30" name="Straight Arrow Connector 29">
            <a:extLst>
              <a:ext uri="{FF2B5EF4-FFF2-40B4-BE49-F238E27FC236}">
                <a16:creationId xmlns:a16="http://schemas.microsoft.com/office/drawing/2014/main" id="{2D17E8A5-20DF-5F10-AD9E-E3023659D4C2}"/>
              </a:ext>
            </a:extLst>
          </p:cNvPr>
          <p:cNvCxnSpPr>
            <a:cxnSpLocks/>
          </p:cNvCxnSpPr>
          <p:nvPr/>
        </p:nvCxnSpPr>
        <p:spPr>
          <a:xfrm flipH="1" flipV="1">
            <a:off x="6392305" y="2571866"/>
            <a:ext cx="1574990" cy="1566281"/>
          </a:xfrm>
          <a:prstGeom prst="straightConnector1">
            <a:avLst/>
          </a:prstGeom>
          <a:ln w="38100">
            <a:tailEnd type="triangle"/>
          </a:ln>
        </p:spPr>
        <p:style>
          <a:lnRef idx="2">
            <a:schemeClr val="accent3"/>
          </a:lnRef>
          <a:fillRef idx="0">
            <a:schemeClr val="accent3"/>
          </a:fillRef>
          <a:effectRef idx="1">
            <a:schemeClr val="accent3"/>
          </a:effectRef>
          <a:fontRef idx="minor">
            <a:schemeClr val="tx1"/>
          </a:fontRef>
        </p:style>
      </p:cxnSp>
      <p:grpSp>
        <p:nvGrpSpPr>
          <p:cNvPr id="32" name="Group 31">
            <a:extLst>
              <a:ext uri="{FF2B5EF4-FFF2-40B4-BE49-F238E27FC236}">
                <a16:creationId xmlns:a16="http://schemas.microsoft.com/office/drawing/2014/main" id="{183B7CAB-1F81-432C-8346-DC9E91DD4C36}"/>
              </a:ext>
            </a:extLst>
          </p:cNvPr>
          <p:cNvGrpSpPr/>
          <p:nvPr/>
        </p:nvGrpSpPr>
        <p:grpSpPr>
          <a:xfrm>
            <a:off x="3816188" y="653600"/>
            <a:ext cx="333746" cy="759612"/>
            <a:chOff x="3737116" y="2"/>
            <a:chExt cx="333746" cy="759612"/>
          </a:xfrm>
        </p:grpSpPr>
        <p:sp>
          <p:nvSpPr>
            <p:cNvPr id="33" name="TextBox 32">
              <a:extLst>
                <a:ext uri="{FF2B5EF4-FFF2-40B4-BE49-F238E27FC236}">
                  <a16:creationId xmlns:a16="http://schemas.microsoft.com/office/drawing/2014/main" id="{444B7266-F733-4E7C-9928-9A3CD0D3FE50}"/>
                </a:ext>
              </a:extLst>
            </p:cNvPr>
            <p:cNvSpPr txBox="1"/>
            <p:nvPr/>
          </p:nvSpPr>
          <p:spPr>
            <a:xfrm>
              <a:off x="3737116" y="2"/>
              <a:ext cx="333746" cy="369332"/>
            </a:xfrm>
            <a:prstGeom prst="rect">
              <a:avLst/>
            </a:prstGeom>
            <a:noFill/>
          </p:spPr>
          <p:txBody>
            <a:bodyPr wrap="none" rtlCol="0">
              <a:spAutoFit/>
            </a:bodyPr>
            <a:lstStyle/>
            <a:p>
              <a:r>
                <a:rPr lang="en-TT" b="1" dirty="0"/>
                <a:t>N</a:t>
              </a:r>
            </a:p>
          </p:txBody>
        </p:sp>
        <p:sp>
          <p:nvSpPr>
            <p:cNvPr id="34" name="Arrow: Right 33">
              <a:extLst>
                <a:ext uri="{FF2B5EF4-FFF2-40B4-BE49-F238E27FC236}">
                  <a16:creationId xmlns:a16="http://schemas.microsoft.com/office/drawing/2014/main" id="{E1CAFD8F-5D8A-4AA8-ACA7-AF89F6E28E8E}"/>
                </a:ext>
              </a:extLst>
            </p:cNvPr>
            <p:cNvSpPr/>
            <p:nvPr/>
          </p:nvSpPr>
          <p:spPr>
            <a:xfrm rot="16200000">
              <a:off x="3725521" y="496664"/>
              <a:ext cx="356935" cy="16896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T" dirty="0"/>
            </a:p>
          </p:txBody>
        </p:sp>
      </p:grpSp>
      <p:cxnSp>
        <p:nvCxnSpPr>
          <p:cNvPr id="36" name="Straight Arrow Connector 35">
            <a:extLst>
              <a:ext uri="{FF2B5EF4-FFF2-40B4-BE49-F238E27FC236}">
                <a16:creationId xmlns:a16="http://schemas.microsoft.com/office/drawing/2014/main" id="{536B3F19-095B-F26D-F8A2-B05348FEE8C3}"/>
              </a:ext>
            </a:extLst>
          </p:cNvPr>
          <p:cNvCxnSpPr>
            <a:cxnSpLocks/>
          </p:cNvCxnSpPr>
          <p:nvPr/>
        </p:nvCxnSpPr>
        <p:spPr>
          <a:xfrm flipH="1">
            <a:off x="6119519" y="874649"/>
            <a:ext cx="1755589" cy="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pic>
        <p:nvPicPr>
          <p:cNvPr id="13" name="Picture 12" descr="Diagram&#10;&#10;Description automatically generated">
            <a:extLst>
              <a:ext uri="{FF2B5EF4-FFF2-40B4-BE49-F238E27FC236}">
                <a16:creationId xmlns:a16="http://schemas.microsoft.com/office/drawing/2014/main" id="{076687E2-F956-0E88-26EC-0ACC4BAB31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4792" y="1106392"/>
            <a:ext cx="2227210" cy="1577504"/>
          </a:xfrm>
          <a:prstGeom prst="rect">
            <a:avLst/>
          </a:prstGeom>
        </p:spPr>
      </p:pic>
      <p:sp>
        <p:nvSpPr>
          <p:cNvPr id="10" name="Rectangle 9">
            <a:extLst>
              <a:ext uri="{FF2B5EF4-FFF2-40B4-BE49-F238E27FC236}">
                <a16:creationId xmlns:a16="http://schemas.microsoft.com/office/drawing/2014/main" id="{E13B3E2E-17AB-6286-D4FC-03FAAF1F8BFF}"/>
              </a:ext>
            </a:extLst>
          </p:cNvPr>
          <p:cNvSpPr/>
          <p:nvPr/>
        </p:nvSpPr>
        <p:spPr>
          <a:xfrm>
            <a:off x="8973896" y="838266"/>
            <a:ext cx="2825496" cy="1645920"/>
          </a:xfrm>
          <a:prstGeom prst="rect">
            <a:avLst/>
          </a:prstGeom>
          <a:solidFill>
            <a:srgbClr val="63A0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u="sng" dirty="0">
                <a:solidFill>
                  <a:schemeClr val="tx1"/>
                </a:solidFill>
              </a:rPr>
              <a:t>FR AREA 4 </a:t>
            </a:r>
          </a:p>
          <a:p>
            <a:pPr algn="ctr"/>
            <a:r>
              <a:rPr lang="en-US" sz="1200" b="1" dirty="0">
                <a:solidFill>
                  <a:schemeClr val="tx1"/>
                </a:solidFill>
              </a:rPr>
              <a:t> (FR1700/ PROJECT 21 – HWF)</a:t>
            </a:r>
          </a:p>
          <a:p>
            <a:r>
              <a:rPr lang="en-US" sz="1300" dirty="0">
                <a:solidFill>
                  <a:schemeClr val="tx1"/>
                </a:solidFill>
              </a:rPr>
              <a:t>RESERVOIRS: Cruse</a:t>
            </a:r>
          </a:p>
          <a:p>
            <a:r>
              <a:rPr lang="en-US" sz="1300" dirty="0">
                <a:solidFill>
                  <a:schemeClr val="tx1"/>
                </a:solidFill>
              </a:rPr>
              <a:t>DEPTH: 2000 ft TVDSS</a:t>
            </a:r>
          </a:p>
          <a:p>
            <a:r>
              <a:rPr lang="en-US" sz="1300" dirty="0">
                <a:solidFill>
                  <a:schemeClr val="tx1"/>
                </a:solidFill>
              </a:rPr>
              <a:t>TOTAL WELLS: 53</a:t>
            </a:r>
          </a:p>
          <a:p>
            <a:r>
              <a:rPr lang="en-US" sz="1300" dirty="0">
                <a:solidFill>
                  <a:schemeClr val="tx1"/>
                </a:solidFill>
              </a:rPr>
              <a:t>ACREAGE: 439 acres / 1.78 km</a:t>
            </a:r>
            <a:r>
              <a:rPr lang="en-US" sz="1300" baseline="30000" dirty="0">
                <a:solidFill>
                  <a:schemeClr val="tx1"/>
                </a:solidFill>
              </a:rPr>
              <a:t>2</a:t>
            </a:r>
            <a:endParaRPr lang="en-GB" sz="1300" dirty="0">
              <a:solidFill>
                <a:schemeClr val="tx1"/>
              </a:solidFill>
            </a:endParaRPr>
          </a:p>
        </p:txBody>
      </p:sp>
      <p:sp>
        <p:nvSpPr>
          <p:cNvPr id="22" name="Rectangle 21">
            <a:extLst>
              <a:ext uri="{FF2B5EF4-FFF2-40B4-BE49-F238E27FC236}">
                <a16:creationId xmlns:a16="http://schemas.microsoft.com/office/drawing/2014/main" id="{813B885E-263C-DC1D-1261-79C33D5A81DC}"/>
              </a:ext>
            </a:extLst>
          </p:cNvPr>
          <p:cNvSpPr/>
          <p:nvPr/>
        </p:nvSpPr>
        <p:spPr>
          <a:xfrm>
            <a:off x="8976585" y="4371906"/>
            <a:ext cx="2822807" cy="1641193"/>
          </a:xfrm>
          <a:prstGeom prst="rect">
            <a:avLst/>
          </a:prstGeom>
          <a:solidFill>
            <a:srgbClr val="F685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u="sng" dirty="0">
                <a:solidFill>
                  <a:schemeClr val="tx1"/>
                </a:solidFill>
              </a:rPr>
              <a:t>FR AREA 3 </a:t>
            </a:r>
          </a:p>
          <a:p>
            <a:pPr algn="ctr"/>
            <a:r>
              <a:rPr lang="en-US" sz="1200" b="1" dirty="0">
                <a:solidFill>
                  <a:schemeClr val="tx1"/>
                </a:solidFill>
              </a:rPr>
              <a:t>(PROJECT 3- STEAMFLOOD)</a:t>
            </a:r>
          </a:p>
          <a:p>
            <a:r>
              <a:rPr lang="en-US" sz="1300" dirty="0">
                <a:solidFill>
                  <a:schemeClr val="tx1"/>
                </a:solidFill>
              </a:rPr>
              <a:t>RESERVOIR: Forest</a:t>
            </a:r>
          </a:p>
          <a:p>
            <a:r>
              <a:rPr lang="en-US" sz="1300" dirty="0">
                <a:solidFill>
                  <a:schemeClr val="tx1"/>
                </a:solidFill>
              </a:rPr>
              <a:t>DEPTH: 1000ft TVDSS</a:t>
            </a:r>
          </a:p>
          <a:p>
            <a:r>
              <a:rPr lang="en-US" sz="1300" dirty="0">
                <a:solidFill>
                  <a:schemeClr val="tx1"/>
                </a:solidFill>
              </a:rPr>
              <a:t>TOTAL WELLS: 143</a:t>
            </a:r>
          </a:p>
          <a:p>
            <a:r>
              <a:rPr lang="en-US" sz="1300" dirty="0">
                <a:solidFill>
                  <a:schemeClr val="tx1"/>
                </a:solidFill>
              </a:rPr>
              <a:t>ACREAGE: 573 acres / 2.32 km</a:t>
            </a:r>
            <a:r>
              <a:rPr lang="en-US" sz="1300" baseline="30000" dirty="0">
                <a:solidFill>
                  <a:schemeClr val="tx1"/>
                </a:solidFill>
              </a:rPr>
              <a:t>2</a:t>
            </a:r>
            <a:endParaRPr lang="en-GB" sz="1300" dirty="0">
              <a:solidFill>
                <a:schemeClr val="tx1"/>
              </a:solidFill>
            </a:endParaRPr>
          </a:p>
        </p:txBody>
      </p:sp>
      <p:sp>
        <p:nvSpPr>
          <p:cNvPr id="47" name="Rectangle 46">
            <a:extLst>
              <a:ext uri="{FF2B5EF4-FFF2-40B4-BE49-F238E27FC236}">
                <a16:creationId xmlns:a16="http://schemas.microsoft.com/office/drawing/2014/main" id="{C6A5BB3B-8761-CAF6-91E5-0EEFD5DF928F}"/>
              </a:ext>
            </a:extLst>
          </p:cNvPr>
          <p:cNvSpPr/>
          <p:nvPr/>
        </p:nvSpPr>
        <p:spPr>
          <a:xfrm>
            <a:off x="413298" y="2938052"/>
            <a:ext cx="2456661" cy="1346027"/>
          </a:xfrm>
          <a:prstGeom prst="rect">
            <a:avLst/>
          </a:prstGeom>
          <a:solidFill>
            <a:srgbClr val="A752E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u="sng" dirty="0">
                <a:solidFill>
                  <a:schemeClr val="tx1"/>
                </a:solidFill>
              </a:rPr>
              <a:t>FR AREA 2 </a:t>
            </a:r>
          </a:p>
          <a:p>
            <a:pPr algn="ctr"/>
            <a:r>
              <a:rPr lang="en-US" sz="1200" b="1" u="sng" dirty="0">
                <a:solidFill>
                  <a:schemeClr val="tx1"/>
                </a:solidFill>
              </a:rPr>
              <a:t>(PHASE 1 EAST AND WEST</a:t>
            </a:r>
          </a:p>
          <a:p>
            <a:r>
              <a:rPr lang="en-US" sz="1200" b="1" dirty="0">
                <a:solidFill>
                  <a:schemeClr val="tx1"/>
                </a:solidFill>
              </a:rPr>
              <a:t>STEAMFLOOD/ CO</a:t>
            </a:r>
            <a:r>
              <a:rPr lang="en-US" sz="1200" b="1" baseline="-25000" dirty="0">
                <a:solidFill>
                  <a:schemeClr val="tx1"/>
                </a:solidFill>
              </a:rPr>
              <a:t>2 </a:t>
            </a:r>
            <a:r>
              <a:rPr lang="en-US" sz="1200" b="1" dirty="0">
                <a:solidFill>
                  <a:schemeClr val="tx1"/>
                </a:solidFill>
              </a:rPr>
              <a:t>EOR)</a:t>
            </a:r>
          </a:p>
          <a:p>
            <a:r>
              <a:rPr lang="en-US" sz="1200" dirty="0">
                <a:solidFill>
                  <a:schemeClr val="tx1"/>
                </a:solidFill>
              </a:rPr>
              <a:t>RESERVOIR: Forest</a:t>
            </a:r>
          </a:p>
          <a:p>
            <a:r>
              <a:rPr lang="en-US" sz="1200" dirty="0">
                <a:solidFill>
                  <a:schemeClr val="tx1"/>
                </a:solidFill>
              </a:rPr>
              <a:t>DEPTH: 900 ft TVDSS</a:t>
            </a:r>
          </a:p>
          <a:p>
            <a:r>
              <a:rPr lang="en-US" sz="1200" dirty="0">
                <a:solidFill>
                  <a:schemeClr val="tx1"/>
                </a:solidFill>
              </a:rPr>
              <a:t>TOTAL WELLS: 85</a:t>
            </a:r>
          </a:p>
          <a:p>
            <a:r>
              <a:rPr lang="en-US" sz="1200" dirty="0">
                <a:solidFill>
                  <a:schemeClr val="tx1"/>
                </a:solidFill>
              </a:rPr>
              <a:t>ACREAGE: 243 acres/ 1 km</a:t>
            </a:r>
            <a:r>
              <a:rPr lang="en-US" sz="1200" baseline="30000" dirty="0">
                <a:solidFill>
                  <a:schemeClr val="tx1"/>
                </a:solidFill>
              </a:rPr>
              <a:t>2</a:t>
            </a:r>
            <a:endParaRPr lang="en-GB" sz="1200" dirty="0">
              <a:solidFill>
                <a:schemeClr val="tx1"/>
              </a:solidFill>
            </a:endParaRPr>
          </a:p>
        </p:txBody>
      </p:sp>
      <p:sp>
        <p:nvSpPr>
          <p:cNvPr id="49" name="Rectangle 48">
            <a:extLst>
              <a:ext uri="{FF2B5EF4-FFF2-40B4-BE49-F238E27FC236}">
                <a16:creationId xmlns:a16="http://schemas.microsoft.com/office/drawing/2014/main" id="{8B0924E9-9723-BF1D-1BDC-9EE89A678B33}"/>
              </a:ext>
            </a:extLst>
          </p:cNvPr>
          <p:cNvSpPr/>
          <p:nvPr/>
        </p:nvSpPr>
        <p:spPr>
          <a:xfrm>
            <a:off x="392608" y="4733572"/>
            <a:ext cx="2493492" cy="1334086"/>
          </a:xfrm>
          <a:prstGeom prst="rect">
            <a:avLst/>
          </a:prstGeom>
          <a:solidFill>
            <a:srgbClr val="34EC4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u="sng" dirty="0">
                <a:solidFill>
                  <a:schemeClr val="tx1"/>
                </a:solidFill>
              </a:rPr>
              <a:t>FR AREA 1 </a:t>
            </a:r>
          </a:p>
          <a:p>
            <a:pPr algn="ctr"/>
            <a:r>
              <a:rPr lang="en-US" sz="1200" b="1" dirty="0">
                <a:solidFill>
                  <a:schemeClr val="tx1"/>
                </a:solidFill>
              </a:rPr>
              <a:t>(EOR04, EOR33 CO</a:t>
            </a:r>
            <a:r>
              <a:rPr lang="en-US" sz="1200" b="1" baseline="-25000" dirty="0">
                <a:solidFill>
                  <a:schemeClr val="tx1"/>
                </a:solidFill>
              </a:rPr>
              <a:t>2</a:t>
            </a:r>
            <a:r>
              <a:rPr lang="en-US" sz="1200" b="1" dirty="0">
                <a:solidFill>
                  <a:schemeClr val="tx1"/>
                </a:solidFill>
              </a:rPr>
              <a:t>)</a:t>
            </a:r>
          </a:p>
          <a:p>
            <a:r>
              <a:rPr lang="en-US" sz="1200" dirty="0">
                <a:solidFill>
                  <a:schemeClr val="tx1"/>
                </a:solidFill>
              </a:rPr>
              <a:t>RESERVOIRS: Forest, Cruse</a:t>
            </a:r>
          </a:p>
          <a:p>
            <a:r>
              <a:rPr lang="en-US" sz="1200" dirty="0">
                <a:solidFill>
                  <a:schemeClr val="tx1"/>
                </a:solidFill>
              </a:rPr>
              <a:t>DEPTH:1500 to 4500 ft TVDSS</a:t>
            </a:r>
          </a:p>
          <a:p>
            <a:r>
              <a:rPr lang="en-US" sz="1200" dirty="0">
                <a:solidFill>
                  <a:schemeClr val="tx1"/>
                </a:solidFill>
              </a:rPr>
              <a:t>TOTAL WELLS: 169</a:t>
            </a:r>
          </a:p>
          <a:p>
            <a:r>
              <a:rPr lang="en-US" sz="1200" dirty="0">
                <a:solidFill>
                  <a:schemeClr val="tx1"/>
                </a:solidFill>
              </a:rPr>
              <a:t>ACREAGE: 359 acres /1.45 km</a:t>
            </a:r>
            <a:r>
              <a:rPr lang="en-US" sz="1200" baseline="30000" dirty="0">
                <a:solidFill>
                  <a:schemeClr val="tx1"/>
                </a:solidFill>
              </a:rPr>
              <a:t>2</a:t>
            </a:r>
          </a:p>
        </p:txBody>
      </p:sp>
      <p:pic>
        <p:nvPicPr>
          <p:cNvPr id="35" name="Picture 34" descr="A map of different colored lines&#10;&#10;Description automatically generated">
            <a:extLst>
              <a:ext uri="{FF2B5EF4-FFF2-40B4-BE49-F238E27FC236}">
                <a16:creationId xmlns:a16="http://schemas.microsoft.com/office/drawing/2014/main" id="{4DE3FA8B-92CF-4812-A1B5-0CB2BC4D807B}"/>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43315" y="282793"/>
            <a:ext cx="4711712" cy="6097746"/>
          </a:xfrm>
          <a:prstGeom prst="rect">
            <a:avLst/>
          </a:prstGeom>
          <a:noFill/>
          <a:ln>
            <a:noFill/>
          </a:ln>
        </p:spPr>
      </p:pic>
      <p:cxnSp>
        <p:nvCxnSpPr>
          <p:cNvPr id="20" name="Straight Arrow Connector 19">
            <a:extLst>
              <a:ext uri="{FF2B5EF4-FFF2-40B4-BE49-F238E27FC236}">
                <a16:creationId xmlns:a16="http://schemas.microsoft.com/office/drawing/2014/main" id="{DC7AD872-B79F-C947-AB65-FBFF9F84E0FD}"/>
              </a:ext>
            </a:extLst>
          </p:cNvPr>
          <p:cNvCxnSpPr>
            <a:cxnSpLocks/>
          </p:cNvCxnSpPr>
          <p:nvPr/>
        </p:nvCxnSpPr>
        <p:spPr>
          <a:xfrm>
            <a:off x="1497859" y="1869744"/>
            <a:ext cx="2318329"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50B23297-D4E5-19D2-A5D0-347F3FEEB10D}"/>
              </a:ext>
            </a:extLst>
          </p:cNvPr>
          <p:cNvCxnSpPr>
            <a:cxnSpLocks/>
          </p:cNvCxnSpPr>
          <p:nvPr/>
        </p:nvCxnSpPr>
        <p:spPr>
          <a:xfrm>
            <a:off x="2886100" y="3520212"/>
            <a:ext cx="2781455" cy="363044"/>
          </a:xfrm>
          <a:prstGeom prst="straightConnector1">
            <a:avLst/>
          </a:prstGeom>
          <a:ln w="38100">
            <a:solidFill>
              <a:srgbClr val="A752E9"/>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7754F447-C766-AEA7-6849-9EFF9ADA8E0D}"/>
              </a:ext>
            </a:extLst>
          </p:cNvPr>
          <p:cNvCxnSpPr>
            <a:cxnSpLocks/>
            <a:stCxn id="49" idx="3"/>
          </p:cNvCxnSpPr>
          <p:nvPr/>
        </p:nvCxnSpPr>
        <p:spPr>
          <a:xfrm flipV="1">
            <a:off x="2886100" y="5167313"/>
            <a:ext cx="2781455" cy="233302"/>
          </a:xfrm>
          <a:prstGeom prst="straightConnector1">
            <a:avLst/>
          </a:prstGeom>
          <a:ln w="38100">
            <a:solidFill>
              <a:srgbClr val="1EF232"/>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D7917846-A5E0-4725-BFA9-1426FF90D75E}"/>
              </a:ext>
            </a:extLst>
          </p:cNvPr>
          <p:cNvCxnSpPr>
            <a:cxnSpLocks/>
          </p:cNvCxnSpPr>
          <p:nvPr/>
        </p:nvCxnSpPr>
        <p:spPr>
          <a:xfrm flipH="1" flipV="1">
            <a:off x="6977063" y="3138488"/>
            <a:ext cx="1996834" cy="1233420"/>
          </a:xfrm>
          <a:prstGeom prst="straightConnector1">
            <a:avLst/>
          </a:prstGeom>
          <a:ln w="38100">
            <a:solidFill>
              <a:srgbClr val="F68538"/>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9C9F7FF9-2F6F-4AD2-8CCA-0BF3EA7F1507}"/>
              </a:ext>
            </a:extLst>
          </p:cNvPr>
          <p:cNvCxnSpPr>
            <a:cxnSpLocks/>
            <a:stCxn id="10" idx="1"/>
          </p:cNvCxnSpPr>
          <p:nvPr/>
        </p:nvCxnSpPr>
        <p:spPr>
          <a:xfrm flipH="1" flipV="1">
            <a:off x="6689034" y="1454992"/>
            <a:ext cx="2284862" cy="206234"/>
          </a:xfrm>
          <a:prstGeom prst="straightConnector1">
            <a:avLst/>
          </a:prstGeom>
          <a:ln w="38100">
            <a:solidFill>
              <a:srgbClr val="63A0D7"/>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7627E89-9489-4059-B3F9-2C4D1A7BEFBB}"/>
              </a:ext>
            </a:extLst>
          </p:cNvPr>
          <p:cNvSpPr txBox="1"/>
          <p:nvPr/>
        </p:nvSpPr>
        <p:spPr>
          <a:xfrm>
            <a:off x="1532059" y="191935"/>
            <a:ext cx="3251200" cy="923330"/>
          </a:xfrm>
          <a:prstGeom prst="rect">
            <a:avLst/>
          </a:prstGeom>
          <a:noFill/>
        </p:spPr>
        <p:txBody>
          <a:bodyPr wrap="square" rtlCol="0">
            <a:spAutoFit/>
          </a:bodyPr>
          <a:lstStyle/>
          <a:p>
            <a:r>
              <a:rPr lang="en-US" b="1" dirty="0"/>
              <a:t>FOREST RESERVE </a:t>
            </a:r>
          </a:p>
          <a:p>
            <a:r>
              <a:rPr lang="en-US" dirty="0"/>
              <a:t>AREA OF INTEREST</a:t>
            </a:r>
          </a:p>
          <a:p>
            <a:r>
              <a:rPr lang="en-US" dirty="0"/>
              <a:t>≈4000 acres</a:t>
            </a:r>
          </a:p>
        </p:txBody>
      </p:sp>
      <p:pic>
        <p:nvPicPr>
          <p:cNvPr id="21" name="Picture 20">
            <a:extLst>
              <a:ext uri="{FF2B5EF4-FFF2-40B4-BE49-F238E27FC236}">
                <a16:creationId xmlns:a16="http://schemas.microsoft.com/office/drawing/2014/main" id="{545E799D-7195-42A3-9610-5F708BB015FA}"/>
              </a:ext>
            </a:extLst>
          </p:cNvPr>
          <p:cNvPicPr>
            <a:picLocks noChangeAspect="1"/>
          </p:cNvPicPr>
          <p:nvPr/>
        </p:nvPicPr>
        <p:blipFill>
          <a:blip r:embed="rId5"/>
          <a:stretch>
            <a:fillRect/>
          </a:stretch>
        </p:blipFill>
        <p:spPr>
          <a:xfrm>
            <a:off x="10503549" y="3420"/>
            <a:ext cx="1563430" cy="395420"/>
          </a:xfrm>
          <a:prstGeom prst="rect">
            <a:avLst/>
          </a:prstGeom>
        </p:spPr>
      </p:pic>
      <p:sp>
        <p:nvSpPr>
          <p:cNvPr id="3" name="TextBox 2">
            <a:extLst>
              <a:ext uri="{FF2B5EF4-FFF2-40B4-BE49-F238E27FC236}">
                <a16:creationId xmlns:a16="http://schemas.microsoft.com/office/drawing/2014/main" id="{F30CEC5E-3802-44E0-B17E-9CA0B2361013}"/>
              </a:ext>
            </a:extLst>
          </p:cNvPr>
          <p:cNvSpPr txBox="1"/>
          <p:nvPr/>
        </p:nvSpPr>
        <p:spPr>
          <a:xfrm>
            <a:off x="-65571" y="-40373"/>
            <a:ext cx="1563430" cy="584775"/>
          </a:xfrm>
          <a:prstGeom prst="rect">
            <a:avLst/>
          </a:prstGeom>
          <a:noFill/>
        </p:spPr>
        <p:txBody>
          <a:bodyPr wrap="square" rtlCol="0">
            <a:spAutoFit/>
          </a:bodyPr>
          <a:lstStyle/>
          <a:p>
            <a:r>
              <a:rPr lang="en-US" sz="1600" b="1" u="sng" dirty="0">
                <a:solidFill>
                  <a:srgbClr val="00B050"/>
                </a:solidFill>
              </a:rPr>
              <a:t>CO</a:t>
            </a:r>
            <a:r>
              <a:rPr lang="en-US" sz="1600" b="1" u="sng" baseline="-25000" dirty="0">
                <a:solidFill>
                  <a:srgbClr val="00B050"/>
                </a:solidFill>
              </a:rPr>
              <a:t>2</a:t>
            </a:r>
            <a:r>
              <a:rPr lang="en-US" sz="1600" b="1" u="sng" dirty="0">
                <a:solidFill>
                  <a:srgbClr val="00B050"/>
                </a:solidFill>
              </a:rPr>
              <a:t> EOR – HPCL/MEEI</a:t>
            </a:r>
          </a:p>
        </p:txBody>
      </p:sp>
    </p:spTree>
    <p:extLst>
      <p:ext uri="{BB962C8B-B14F-4D97-AF65-F5344CB8AC3E}">
        <p14:creationId xmlns:p14="http://schemas.microsoft.com/office/powerpoint/2010/main" val="2708046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7"/>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46"/>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4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A03B5-C2E9-4116-832F-837DFD313502}"/>
              </a:ext>
            </a:extLst>
          </p:cNvPr>
          <p:cNvSpPr>
            <a:spLocks noGrp="1"/>
          </p:cNvSpPr>
          <p:nvPr>
            <p:ph type="title"/>
          </p:nvPr>
        </p:nvSpPr>
        <p:spPr>
          <a:xfrm>
            <a:off x="2077023" y="98060"/>
            <a:ext cx="7729728" cy="1188720"/>
          </a:xfrm>
        </p:spPr>
        <p:txBody>
          <a:bodyPr>
            <a:normAutofit fontScale="90000"/>
          </a:bodyPr>
          <a:lstStyle/>
          <a:p>
            <a:br>
              <a:rPr lang="en-US" sz="3100" b="1" dirty="0">
                <a:solidFill>
                  <a:srgbClr val="00B050"/>
                </a:solidFill>
              </a:rPr>
            </a:br>
            <a:r>
              <a:rPr lang="en-US" sz="3100" b="1" dirty="0">
                <a:solidFill>
                  <a:srgbClr val="00B050"/>
                </a:solidFill>
              </a:rPr>
              <a:t>Terms of reference</a:t>
            </a:r>
            <a:br>
              <a:rPr lang="en-US" sz="3100" b="1" dirty="0">
                <a:solidFill>
                  <a:srgbClr val="00B050"/>
                </a:solidFill>
              </a:rPr>
            </a:br>
            <a:r>
              <a:rPr lang="en-US" sz="2000" b="1" dirty="0">
                <a:solidFill>
                  <a:srgbClr val="00B050"/>
                </a:solidFill>
              </a:rPr>
              <a:t>FEASIBILITY OF CO2 EOR in hpcl western fields</a:t>
            </a:r>
            <a:br>
              <a:rPr lang="en-US" sz="3100" b="1" dirty="0">
                <a:solidFill>
                  <a:srgbClr val="00B050"/>
                </a:solidFill>
              </a:rPr>
            </a:br>
            <a:endParaRPr lang="en-US" b="1" dirty="0">
              <a:solidFill>
                <a:srgbClr val="00B050"/>
              </a:solidFill>
            </a:endParaRPr>
          </a:p>
        </p:txBody>
      </p:sp>
      <p:graphicFrame>
        <p:nvGraphicFramePr>
          <p:cNvPr id="8" name="Content Placeholder 7">
            <a:extLst>
              <a:ext uri="{FF2B5EF4-FFF2-40B4-BE49-F238E27FC236}">
                <a16:creationId xmlns:a16="http://schemas.microsoft.com/office/drawing/2014/main" id="{18E8C445-1D6A-42D5-8A48-66BC4258D3CC}"/>
              </a:ext>
            </a:extLst>
          </p:cNvPr>
          <p:cNvGraphicFramePr>
            <a:graphicFrameLocks noGrp="1"/>
          </p:cNvGraphicFramePr>
          <p:nvPr>
            <p:ph idx="1"/>
            <p:extLst>
              <p:ext uri="{D42A27DB-BD31-4B8C-83A1-F6EECF244321}">
                <p14:modId xmlns:p14="http://schemas.microsoft.com/office/powerpoint/2010/main" val="3625131049"/>
              </p:ext>
            </p:extLst>
          </p:nvPr>
        </p:nvGraphicFramePr>
        <p:xfrm>
          <a:off x="102742" y="1654138"/>
          <a:ext cx="11876925" cy="51058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9B9C551A-8FC9-4126-9F8C-3BA1ECCB9534}"/>
              </a:ext>
            </a:extLst>
          </p:cNvPr>
          <p:cNvSpPr txBox="1"/>
          <p:nvPr/>
        </p:nvSpPr>
        <p:spPr>
          <a:xfrm>
            <a:off x="2712378" y="1916645"/>
            <a:ext cx="2024009" cy="369332"/>
          </a:xfrm>
          <a:prstGeom prst="rect">
            <a:avLst/>
          </a:prstGeom>
          <a:noFill/>
        </p:spPr>
        <p:txBody>
          <a:bodyPr wrap="square" rtlCol="0">
            <a:spAutoFit/>
          </a:bodyPr>
          <a:lstStyle/>
          <a:p>
            <a:endParaRPr lang="en-US" dirty="0"/>
          </a:p>
        </p:txBody>
      </p:sp>
      <p:pic>
        <p:nvPicPr>
          <p:cNvPr id="5" name="Picture 4">
            <a:extLst>
              <a:ext uri="{FF2B5EF4-FFF2-40B4-BE49-F238E27FC236}">
                <a16:creationId xmlns:a16="http://schemas.microsoft.com/office/drawing/2014/main" id="{FA3A43C4-F8E4-47EA-BD78-05F47A62DDCE}"/>
              </a:ext>
            </a:extLst>
          </p:cNvPr>
          <p:cNvPicPr>
            <a:picLocks noChangeAspect="1"/>
          </p:cNvPicPr>
          <p:nvPr/>
        </p:nvPicPr>
        <p:blipFill>
          <a:blip r:embed="rId7"/>
          <a:stretch>
            <a:fillRect/>
          </a:stretch>
        </p:blipFill>
        <p:spPr>
          <a:xfrm>
            <a:off x="10233060" y="1"/>
            <a:ext cx="1958939" cy="495452"/>
          </a:xfrm>
          <a:prstGeom prst="rect">
            <a:avLst/>
          </a:prstGeom>
        </p:spPr>
      </p:pic>
    </p:spTree>
    <p:extLst>
      <p:ext uri="{BB962C8B-B14F-4D97-AF65-F5344CB8AC3E}">
        <p14:creationId xmlns:p14="http://schemas.microsoft.com/office/powerpoint/2010/main" val="2684531145"/>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71C241A9-A460-4AD1-916F-25308628A5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8291</TotalTime>
  <Words>2081</Words>
  <Application>Microsoft Office PowerPoint</Application>
  <PresentationFormat>Widescreen</PresentationFormat>
  <Paragraphs>390</Paragraphs>
  <Slides>20</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Albertus Extra Bold</vt:lpstr>
      <vt:lpstr>Arial</vt:lpstr>
      <vt:lpstr>Bahnschrift SemiCondensed</vt:lpstr>
      <vt:lpstr>Calibri</vt:lpstr>
      <vt:lpstr>Gill Sans MT</vt:lpstr>
      <vt:lpstr>Tahoma</vt:lpstr>
      <vt:lpstr>Times New Roman</vt:lpstr>
      <vt:lpstr>Wingdings</vt:lpstr>
      <vt:lpstr>Parcel</vt:lpstr>
      <vt:lpstr>cARBON CAPTURE, UTILISATION &amp; STORAGE  A Trinidad &amp; Tobago update 2024  Penelope Bradshaw –Niles Permanent Secretary, Ministry of Energy and Energy Industries</vt:lpstr>
      <vt:lpstr>Carbon Capture &amp; CO2 EOR Steering Committee Organization</vt:lpstr>
      <vt:lpstr>CABINET APPOINTED CCS/EOR Steering Committee</vt:lpstr>
      <vt:lpstr>History of CO2 ProjecTS in TRINIDAD</vt:lpstr>
      <vt:lpstr>PowerPoint Presentation</vt:lpstr>
      <vt:lpstr>Study area for CO2 EOR suitability</vt:lpstr>
      <vt:lpstr>PowerPoint Presentation</vt:lpstr>
      <vt:lpstr>PowerPoint Presentation</vt:lpstr>
      <vt:lpstr> Terms of reference FEASIBILITY OF CO2 EOR in hpcl western fields </vt:lpstr>
      <vt:lpstr>PowerPoint Presentation</vt:lpstr>
      <vt:lpstr> key Highlights of Carbon storage atlas  </vt:lpstr>
      <vt:lpstr>       current work     Carbon Atlas – UWI/UTT </vt:lpstr>
      <vt:lpstr>           future work     Carbon Atlas – UWI/UTT </vt:lpstr>
      <vt:lpstr>PowerPoint Presentation</vt:lpstr>
      <vt:lpstr>Elements of Draft Policy</vt:lpstr>
      <vt:lpstr>Timeline of the CCUS draft policy &amp; guidelines creation</vt:lpstr>
      <vt:lpstr>Amendments between draft policies</vt:lpstr>
      <vt:lpstr>Draft policy subsidiary guidelines/regulations</vt:lpstr>
      <vt:lpstr>cceor SC highlights for 2023/ Look ahead for 2024</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Technical Working Group Update to Carbon capture &amp; CO2EOR Steering Committee</dc:title>
  <dc:creator>Terrance Ali</dc:creator>
  <cp:lastModifiedBy>Lorez Des Vignes</cp:lastModifiedBy>
  <cp:revision>514</cp:revision>
  <dcterms:created xsi:type="dcterms:W3CDTF">2022-03-02T17:33:49Z</dcterms:created>
  <dcterms:modified xsi:type="dcterms:W3CDTF">2024-01-22T17:37:23Z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9635773-20fc-41e6-accf-037205bc685f_Enabled">
    <vt:lpwstr>true</vt:lpwstr>
  </property>
  <property fmtid="{D5CDD505-2E9C-101B-9397-08002B2CF9AE}" pid="3" name="MSIP_Label_79635773-20fc-41e6-accf-037205bc685f_SetDate">
    <vt:lpwstr>2023-08-17T23:11:16Z</vt:lpwstr>
  </property>
  <property fmtid="{D5CDD505-2E9C-101B-9397-08002B2CF9AE}" pid="4" name="MSIP_Label_79635773-20fc-41e6-accf-037205bc685f_Method">
    <vt:lpwstr>Standard</vt:lpwstr>
  </property>
  <property fmtid="{D5CDD505-2E9C-101B-9397-08002B2CF9AE}" pid="5" name="MSIP_Label_79635773-20fc-41e6-accf-037205bc685f_Name">
    <vt:lpwstr>Public</vt:lpwstr>
  </property>
  <property fmtid="{D5CDD505-2E9C-101B-9397-08002B2CF9AE}" pid="6" name="MSIP_Label_79635773-20fc-41e6-accf-037205bc685f_SiteId">
    <vt:lpwstr>529906fc-5230-4a30-b906-4ab6ee8ab310</vt:lpwstr>
  </property>
  <property fmtid="{D5CDD505-2E9C-101B-9397-08002B2CF9AE}" pid="7" name="MSIP_Label_79635773-20fc-41e6-accf-037205bc685f_ActionId">
    <vt:lpwstr>4583ea28-3da8-4448-aa41-09717fd790ac</vt:lpwstr>
  </property>
  <property fmtid="{D5CDD505-2E9C-101B-9397-08002B2CF9AE}" pid="8" name="MSIP_Label_79635773-20fc-41e6-accf-037205bc685f_ContentBits">
    <vt:lpwstr>0</vt:lpwstr>
  </property>
</Properties>
</file>