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22"/>
  </p:notesMasterIdLst>
  <p:sldIdLst>
    <p:sldId id="875" r:id="rId2"/>
    <p:sldId id="882" r:id="rId3"/>
    <p:sldId id="883" r:id="rId4"/>
    <p:sldId id="888" r:id="rId5"/>
    <p:sldId id="822" r:id="rId6"/>
    <p:sldId id="887" r:id="rId7"/>
    <p:sldId id="432" r:id="rId8"/>
    <p:sldId id="884" r:id="rId9"/>
    <p:sldId id="886" r:id="rId10"/>
    <p:sldId id="781" r:id="rId11"/>
    <p:sldId id="872" r:id="rId12"/>
    <p:sldId id="878" r:id="rId13"/>
    <p:sldId id="889" r:id="rId14"/>
    <p:sldId id="890" r:id="rId15"/>
    <p:sldId id="853" r:id="rId16"/>
    <p:sldId id="891" r:id="rId17"/>
    <p:sldId id="258" r:id="rId18"/>
    <p:sldId id="885" r:id="rId19"/>
    <p:sldId id="275" r:id="rId20"/>
    <p:sldId id="867" r:id="rId21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E17"/>
    <a:srgbClr val="B6DF89"/>
    <a:srgbClr val="961A26"/>
    <a:srgbClr val="F91B2B"/>
    <a:srgbClr val="6DE3FF"/>
    <a:srgbClr val="00CCFF"/>
    <a:srgbClr val="000000"/>
    <a:srgbClr val="85EA53"/>
    <a:srgbClr val="A75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857" autoAdjust="0"/>
    <p:restoredTop sz="93621" autoAdjust="0"/>
  </p:normalViewPr>
  <p:slideViewPr>
    <p:cSldViewPr snapToGrid="0">
      <p:cViewPr>
        <p:scale>
          <a:sx n="85" d="100"/>
          <a:sy n="85" d="100"/>
        </p:scale>
        <p:origin x="109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-6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75609-85D3-4BDC-A144-FEC0B686A7E3}" type="doc">
      <dgm:prSet loTypeId="urn:diagrams.loki3.com/BracketList" loCatId="officeonlin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32F1B-5881-4088-8E96-AEFFBC7605EE}">
      <dgm:prSet phldrT="[Text]"/>
      <dgm:spPr/>
      <dgm:t>
        <a:bodyPr/>
        <a:lstStyle/>
        <a:p>
          <a:r>
            <a:rPr lang="en-US" dirty="0"/>
            <a:t>Geological Carbon Storage Project Guidelines</a:t>
          </a:r>
        </a:p>
      </dgm:t>
    </dgm:pt>
    <dgm:pt modelId="{10E0FF16-746E-4F5C-A1CE-626B93ED8935}" type="parTrans" cxnId="{557B4263-084E-4777-B37A-D0FC5517E735}">
      <dgm:prSet/>
      <dgm:spPr/>
      <dgm:t>
        <a:bodyPr/>
        <a:lstStyle/>
        <a:p>
          <a:endParaRPr lang="en-US"/>
        </a:p>
      </dgm:t>
    </dgm:pt>
    <dgm:pt modelId="{C5AC2E44-6FD0-4538-882C-901E190CBD4B}" type="sibTrans" cxnId="{557B4263-084E-4777-B37A-D0FC5517E735}">
      <dgm:prSet/>
      <dgm:spPr/>
      <dgm:t>
        <a:bodyPr/>
        <a:lstStyle/>
        <a:p>
          <a:endParaRPr lang="en-US"/>
        </a:p>
      </dgm:t>
    </dgm:pt>
    <dgm:pt modelId="{E89F5231-E02F-4B3D-891B-C9E892CDA26F}">
      <dgm:prSet phldrT="[Text]"/>
      <dgm:spPr/>
      <dgm:t>
        <a:bodyPr/>
        <a:lstStyle/>
        <a:p>
          <a:r>
            <a:rPr lang="en-US" dirty="0"/>
            <a:t>Intended to guide Storage Permit project submissions</a:t>
          </a:r>
        </a:p>
      </dgm:t>
    </dgm:pt>
    <dgm:pt modelId="{3FE82E98-F53A-4C33-A865-F4D918627E93}" type="parTrans" cxnId="{E4AFE528-C501-40A0-8577-ECF996C2E8CF}">
      <dgm:prSet/>
      <dgm:spPr/>
      <dgm:t>
        <a:bodyPr/>
        <a:lstStyle/>
        <a:p>
          <a:endParaRPr lang="en-US"/>
        </a:p>
      </dgm:t>
    </dgm:pt>
    <dgm:pt modelId="{58AEB9AA-64A5-4EC0-B82E-690BF65D123D}" type="sibTrans" cxnId="{E4AFE528-C501-40A0-8577-ECF996C2E8CF}">
      <dgm:prSet/>
      <dgm:spPr/>
      <dgm:t>
        <a:bodyPr/>
        <a:lstStyle/>
        <a:p>
          <a:endParaRPr lang="en-US"/>
        </a:p>
      </dgm:t>
    </dgm:pt>
    <dgm:pt modelId="{EF5CC97D-FBE4-44A2-BC92-6032ED5694DF}">
      <dgm:prSet phldrT="[Text]"/>
      <dgm:spPr/>
      <dgm:t>
        <a:bodyPr/>
        <a:lstStyle/>
        <a:p>
          <a:r>
            <a:rPr lang="en-US" dirty="0"/>
            <a:t>Disposal &amp; Injection Well Guidelines</a:t>
          </a:r>
        </a:p>
      </dgm:t>
    </dgm:pt>
    <dgm:pt modelId="{FAA9DD6A-973F-4CC6-A5F9-54C8BC6A6C4B}" type="parTrans" cxnId="{B92223FF-C764-4A35-B257-7083EF88E197}">
      <dgm:prSet/>
      <dgm:spPr/>
      <dgm:t>
        <a:bodyPr/>
        <a:lstStyle/>
        <a:p>
          <a:endParaRPr lang="en-US"/>
        </a:p>
      </dgm:t>
    </dgm:pt>
    <dgm:pt modelId="{4062E6E7-E005-4002-8F8A-04638889687B}" type="sibTrans" cxnId="{B92223FF-C764-4A35-B257-7083EF88E197}">
      <dgm:prSet/>
      <dgm:spPr/>
      <dgm:t>
        <a:bodyPr/>
        <a:lstStyle/>
        <a:p>
          <a:endParaRPr lang="en-US"/>
        </a:p>
      </dgm:t>
    </dgm:pt>
    <dgm:pt modelId="{2F35C760-07B6-4419-B2D9-F9E716D61C76}">
      <dgm:prSet phldrT="[Text]"/>
      <dgm:spPr/>
      <dgm:t>
        <a:bodyPr/>
        <a:lstStyle/>
        <a:p>
          <a:r>
            <a:rPr lang="en-US" dirty="0"/>
            <a:t>To guide well by well submissions such as drilling and workovers</a:t>
          </a:r>
        </a:p>
      </dgm:t>
    </dgm:pt>
    <dgm:pt modelId="{25E10906-6FC2-4DCC-92C8-0089AED3C328}" type="parTrans" cxnId="{9928FB53-C1AF-4787-88C2-22301482C7E4}">
      <dgm:prSet/>
      <dgm:spPr/>
      <dgm:t>
        <a:bodyPr/>
        <a:lstStyle/>
        <a:p>
          <a:endParaRPr lang="en-US"/>
        </a:p>
      </dgm:t>
    </dgm:pt>
    <dgm:pt modelId="{B1FB6E74-B825-402D-8305-01CCAC0B3339}" type="sibTrans" cxnId="{9928FB53-C1AF-4787-88C2-22301482C7E4}">
      <dgm:prSet/>
      <dgm:spPr/>
      <dgm:t>
        <a:bodyPr/>
        <a:lstStyle/>
        <a:p>
          <a:endParaRPr lang="en-US"/>
        </a:p>
      </dgm:t>
    </dgm:pt>
    <dgm:pt modelId="{ED69A9DC-5C7A-4538-92BB-21BDF3CD19D5}">
      <dgm:prSet phldrT="[Text]"/>
      <dgm:spPr/>
      <dgm:t>
        <a:bodyPr/>
        <a:lstStyle/>
        <a:p>
          <a:r>
            <a:rPr lang="en-US" dirty="0"/>
            <a:t>Applies to the well, subsurface &amp; to surface equipment</a:t>
          </a:r>
        </a:p>
      </dgm:t>
    </dgm:pt>
    <dgm:pt modelId="{87F57229-20F1-4123-B64A-3E4868E19231}" type="parTrans" cxnId="{76A85143-8973-44CA-A147-2329D69A5D4C}">
      <dgm:prSet/>
      <dgm:spPr/>
      <dgm:t>
        <a:bodyPr/>
        <a:lstStyle/>
        <a:p>
          <a:endParaRPr lang="en-US"/>
        </a:p>
      </dgm:t>
    </dgm:pt>
    <dgm:pt modelId="{08D48E57-EDCC-436B-947D-BFF811167995}" type="sibTrans" cxnId="{76A85143-8973-44CA-A147-2329D69A5D4C}">
      <dgm:prSet/>
      <dgm:spPr/>
      <dgm:t>
        <a:bodyPr/>
        <a:lstStyle/>
        <a:p>
          <a:endParaRPr lang="en-US"/>
        </a:p>
      </dgm:t>
    </dgm:pt>
    <dgm:pt modelId="{D7E7D9D9-0B60-4C26-BDF9-D2F92480D650}">
      <dgm:prSet phldrT="[Text]"/>
      <dgm:spPr/>
      <dgm:t>
        <a:bodyPr/>
        <a:lstStyle/>
        <a:p>
          <a:r>
            <a:rPr lang="en-US" dirty="0"/>
            <a:t>Emissions quantification, reservoir description, well integrity, monitoring &amp; economics covered</a:t>
          </a:r>
        </a:p>
      </dgm:t>
    </dgm:pt>
    <dgm:pt modelId="{518C5C65-6FD8-4538-BCC5-62F65A457810}" type="parTrans" cxnId="{48D0F29A-03D9-433E-8D86-FC256887A058}">
      <dgm:prSet/>
      <dgm:spPr/>
      <dgm:t>
        <a:bodyPr/>
        <a:lstStyle/>
        <a:p>
          <a:endParaRPr lang="en-US"/>
        </a:p>
      </dgm:t>
    </dgm:pt>
    <dgm:pt modelId="{12610BB1-CDA8-4711-9643-9CE2CF5BF8F6}" type="sibTrans" cxnId="{48D0F29A-03D9-433E-8D86-FC256887A058}">
      <dgm:prSet/>
      <dgm:spPr/>
      <dgm:t>
        <a:bodyPr/>
        <a:lstStyle/>
        <a:p>
          <a:endParaRPr lang="en-US"/>
        </a:p>
      </dgm:t>
    </dgm:pt>
    <dgm:pt modelId="{D8480D71-E50F-42B7-9E4D-8723A6FE779E}">
      <dgm:prSet phldrT="[Text]"/>
      <dgm:spPr/>
      <dgm:t>
        <a:bodyPr/>
        <a:lstStyle/>
        <a:p>
          <a:r>
            <a:rPr lang="en-US" dirty="0"/>
            <a:t>Post approval reporting defined</a:t>
          </a:r>
        </a:p>
      </dgm:t>
    </dgm:pt>
    <dgm:pt modelId="{8949399C-FA72-4F15-8280-ECFFEAB0A13E}" type="parTrans" cxnId="{4F4FEDD0-9A4C-48EF-922B-7BB4F7423EF4}">
      <dgm:prSet/>
      <dgm:spPr/>
      <dgm:t>
        <a:bodyPr/>
        <a:lstStyle/>
        <a:p>
          <a:endParaRPr lang="en-US"/>
        </a:p>
      </dgm:t>
    </dgm:pt>
    <dgm:pt modelId="{0753E308-8922-4FC3-A7F9-1ABDE027FB8D}" type="sibTrans" cxnId="{4F4FEDD0-9A4C-48EF-922B-7BB4F7423EF4}">
      <dgm:prSet/>
      <dgm:spPr/>
      <dgm:t>
        <a:bodyPr/>
        <a:lstStyle/>
        <a:p>
          <a:endParaRPr lang="en-US"/>
        </a:p>
      </dgm:t>
    </dgm:pt>
    <dgm:pt modelId="{D436DEAD-90BB-4D14-8A36-8CE3411DFE44}">
      <dgm:prSet phldrT="[Text]"/>
      <dgm:spPr/>
      <dgm:t>
        <a:bodyPr/>
        <a:lstStyle/>
        <a:p>
          <a:r>
            <a:rPr lang="en-US" dirty="0"/>
            <a:t>Main considerations are casing, tubing and cementing integrity</a:t>
          </a:r>
        </a:p>
      </dgm:t>
    </dgm:pt>
    <dgm:pt modelId="{AC6B1732-5070-4945-BE68-5E17AEE26064}" type="parTrans" cxnId="{8E3EECC8-70D8-4E13-BE36-2A7482F8B278}">
      <dgm:prSet/>
      <dgm:spPr/>
      <dgm:t>
        <a:bodyPr/>
        <a:lstStyle/>
        <a:p>
          <a:endParaRPr lang="en-US"/>
        </a:p>
      </dgm:t>
    </dgm:pt>
    <dgm:pt modelId="{88952DCE-6221-4EC7-B3A8-80B3CD4BA5E9}" type="sibTrans" cxnId="{8E3EECC8-70D8-4E13-BE36-2A7482F8B278}">
      <dgm:prSet/>
      <dgm:spPr/>
      <dgm:t>
        <a:bodyPr/>
        <a:lstStyle/>
        <a:p>
          <a:endParaRPr lang="en-US"/>
        </a:p>
      </dgm:t>
    </dgm:pt>
    <dgm:pt modelId="{BF376B06-2CB5-4785-B20B-F3F6F4648983}">
      <dgm:prSet phldrT="[Text]"/>
      <dgm:spPr/>
      <dgm:t>
        <a:bodyPr/>
        <a:lstStyle/>
        <a:p>
          <a:r>
            <a:rPr lang="en-US" dirty="0"/>
            <a:t>Not limited to Carbon Storage Projects</a:t>
          </a:r>
        </a:p>
      </dgm:t>
    </dgm:pt>
    <dgm:pt modelId="{F0B52BC4-296D-4099-B832-6D7948BD497D}" type="parTrans" cxnId="{562CE463-B19B-4F5C-B993-F989E086CBC1}">
      <dgm:prSet/>
      <dgm:spPr/>
      <dgm:t>
        <a:bodyPr/>
        <a:lstStyle/>
        <a:p>
          <a:endParaRPr lang="en-US"/>
        </a:p>
      </dgm:t>
    </dgm:pt>
    <dgm:pt modelId="{12AE6E3A-461D-4E0E-8028-9123441F2D66}" type="sibTrans" cxnId="{562CE463-B19B-4F5C-B993-F989E086CBC1}">
      <dgm:prSet/>
      <dgm:spPr/>
      <dgm:t>
        <a:bodyPr/>
        <a:lstStyle/>
        <a:p>
          <a:endParaRPr lang="en-US"/>
        </a:p>
      </dgm:t>
    </dgm:pt>
    <dgm:pt modelId="{26EE6D18-3C54-4BC9-8C75-DB134F193F7D}" type="pres">
      <dgm:prSet presAssocID="{B1975609-85D3-4BDC-A144-FEC0B686A7E3}" presName="Name0" presStyleCnt="0">
        <dgm:presLayoutVars>
          <dgm:dir/>
          <dgm:animLvl val="lvl"/>
          <dgm:resizeHandles val="exact"/>
        </dgm:presLayoutVars>
      </dgm:prSet>
      <dgm:spPr/>
    </dgm:pt>
    <dgm:pt modelId="{16A393DA-A5E3-4B4F-83E7-D5EAF479F33A}" type="pres">
      <dgm:prSet presAssocID="{75F32F1B-5881-4088-8E96-AEFFBC7605EE}" presName="linNode" presStyleCnt="0"/>
      <dgm:spPr/>
    </dgm:pt>
    <dgm:pt modelId="{D7869366-74AD-44ED-BFA6-0080E1A342FA}" type="pres">
      <dgm:prSet presAssocID="{75F32F1B-5881-4088-8E96-AEFFBC7605EE}" presName="parTx" presStyleLbl="revTx" presStyleIdx="0" presStyleCnt="2">
        <dgm:presLayoutVars>
          <dgm:chMax val="1"/>
          <dgm:bulletEnabled val="1"/>
        </dgm:presLayoutVars>
      </dgm:prSet>
      <dgm:spPr/>
    </dgm:pt>
    <dgm:pt modelId="{29B3DEC2-C22E-4F06-936B-37660047C32F}" type="pres">
      <dgm:prSet presAssocID="{75F32F1B-5881-4088-8E96-AEFFBC7605EE}" presName="bracket" presStyleLbl="parChTrans1D1" presStyleIdx="0" presStyleCnt="2"/>
      <dgm:spPr/>
    </dgm:pt>
    <dgm:pt modelId="{D89EE1F2-D9F0-41EA-A4C1-63F666CCF4E6}" type="pres">
      <dgm:prSet presAssocID="{75F32F1B-5881-4088-8E96-AEFFBC7605EE}" presName="spH" presStyleCnt="0"/>
      <dgm:spPr/>
    </dgm:pt>
    <dgm:pt modelId="{F868C13D-407C-4A99-AAF1-D1D7D35634FE}" type="pres">
      <dgm:prSet presAssocID="{75F32F1B-5881-4088-8E96-AEFFBC7605EE}" presName="desTx" presStyleLbl="node1" presStyleIdx="0" presStyleCnt="2">
        <dgm:presLayoutVars>
          <dgm:bulletEnabled val="1"/>
        </dgm:presLayoutVars>
      </dgm:prSet>
      <dgm:spPr/>
    </dgm:pt>
    <dgm:pt modelId="{A6783C9A-8A5C-4803-87AA-FD5A72F13869}" type="pres">
      <dgm:prSet presAssocID="{C5AC2E44-6FD0-4538-882C-901E190CBD4B}" presName="spV" presStyleCnt="0"/>
      <dgm:spPr/>
    </dgm:pt>
    <dgm:pt modelId="{A20B8080-BD30-465B-A4C1-4FC1EACB8585}" type="pres">
      <dgm:prSet presAssocID="{EF5CC97D-FBE4-44A2-BC92-6032ED5694DF}" presName="linNode" presStyleCnt="0"/>
      <dgm:spPr/>
    </dgm:pt>
    <dgm:pt modelId="{622914B2-A23D-4F3A-90F8-B59BDD7F89E5}" type="pres">
      <dgm:prSet presAssocID="{EF5CC97D-FBE4-44A2-BC92-6032ED5694DF}" presName="parTx" presStyleLbl="revTx" presStyleIdx="1" presStyleCnt="2">
        <dgm:presLayoutVars>
          <dgm:chMax val="1"/>
          <dgm:bulletEnabled val="1"/>
        </dgm:presLayoutVars>
      </dgm:prSet>
      <dgm:spPr/>
    </dgm:pt>
    <dgm:pt modelId="{E66A924E-C6AB-4149-86EF-C4AFC0EB0AC6}" type="pres">
      <dgm:prSet presAssocID="{EF5CC97D-FBE4-44A2-BC92-6032ED5694DF}" presName="bracket" presStyleLbl="parChTrans1D1" presStyleIdx="1" presStyleCnt="2"/>
      <dgm:spPr/>
    </dgm:pt>
    <dgm:pt modelId="{FBA65B6E-5817-4DCD-84DC-31205ADE6769}" type="pres">
      <dgm:prSet presAssocID="{EF5CC97D-FBE4-44A2-BC92-6032ED5694DF}" presName="spH" presStyleCnt="0"/>
      <dgm:spPr/>
    </dgm:pt>
    <dgm:pt modelId="{7714A824-1B70-4A26-BDB7-461DE410655E}" type="pres">
      <dgm:prSet presAssocID="{EF5CC97D-FBE4-44A2-BC92-6032ED5694DF}" presName="desTx" presStyleLbl="node1" presStyleIdx="1" presStyleCnt="2">
        <dgm:presLayoutVars>
          <dgm:bulletEnabled val="1"/>
        </dgm:presLayoutVars>
      </dgm:prSet>
      <dgm:spPr/>
    </dgm:pt>
  </dgm:ptLst>
  <dgm:cxnLst>
    <dgm:cxn modelId="{A0B96D0E-471D-4A3F-AE22-48F40269ADDC}" type="presOf" srcId="{D7E7D9D9-0B60-4C26-BDF9-D2F92480D650}" destId="{F868C13D-407C-4A99-AAF1-D1D7D35634FE}" srcOrd="0" destOrd="2" presId="urn:diagrams.loki3.com/BracketList"/>
    <dgm:cxn modelId="{A3495C10-852B-46BA-88D3-DA919CB65346}" type="presOf" srcId="{ED69A9DC-5C7A-4538-92BB-21BDF3CD19D5}" destId="{F868C13D-407C-4A99-AAF1-D1D7D35634FE}" srcOrd="0" destOrd="1" presId="urn:diagrams.loki3.com/BracketList"/>
    <dgm:cxn modelId="{E4AFE528-C501-40A0-8577-ECF996C2E8CF}" srcId="{75F32F1B-5881-4088-8E96-AEFFBC7605EE}" destId="{E89F5231-E02F-4B3D-891B-C9E892CDA26F}" srcOrd="0" destOrd="0" parTransId="{3FE82E98-F53A-4C33-A865-F4D918627E93}" sibTransId="{58AEB9AA-64A5-4EC0-B82E-690BF65D123D}"/>
    <dgm:cxn modelId="{EB7F9736-42BE-4717-8AD7-FDD73FAF8FFB}" type="presOf" srcId="{D8480D71-E50F-42B7-9E4D-8723A6FE779E}" destId="{F868C13D-407C-4A99-AAF1-D1D7D35634FE}" srcOrd="0" destOrd="3" presId="urn:diagrams.loki3.com/BracketList"/>
    <dgm:cxn modelId="{CAFB4E3A-7475-4A2D-826F-C153451FCCB8}" type="presOf" srcId="{BF376B06-2CB5-4785-B20B-F3F6F4648983}" destId="{7714A824-1B70-4A26-BDB7-461DE410655E}" srcOrd="0" destOrd="0" presId="urn:diagrams.loki3.com/BracketList"/>
    <dgm:cxn modelId="{76A85143-8973-44CA-A147-2329D69A5D4C}" srcId="{75F32F1B-5881-4088-8E96-AEFFBC7605EE}" destId="{ED69A9DC-5C7A-4538-92BB-21BDF3CD19D5}" srcOrd="1" destOrd="0" parTransId="{87F57229-20F1-4123-B64A-3E4868E19231}" sibTransId="{08D48E57-EDCC-436B-947D-BFF811167995}"/>
    <dgm:cxn modelId="{9928FB53-C1AF-4787-88C2-22301482C7E4}" srcId="{EF5CC97D-FBE4-44A2-BC92-6032ED5694DF}" destId="{2F35C760-07B6-4419-B2D9-F9E716D61C76}" srcOrd="1" destOrd="0" parTransId="{25E10906-6FC2-4DCC-92C8-0089AED3C328}" sibTransId="{B1FB6E74-B825-402D-8305-01CCAC0B3339}"/>
    <dgm:cxn modelId="{5BD05456-6975-4877-B22F-D1538E8FC99A}" type="presOf" srcId="{75F32F1B-5881-4088-8E96-AEFFBC7605EE}" destId="{D7869366-74AD-44ED-BFA6-0080E1A342FA}" srcOrd="0" destOrd="0" presId="urn:diagrams.loki3.com/BracketList"/>
    <dgm:cxn modelId="{FFC22B61-D6AF-4BA8-9B4C-05F0A50620F1}" type="presOf" srcId="{B1975609-85D3-4BDC-A144-FEC0B686A7E3}" destId="{26EE6D18-3C54-4BC9-8C75-DB134F193F7D}" srcOrd="0" destOrd="0" presId="urn:diagrams.loki3.com/BracketList"/>
    <dgm:cxn modelId="{E3418A61-76B5-447E-BEA1-6EB3935C92EB}" type="presOf" srcId="{2F35C760-07B6-4419-B2D9-F9E716D61C76}" destId="{7714A824-1B70-4A26-BDB7-461DE410655E}" srcOrd="0" destOrd="1" presId="urn:diagrams.loki3.com/BracketList"/>
    <dgm:cxn modelId="{557B4263-084E-4777-B37A-D0FC5517E735}" srcId="{B1975609-85D3-4BDC-A144-FEC0B686A7E3}" destId="{75F32F1B-5881-4088-8E96-AEFFBC7605EE}" srcOrd="0" destOrd="0" parTransId="{10E0FF16-746E-4F5C-A1CE-626B93ED8935}" sibTransId="{C5AC2E44-6FD0-4538-882C-901E190CBD4B}"/>
    <dgm:cxn modelId="{562CE463-B19B-4F5C-B993-F989E086CBC1}" srcId="{EF5CC97D-FBE4-44A2-BC92-6032ED5694DF}" destId="{BF376B06-2CB5-4785-B20B-F3F6F4648983}" srcOrd="0" destOrd="0" parTransId="{F0B52BC4-296D-4099-B832-6D7948BD497D}" sibTransId="{12AE6E3A-461D-4E0E-8028-9123441F2D66}"/>
    <dgm:cxn modelId="{8698CB7C-DD11-45D4-93F0-B24A6707745E}" type="presOf" srcId="{E89F5231-E02F-4B3D-891B-C9E892CDA26F}" destId="{F868C13D-407C-4A99-AAF1-D1D7D35634FE}" srcOrd="0" destOrd="0" presId="urn:diagrams.loki3.com/BracketList"/>
    <dgm:cxn modelId="{18249F8D-55E2-44BB-9BB4-466AB6AA61FB}" type="presOf" srcId="{D436DEAD-90BB-4D14-8A36-8CE3411DFE44}" destId="{7714A824-1B70-4A26-BDB7-461DE410655E}" srcOrd="0" destOrd="2" presId="urn:diagrams.loki3.com/BracketList"/>
    <dgm:cxn modelId="{48D0F29A-03D9-433E-8D86-FC256887A058}" srcId="{75F32F1B-5881-4088-8E96-AEFFBC7605EE}" destId="{D7E7D9D9-0B60-4C26-BDF9-D2F92480D650}" srcOrd="2" destOrd="0" parTransId="{518C5C65-6FD8-4538-BCC5-62F65A457810}" sibTransId="{12610BB1-CDA8-4711-9643-9CE2CF5BF8F6}"/>
    <dgm:cxn modelId="{8E3EECC8-70D8-4E13-BE36-2A7482F8B278}" srcId="{EF5CC97D-FBE4-44A2-BC92-6032ED5694DF}" destId="{D436DEAD-90BB-4D14-8A36-8CE3411DFE44}" srcOrd="2" destOrd="0" parTransId="{AC6B1732-5070-4945-BE68-5E17AEE26064}" sibTransId="{88952DCE-6221-4EC7-B3A8-80B3CD4BA5E9}"/>
    <dgm:cxn modelId="{4F4FEDD0-9A4C-48EF-922B-7BB4F7423EF4}" srcId="{75F32F1B-5881-4088-8E96-AEFFBC7605EE}" destId="{D8480D71-E50F-42B7-9E4D-8723A6FE779E}" srcOrd="3" destOrd="0" parTransId="{8949399C-FA72-4F15-8280-ECFFEAB0A13E}" sibTransId="{0753E308-8922-4FC3-A7F9-1ABDE027FB8D}"/>
    <dgm:cxn modelId="{87864BF0-471C-49C8-9F3F-66DD708E8CA3}" type="presOf" srcId="{EF5CC97D-FBE4-44A2-BC92-6032ED5694DF}" destId="{622914B2-A23D-4F3A-90F8-B59BDD7F89E5}" srcOrd="0" destOrd="0" presId="urn:diagrams.loki3.com/BracketList"/>
    <dgm:cxn modelId="{B92223FF-C764-4A35-B257-7083EF88E197}" srcId="{B1975609-85D3-4BDC-A144-FEC0B686A7E3}" destId="{EF5CC97D-FBE4-44A2-BC92-6032ED5694DF}" srcOrd="1" destOrd="0" parTransId="{FAA9DD6A-973F-4CC6-A5F9-54C8BC6A6C4B}" sibTransId="{4062E6E7-E005-4002-8F8A-04638889687B}"/>
    <dgm:cxn modelId="{0FD851E2-B1DF-4E5C-91BE-0105F9C5B4CA}" type="presParOf" srcId="{26EE6D18-3C54-4BC9-8C75-DB134F193F7D}" destId="{16A393DA-A5E3-4B4F-83E7-D5EAF479F33A}" srcOrd="0" destOrd="0" presId="urn:diagrams.loki3.com/BracketList"/>
    <dgm:cxn modelId="{048E6E24-E4D0-4F2E-A341-A673BC4C0F03}" type="presParOf" srcId="{16A393DA-A5E3-4B4F-83E7-D5EAF479F33A}" destId="{D7869366-74AD-44ED-BFA6-0080E1A342FA}" srcOrd="0" destOrd="0" presId="urn:diagrams.loki3.com/BracketList"/>
    <dgm:cxn modelId="{E2BE8F40-44AD-4896-AD8E-1C82557456CF}" type="presParOf" srcId="{16A393DA-A5E3-4B4F-83E7-D5EAF479F33A}" destId="{29B3DEC2-C22E-4F06-936B-37660047C32F}" srcOrd="1" destOrd="0" presId="urn:diagrams.loki3.com/BracketList"/>
    <dgm:cxn modelId="{E14771C9-2D77-45AE-8073-2BC10C61CDD5}" type="presParOf" srcId="{16A393DA-A5E3-4B4F-83E7-D5EAF479F33A}" destId="{D89EE1F2-D9F0-41EA-A4C1-63F666CCF4E6}" srcOrd="2" destOrd="0" presId="urn:diagrams.loki3.com/BracketList"/>
    <dgm:cxn modelId="{EDD363CC-255F-4F83-8315-B5781D7BC62E}" type="presParOf" srcId="{16A393DA-A5E3-4B4F-83E7-D5EAF479F33A}" destId="{F868C13D-407C-4A99-AAF1-D1D7D35634FE}" srcOrd="3" destOrd="0" presId="urn:diagrams.loki3.com/BracketList"/>
    <dgm:cxn modelId="{227C6936-360C-4933-B9AB-6F18D563E3ED}" type="presParOf" srcId="{26EE6D18-3C54-4BC9-8C75-DB134F193F7D}" destId="{A6783C9A-8A5C-4803-87AA-FD5A72F13869}" srcOrd="1" destOrd="0" presId="urn:diagrams.loki3.com/BracketList"/>
    <dgm:cxn modelId="{A800E347-747A-491F-A7B8-3115461D6451}" type="presParOf" srcId="{26EE6D18-3C54-4BC9-8C75-DB134F193F7D}" destId="{A20B8080-BD30-465B-A4C1-4FC1EACB8585}" srcOrd="2" destOrd="0" presId="urn:diagrams.loki3.com/BracketList"/>
    <dgm:cxn modelId="{B917C38D-361E-4A17-8735-11A499169FCE}" type="presParOf" srcId="{A20B8080-BD30-465B-A4C1-4FC1EACB8585}" destId="{622914B2-A23D-4F3A-90F8-B59BDD7F89E5}" srcOrd="0" destOrd="0" presId="urn:diagrams.loki3.com/BracketList"/>
    <dgm:cxn modelId="{FFE54512-DD15-4A0A-BCF8-3EF3E582200F}" type="presParOf" srcId="{A20B8080-BD30-465B-A4C1-4FC1EACB8585}" destId="{E66A924E-C6AB-4149-86EF-C4AFC0EB0AC6}" srcOrd="1" destOrd="0" presId="urn:diagrams.loki3.com/BracketList"/>
    <dgm:cxn modelId="{E0B07B36-F162-4878-BE0E-2DAB47F0EE5A}" type="presParOf" srcId="{A20B8080-BD30-465B-A4C1-4FC1EACB8585}" destId="{FBA65B6E-5817-4DCD-84DC-31205ADE6769}" srcOrd="2" destOrd="0" presId="urn:diagrams.loki3.com/BracketList"/>
    <dgm:cxn modelId="{7BB8117E-B2B4-4BEC-B8CA-F5BCD0241150}" type="presParOf" srcId="{A20B8080-BD30-465B-A4C1-4FC1EACB8585}" destId="{7714A824-1B70-4A26-BDB7-461DE410655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69366-74AD-44ED-BFA6-0080E1A342FA}">
      <dsp:nvSpPr>
        <dsp:cNvPr id="0" name=""/>
        <dsp:cNvSpPr/>
      </dsp:nvSpPr>
      <dsp:spPr>
        <a:xfrm>
          <a:off x="4529" y="516294"/>
          <a:ext cx="2317072" cy="96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Geological Carbon Storage Project Guidelines</a:t>
          </a:r>
        </a:p>
      </dsp:txBody>
      <dsp:txXfrm>
        <a:off x="4529" y="516294"/>
        <a:ext cx="2317072" cy="961537"/>
      </dsp:txXfrm>
    </dsp:sp>
    <dsp:sp modelId="{29B3DEC2-C22E-4F06-936B-37660047C32F}">
      <dsp:nvSpPr>
        <dsp:cNvPr id="0" name=""/>
        <dsp:cNvSpPr/>
      </dsp:nvSpPr>
      <dsp:spPr>
        <a:xfrm>
          <a:off x="2321602" y="140694"/>
          <a:ext cx="463414" cy="171273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8C13D-407C-4A99-AAF1-D1D7D35634FE}">
      <dsp:nvSpPr>
        <dsp:cNvPr id="0" name=""/>
        <dsp:cNvSpPr/>
      </dsp:nvSpPr>
      <dsp:spPr>
        <a:xfrm>
          <a:off x="2970382" y="140694"/>
          <a:ext cx="6302437" cy="171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Intended to guide Storage Permit project submissions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Applies to the well, subsurface &amp; to surface equipment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Emissions quantification, reservoir description, well integrity, monitoring &amp; economics covered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Post approval reporting defined</a:t>
          </a:r>
        </a:p>
      </dsp:txBody>
      <dsp:txXfrm>
        <a:off x="2970382" y="140694"/>
        <a:ext cx="6302437" cy="1712738"/>
      </dsp:txXfrm>
    </dsp:sp>
    <dsp:sp modelId="{622914B2-A23D-4F3A-90F8-B59BDD7F89E5}">
      <dsp:nvSpPr>
        <dsp:cNvPr id="0" name=""/>
        <dsp:cNvSpPr/>
      </dsp:nvSpPr>
      <dsp:spPr>
        <a:xfrm>
          <a:off x="4529" y="2274585"/>
          <a:ext cx="2317072" cy="96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Disposal &amp; Injection Well Guidelines</a:t>
          </a:r>
        </a:p>
      </dsp:txBody>
      <dsp:txXfrm>
        <a:off x="4529" y="2274585"/>
        <a:ext cx="2317072" cy="961537"/>
      </dsp:txXfrm>
    </dsp:sp>
    <dsp:sp modelId="{E66A924E-C6AB-4149-86EF-C4AFC0EB0AC6}">
      <dsp:nvSpPr>
        <dsp:cNvPr id="0" name=""/>
        <dsp:cNvSpPr/>
      </dsp:nvSpPr>
      <dsp:spPr>
        <a:xfrm>
          <a:off x="2321602" y="1929033"/>
          <a:ext cx="463414" cy="165264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4A824-1B70-4A26-BDB7-461DE410655E}">
      <dsp:nvSpPr>
        <dsp:cNvPr id="0" name=""/>
        <dsp:cNvSpPr/>
      </dsp:nvSpPr>
      <dsp:spPr>
        <a:xfrm>
          <a:off x="2970382" y="1929033"/>
          <a:ext cx="6302437" cy="1652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Not limited to Carbon Storage Projects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To guide well by well submissions such as drilling and workovers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Main considerations are casing, tubing and cementing integrity</a:t>
          </a:r>
        </a:p>
      </dsp:txBody>
      <dsp:txXfrm>
        <a:off x="2970382" y="1929033"/>
        <a:ext cx="6302437" cy="1652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DFE07-0320-44A3-BDA4-F15AED3C3419}" type="datetimeFigureOut">
              <a:rPr lang="en-TT" smtClean="0"/>
              <a:t>06/06/2024</a:t>
            </a:fld>
            <a:endParaRPr lang="en-T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98990-6905-4143-8CED-3FD3F13ECBDF}" type="slidenum">
              <a:rPr lang="en-TT" smtClean="0"/>
              <a:t>‹#›</a:t>
            </a:fld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5731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98990-6905-4143-8CED-3FD3F13ECBDF}" type="slidenum">
              <a:rPr lang="en-TT" smtClean="0"/>
              <a:t>3</a:t>
            </a:fld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29450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0EB26-B3AB-468B-8599-9DADBF8C7A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4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F39AD-945C-461F-AEDD-60B4855594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0" y="2864093"/>
            <a:ext cx="10789920" cy="197510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456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4233" y="5223053"/>
            <a:ext cx="8161934" cy="148787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2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6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83734" y="1124712"/>
            <a:ext cx="1558330" cy="59801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77364" y="1124712"/>
            <a:ext cx="7438187" cy="59801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2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2864093"/>
            <a:ext cx="10789920" cy="197510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456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4233" y="5222958"/>
            <a:ext cx="8161934" cy="1518098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7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8295" y="3165653"/>
            <a:ext cx="5126125" cy="3722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5979" y="3165653"/>
            <a:ext cx="5124296" cy="3722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6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0123" y="2776120"/>
            <a:ext cx="5124298" cy="844904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280" b="0" cap="all" spc="120" baseline="0">
                <a:solidFill>
                  <a:schemeClr val="tx2"/>
                </a:solidFill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0123" y="3771900"/>
            <a:ext cx="5124298" cy="3116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05979" y="3771900"/>
            <a:ext cx="5104181" cy="311613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5979" y="2776120"/>
            <a:ext cx="5124298" cy="844904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280" b="0" cap="all" spc="120" baseline="0">
                <a:solidFill>
                  <a:schemeClr val="tx2"/>
                </a:solidFill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4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8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9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607" y="2692594"/>
            <a:ext cx="5383987" cy="136979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64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3296" y="965607"/>
            <a:ext cx="5779008" cy="6298387"/>
          </a:xfrm>
        </p:spPr>
        <p:txBody>
          <a:bodyPr>
            <a:normAutofit/>
          </a:bodyPr>
          <a:lstStyle>
            <a:lvl1pPr>
              <a:defRPr sz="2280">
                <a:solidFill>
                  <a:schemeClr val="tx1"/>
                </a:solidFill>
              </a:defRPr>
            </a:lvl1pPr>
            <a:lvl2pPr>
              <a:defRPr sz="1920">
                <a:solidFill>
                  <a:schemeClr val="tx1"/>
                </a:solidFill>
              </a:defRPr>
            </a:lvl2pPr>
            <a:lvl3pPr>
              <a:defRPr sz="1920">
                <a:solidFill>
                  <a:schemeClr val="tx1"/>
                </a:solidFill>
              </a:defRPr>
            </a:lvl3pPr>
            <a:lvl4pPr>
              <a:defRPr sz="1920">
                <a:solidFill>
                  <a:schemeClr val="tx1"/>
                </a:solidFill>
              </a:defRPr>
            </a:lvl4pPr>
            <a:lvl5pPr>
              <a:defRPr sz="1920">
                <a:solidFill>
                  <a:schemeClr val="tx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8682" y="4259902"/>
            <a:ext cx="4553712" cy="263284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65607" y="7483450"/>
            <a:ext cx="6149756" cy="384048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2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7" y="2692594"/>
            <a:ext cx="5393998" cy="136156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64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15200" y="0"/>
            <a:ext cx="7322516" cy="82296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840">
                <a:solidFill>
                  <a:schemeClr val="bg1">
                    <a:lumMod val="50000"/>
                  </a:schemeClr>
                </a:solidFill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8682" y="4259902"/>
            <a:ext cx="4553712" cy="263284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65607" y="7483450"/>
            <a:ext cx="6149756" cy="384048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7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63" y="1157630"/>
            <a:ext cx="9275674" cy="142646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7363" y="3165653"/>
            <a:ext cx="9275674" cy="372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5715" y="7486579"/>
            <a:ext cx="3304495" cy="38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B0CBED4-72A4-4026-A08C-546539BFA6CA}" type="datetimeFigureOut">
              <a:rPr lang="en-US" smtClean="0"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1" y="7483450"/>
            <a:ext cx="7081427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0706" y="7461504"/>
            <a:ext cx="438912" cy="438912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320" spc="0" baseline="0">
                <a:solidFill>
                  <a:srgbClr val="FFFFFF"/>
                </a:solidFill>
              </a:defRPr>
            </a:lvl1pPr>
          </a:lstStyle>
          <a:p>
            <a:fld id="{4368CDCD-D9B6-436E-8882-477DCA79A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1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1097280" rtl="0" eaLnBrk="1" latinLnBrk="0" hangingPunct="1">
        <a:lnSpc>
          <a:spcPct val="90000"/>
        </a:lnSpc>
        <a:spcBef>
          <a:spcPct val="0"/>
        </a:spcBef>
        <a:buNone/>
        <a:defRPr sz="3360" kern="1200" cap="all" spc="24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1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4864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2296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9728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7160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75436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1781176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5933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F3F4-3D8E-A756-0925-E1363099A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Carbon Capture Utilization &amp; Storage </a:t>
            </a:r>
            <a:br>
              <a:rPr lang="en-US" dirty="0"/>
            </a:br>
            <a:r>
              <a:rPr lang="en-US" dirty="0"/>
              <a:t>Trinidad and Tobago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5DDDB-EB5A-077E-F52D-3C576F04D2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Carbon Capture and CO</a:t>
            </a:r>
            <a:r>
              <a:rPr lang="en-US" baseline="-25000" dirty="0"/>
              <a:t>2</a:t>
            </a:r>
            <a:r>
              <a:rPr lang="en-US" dirty="0"/>
              <a:t> Enhanced Oil Recovery Steering Committee</a:t>
            </a:r>
          </a:p>
          <a:p>
            <a:r>
              <a:rPr lang="en-US" dirty="0"/>
              <a:t>Yatindranath Keith Bally</a:t>
            </a:r>
          </a:p>
          <a:p>
            <a:r>
              <a:rPr lang="en-US" dirty="0"/>
              <a:t>Steering Committee Co-</a:t>
            </a:r>
            <a:r>
              <a:rPr lang="en-US" dirty="0" err="1"/>
              <a:t>ordinator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1ACD98-35F4-7C1E-77B9-CA70270A825F}"/>
              </a:ext>
            </a:extLst>
          </p:cNvPr>
          <p:cNvSpPr/>
          <p:nvPr/>
        </p:nvSpPr>
        <p:spPr>
          <a:xfrm>
            <a:off x="0" y="6936939"/>
            <a:ext cx="4034028" cy="140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92" dirty="0">
              <a:solidFill>
                <a:srgbClr val="961A26"/>
              </a:solidFill>
            </a:endParaRPr>
          </a:p>
          <a:p>
            <a:r>
              <a:rPr lang="en-US" sz="1680" dirty="0">
                <a:solidFill>
                  <a:srgbClr val="961A26"/>
                </a:solidFill>
              </a:rPr>
              <a:t>Caribbean Sustainability Energy Conference</a:t>
            </a:r>
          </a:p>
          <a:p>
            <a:r>
              <a:rPr lang="en-US" sz="1680" dirty="0">
                <a:solidFill>
                  <a:srgbClr val="961A26"/>
                </a:solidFill>
              </a:rPr>
              <a:t>June 10</a:t>
            </a:r>
            <a:r>
              <a:rPr lang="en-US" sz="1680" baseline="30000" dirty="0">
                <a:solidFill>
                  <a:srgbClr val="961A26"/>
                </a:solidFill>
              </a:rPr>
              <a:t>th</a:t>
            </a:r>
            <a:r>
              <a:rPr lang="en-US" sz="1680" dirty="0">
                <a:solidFill>
                  <a:srgbClr val="961A26"/>
                </a:solidFill>
              </a:rPr>
              <a:t> – 12</a:t>
            </a:r>
            <a:r>
              <a:rPr lang="en-US" sz="1680" baseline="30000" dirty="0">
                <a:solidFill>
                  <a:srgbClr val="961A26"/>
                </a:solidFill>
              </a:rPr>
              <a:t>th </a:t>
            </a:r>
            <a:r>
              <a:rPr lang="en-US" sz="1680" dirty="0">
                <a:solidFill>
                  <a:srgbClr val="961A26"/>
                </a:solidFill>
              </a:rPr>
              <a:t> 2024</a:t>
            </a:r>
          </a:p>
          <a:p>
            <a:endParaRPr lang="en-US" sz="2592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95B95-18F9-4B05-B78C-15C73DA68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6" t="8859" r="9091" b="7287"/>
          <a:stretch/>
        </p:blipFill>
        <p:spPr>
          <a:xfrm>
            <a:off x="12188899" y="0"/>
            <a:ext cx="2441501" cy="25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1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A182-896D-431F-A5D1-B16ED348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74" y="114300"/>
            <a:ext cx="9275674" cy="142646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Elements of Draft Policy to create  Capture and storage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E721F-964A-4EF7-9E54-B0D7D3DA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2" y="1979024"/>
            <a:ext cx="14395268" cy="6250577"/>
          </a:xfrm>
        </p:spPr>
        <p:txBody>
          <a:bodyPr>
            <a:normAutofit/>
          </a:bodyPr>
          <a:lstStyle/>
          <a:p>
            <a:pPr marL="548640" indent="-548640">
              <a:buFont typeface="+mj-lt"/>
              <a:buAutoNum type="arabicPeriod"/>
            </a:pPr>
            <a:r>
              <a:rPr lang="en-US" sz="2880" dirty="0"/>
              <a:t>Policy Context – Paris Agreement, T&amp;T’s NDC goals</a:t>
            </a:r>
          </a:p>
          <a:p>
            <a:pPr marL="548640" indent="-548640">
              <a:buFont typeface="+mj-lt"/>
              <a:buAutoNum type="arabicPeriod"/>
            </a:pPr>
            <a:r>
              <a:rPr lang="en-US" sz="2880" dirty="0"/>
              <a:t>Proposed Process for CCUS Projects</a:t>
            </a:r>
          </a:p>
          <a:p>
            <a:pPr lvl="1"/>
            <a:r>
              <a:rPr lang="en-US" sz="2640" dirty="0"/>
              <a:t>Competitive Bidding Process for exploration licence</a:t>
            </a:r>
          </a:p>
          <a:p>
            <a:pPr lvl="1"/>
            <a:r>
              <a:rPr lang="en-US" sz="2640" dirty="0"/>
              <a:t>Granting of Storage Permit to exploration licensees (storage) or O&amp;G E&amp;P, PSC licensees</a:t>
            </a:r>
          </a:p>
          <a:p>
            <a:pPr lvl="1"/>
            <a:r>
              <a:rPr lang="en-US" sz="2640" dirty="0"/>
              <a:t>Sale/ Purchase of CO2 to/from NGC Green for transportation &amp; marketing</a:t>
            </a:r>
          </a:p>
          <a:p>
            <a:pPr lvl="1"/>
            <a:r>
              <a:rPr lang="en-US" sz="2640" dirty="0"/>
              <a:t>Establishment of a Project Fund for Long Term Monitoring &amp; Remediation</a:t>
            </a:r>
          </a:p>
          <a:p>
            <a:pPr lvl="1"/>
            <a:r>
              <a:rPr lang="en-US" sz="2640" dirty="0"/>
              <a:t>Decommissioning Program</a:t>
            </a:r>
          </a:p>
          <a:p>
            <a:pPr lvl="1"/>
            <a:r>
              <a:rPr lang="en-US" sz="2640" dirty="0"/>
              <a:t>Transfer of Liability post closure to the State</a:t>
            </a:r>
          </a:p>
          <a:p>
            <a:pPr marL="548640" indent="-548640">
              <a:buFont typeface="+mj-lt"/>
              <a:buAutoNum type="arabicPeriod"/>
            </a:pPr>
            <a:r>
              <a:rPr lang="en-US" sz="2880" dirty="0"/>
              <a:t>Drafting Instructions  -  </a:t>
            </a:r>
            <a:r>
              <a:rPr lang="en-US" sz="2640" dirty="0"/>
              <a:t>includes definitions and outline of Legislation</a:t>
            </a:r>
          </a:p>
          <a:p>
            <a:pPr marL="548640" indent="-548640">
              <a:buFont typeface="+mj-lt"/>
              <a:buAutoNum type="arabicPeriod"/>
            </a:pPr>
            <a:r>
              <a:rPr lang="en-US" sz="2880" dirty="0"/>
              <a:t>Requirements to Bring New Legislation Onstream</a:t>
            </a:r>
          </a:p>
          <a:p>
            <a:pPr lvl="1"/>
            <a:r>
              <a:rPr lang="en-US" sz="2640" dirty="0"/>
              <a:t>Amendment to other Legislation – Green Fund regulations, EM Act</a:t>
            </a:r>
          </a:p>
          <a:p>
            <a:endParaRPr lang="en-US" sz="288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0BB02-EFDB-4D2E-9195-2E77E5C5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070" y="1"/>
            <a:ext cx="2632330" cy="6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CB63-AC4C-4711-97BD-69657AAD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88" y="20729"/>
            <a:ext cx="9275674" cy="142646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Timeline of the CCUS policy &amp; Final guidelines creation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B4FA7F-251D-BE66-C2D3-AD13A2A5A065}"/>
              </a:ext>
            </a:extLst>
          </p:cNvPr>
          <p:cNvGrpSpPr/>
          <p:nvPr/>
        </p:nvGrpSpPr>
        <p:grpSpPr>
          <a:xfrm>
            <a:off x="133237" y="2216290"/>
            <a:ext cx="14073736" cy="6013310"/>
            <a:chOff x="-6463" y="2216290"/>
            <a:chExt cx="14073736" cy="60133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99BB33-F9D7-5B03-B188-ECFB16EE48F6}"/>
                </a:ext>
              </a:extLst>
            </p:cNvPr>
            <p:cNvSpPr/>
            <p:nvPr/>
          </p:nvSpPr>
          <p:spPr>
            <a:xfrm>
              <a:off x="563126" y="2216290"/>
              <a:ext cx="13504147" cy="601331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045B1FF-8154-EBB8-E56C-CDFD42C78C12}"/>
                </a:ext>
              </a:extLst>
            </p:cNvPr>
            <p:cNvSpPr/>
            <p:nvPr/>
          </p:nvSpPr>
          <p:spPr>
            <a:xfrm>
              <a:off x="617259" y="2598257"/>
              <a:ext cx="1914821" cy="1673778"/>
            </a:xfrm>
            <a:custGeom>
              <a:avLst/>
              <a:gdLst>
                <a:gd name="connsiteX0" fmla="*/ 0 w 1148655"/>
                <a:gd name="connsiteY0" fmla="*/ 150609 h 1004059"/>
                <a:gd name="connsiteX1" fmla="*/ 646626 w 1148655"/>
                <a:gd name="connsiteY1" fmla="*/ 150609 h 1004059"/>
                <a:gd name="connsiteX2" fmla="*/ 646626 w 1148655"/>
                <a:gd name="connsiteY2" fmla="*/ 0 h 1004059"/>
                <a:gd name="connsiteX3" fmla="*/ 1148655 w 1148655"/>
                <a:gd name="connsiteY3" fmla="*/ 502030 h 1004059"/>
                <a:gd name="connsiteX4" fmla="*/ 646626 w 1148655"/>
                <a:gd name="connsiteY4" fmla="*/ 1004059 h 1004059"/>
                <a:gd name="connsiteX5" fmla="*/ 646626 w 1148655"/>
                <a:gd name="connsiteY5" fmla="*/ 853450 h 1004059"/>
                <a:gd name="connsiteX6" fmla="*/ 0 w 1148655"/>
                <a:gd name="connsiteY6" fmla="*/ 853450 h 1004059"/>
                <a:gd name="connsiteX7" fmla="*/ 0 w 1148655"/>
                <a:gd name="connsiteY7" fmla="*/ 150609 h 100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655" h="1004059">
                  <a:moveTo>
                    <a:pt x="0" y="150609"/>
                  </a:moveTo>
                  <a:lnTo>
                    <a:pt x="646626" y="150609"/>
                  </a:lnTo>
                  <a:lnTo>
                    <a:pt x="646626" y="0"/>
                  </a:lnTo>
                  <a:lnTo>
                    <a:pt x="1148655" y="502030"/>
                  </a:lnTo>
                  <a:lnTo>
                    <a:pt x="646626" y="1004059"/>
                  </a:lnTo>
                  <a:lnTo>
                    <a:pt x="646626" y="853450"/>
                  </a:lnTo>
                  <a:lnTo>
                    <a:pt x="0" y="853450"/>
                  </a:lnTo>
                  <a:lnTo>
                    <a:pt x="0" y="15060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944" tIns="155054" rIns="310412" bIns="155054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Research on international CCUS laws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1st Draft Policy created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D6FAA7-BEAC-BA86-D4BA-2E8522E3CD4D}"/>
                </a:ext>
              </a:extLst>
            </p:cNvPr>
            <p:cNvSpPr/>
            <p:nvPr/>
          </p:nvSpPr>
          <p:spPr>
            <a:xfrm>
              <a:off x="-6463" y="2956446"/>
              <a:ext cx="957410" cy="957400"/>
            </a:xfrm>
            <a:custGeom>
              <a:avLst/>
              <a:gdLst>
                <a:gd name="connsiteX0" fmla="*/ 0 w 574327"/>
                <a:gd name="connsiteY0" fmla="*/ 287161 h 574321"/>
                <a:gd name="connsiteX1" fmla="*/ 287164 w 574327"/>
                <a:gd name="connsiteY1" fmla="*/ 0 h 574321"/>
                <a:gd name="connsiteX2" fmla="*/ 574328 w 574327"/>
                <a:gd name="connsiteY2" fmla="*/ 287161 h 574321"/>
                <a:gd name="connsiteX3" fmla="*/ 287164 w 574327"/>
                <a:gd name="connsiteY3" fmla="*/ 574322 h 574321"/>
                <a:gd name="connsiteX4" fmla="*/ 0 w 574327"/>
                <a:gd name="connsiteY4" fmla="*/ 287161 h 5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327" h="574321">
                  <a:moveTo>
                    <a:pt x="0" y="287161"/>
                  </a:moveTo>
                  <a:cubicBezTo>
                    <a:pt x="0" y="128566"/>
                    <a:pt x="128568" y="0"/>
                    <a:pt x="287164" y="0"/>
                  </a:cubicBezTo>
                  <a:cubicBezTo>
                    <a:pt x="445760" y="0"/>
                    <a:pt x="574328" y="128566"/>
                    <a:pt x="574328" y="287161"/>
                  </a:cubicBezTo>
                  <a:cubicBezTo>
                    <a:pt x="574328" y="445756"/>
                    <a:pt x="445760" y="574322"/>
                    <a:pt x="287164" y="574322"/>
                  </a:cubicBezTo>
                  <a:cubicBezTo>
                    <a:pt x="128568" y="574322"/>
                    <a:pt x="0" y="445756"/>
                    <a:pt x="0" y="2871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823" tIns="89822" rIns="89823" bIns="8982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Feb-Jul 2022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68E9DEF-7052-94F0-EB9C-D074312B9854}"/>
                </a:ext>
              </a:extLst>
            </p:cNvPr>
            <p:cNvSpPr/>
            <p:nvPr/>
          </p:nvSpPr>
          <p:spPr>
            <a:xfrm>
              <a:off x="3237893" y="2671254"/>
              <a:ext cx="2048050" cy="1673778"/>
            </a:xfrm>
            <a:custGeom>
              <a:avLst/>
              <a:gdLst>
                <a:gd name="connsiteX0" fmla="*/ 0 w 1148655"/>
                <a:gd name="connsiteY0" fmla="*/ 150609 h 1004059"/>
                <a:gd name="connsiteX1" fmla="*/ 646626 w 1148655"/>
                <a:gd name="connsiteY1" fmla="*/ 150609 h 1004059"/>
                <a:gd name="connsiteX2" fmla="*/ 646626 w 1148655"/>
                <a:gd name="connsiteY2" fmla="*/ 0 h 1004059"/>
                <a:gd name="connsiteX3" fmla="*/ 1148655 w 1148655"/>
                <a:gd name="connsiteY3" fmla="*/ 502030 h 1004059"/>
                <a:gd name="connsiteX4" fmla="*/ 646626 w 1148655"/>
                <a:gd name="connsiteY4" fmla="*/ 1004059 h 1004059"/>
                <a:gd name="connsiteX5" fmla="*/ 646626 w 1148655"/>
                <a:gd name="connsiteY5" fmla="*/ 853450 h 1004059"/>
                <a:gd name="connsiteX6" fmla="*/ 0 w 1148655"/>
                <a:gd name="connsiteY6" fmla="*/ 853450 h 1004059"/>
                <a:gd name="connsiteX7" fmla="*/ 0 w 1148655"/>
                <a:gd name="connsiteY7" fmla="*/ 150609 h 100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655" h="1004059">
                  <a:moveTo>
                    <a:pt x="0" y="150609"/>
                  </a:moveTo>
                  <a:lnTo>
                    <a:pt x="646626" y="150609"/>
                  </a:lnTo>
                  <a:lnTo>
                    <a:pt x="646626" y="0"/>
                  </a:lnTo>
                  <a:lnTo>
                    <a:pt x="1148655" y="502030"/>
                  </a:lnTo>
                  <a:lnTo>
                    <a:pt x="646626" y="1004059"/>
                  </a:lnTo>
                  <a:lnTo>
                    <a:pt x="646626" y="853450"/>
                  </a:lnTo>
                  <a:lnTo>
                    <a:pt x="0" y="853450"/>
                  </a:lnTo>
                  <a:lnTo>
                    <a:pt x="0" y="15060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944" tIns="155054" rIns="310412" bIns="15505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Feedback requested from 24 stakeholders on Draft CCUS Policy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1B4284A-D611-2BF4-DF2C-17A519D6A00F}"/>
                </a:ext>
              </a:extLst>
            </p:cNvPr>
            <p:cNvSpPr/>
            <p:nvPr/>
          </p:nvSpPr>
          <p:spPr>
            <a:xfrm>
              <a:off x="2549045" y="2992300"/>
              <a:ext cx="1024024" cy="957400"/>
            </a:xfrm>
            <a:custGeom>
              <a:avLst/>
              <a:gdLst>
                <a:gd name="connsiteX0" fmla="*/ 0 w 574327"/>
                <a:gd name="connsiteY0" fmla="*/ 287161 h 574321"/>
                <a:gd name="connsiteX1" fmla="*/ 287164 w 574327"/>
                <a:gd name="connsiteY1" fmla="*/ 0 h 574321"/>
                <a:gd name="connsiteX2" fmla="*/ 574328 w 574327"/>
                <a:gd name="connsiteY2" fmla="*/ 287161 h 574321"/>
                <a:gd name="connsiteX3" fmla="*/ 287164 w 574327"/>
                <a:gd name="connsiteY3" fmla="*/ 574322 h 574321"/>
                <a:gd name="connsiteX4" fmla="*/ 0 w 574327"/>
                <a:gd name="connsiteY4" fmla="*/ 287161 h 5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327" h="574321">
                  <a:moveTo>
                    <a:pt x="0" y="287161"/>
                  </a:moveTo>
                  <a:cubicBezTo>
                    <a:pt x="0" y="128566"/>
                    <a:pt x="128568" y="0"/>
                    <a:pt x="287164" y="0"/>
                  </a:cubicBezTo>
                  <a:cubicBezTo>
                    <a:pt x="445760" y="0"/>
                    <a:pt x="574328" y="128566"/>
                    <a:pt x="574328" y="287161"/>
                  </a:cubicBezTo>
                  <a:cubicBezTo>
                    <a:pt x="574328" y="445756"/>
                    <a:pt x="445760" y="574322"/>
                    <a:pt x="287164" y="574322"/>
                  </a:cubicBezTo>
                  <a:cubicBezTo>
                    <a:pt x="128568" y="574322"/>
                    <a:pt x="0" y="445756"/>
                    <a:pt x="0" y="2871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823" tIns="89822" rIns="89823" bIns="8982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Aug 2022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61C4390-09D2-F7E8-E02B-43594BEDD859}"/>
                </a:ext>
              </a:extLst>
            </p:cNvPr>
            <p:cNvSpPr/>
            <p:nvPr/>
          </p:nvSpPr>
          <p:spPr>
            <a:xfrm>
              <a:off x="5891588" y="2684297"/>
              <a:ext cx="2048050" cy="1673778"/>
            </a:xfrm>
            <a:custGeom>
              <a:avLst/>
              <a:gdLst>
                <a:gd name="connsiteX0" fmla="*/ 0 w 1148655"/>
                <a:gd name="connsiteY0" fmla="*/ 150609 h 1004059"/>
                <a:gd name="connsiteX1" fmla="*/ 646626 w 1148655"/>
                <a:gd name="connsiteY1" fmla="*/ 150609 h 1004059"/>
                <a:gd name="connsiteX2" fmla="*/ 646626 w 1148655"/>
                <a:gd name="connsiteY2" fmla="*/ 0 h 1004059"/>
                <a:gd name="connsiteX3" fmla="*/ 1148655 w 1148655"/>
                <a:gd name="connsiteY3" fmla="*/ 502030 h 1004059"/>
                <a:gd name="connsiteX4" fmla="*/ 646626 w 1148655"/>
                <a:gd name="connsiteY4" fmla="*/ 1004059 h 1004059"/>
                <a:gd name="connsiteX5" fmla="*/ 646626 w 1148655"/>
                <a:gd name="connsiteY5" fmla="*/ 853450 h 1004059"/>
                <a:gd name="connsiteX6" fmla="*/ 0 w 1148655"/>
                <a:gd name="connsiteY6" fmla="*/ 853450 h 1004059"/>
                <a:gd name="connsiteX7" fmla="*/ 0 w 1148655"/>
                <a:gd name="connsiteY7" fmla="*/ 150609 h 100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655" h="1004059">
                  <a:moveTo>
                    <a:pt x="0" y="150609"/>
                  </a:moveTo>
                  <a:lnTo>
                    <a:pt x="646626" y="150609"/>
                  </a:lnTo>
                  <a:lnTo>
                    <a:pt x="646626" y="0"/>
                  </a:lnTo>
                  <a:lnTo>
                    <a:pt x="1148655" y="502030"/>
                  </a:lnTo>
                  <a:lnTo>
                    <a:pt x="646626" y="1004059"/>
                  </a:lnTo>
                  <a:lnTo>
                    <a:pt x="646626" y="853450"/>
                  </a:lnTo>
                  <a:lnTo>
                    <a:pt x="0" y="853450"/>
                  </a:lnTo>
                  <a:lnTo>
                    <a:pt x="0" y="15060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944" tIns="155054" rIns="310412" bIns="15505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Robust feedback received from 14 stakeholders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72413FF-A91C-0327-4B62-5D166C7B1B7D}"/>
                </a:ext>
              </a:extLst>
            </p:cNvPr>
            <p:cNvSpPr/>
            <p:nvPr/>
          </p:nvSpPr>
          <p:spPr>
            <a:xfrm>
              <a:off x="5313402" y="3042486"/>
              <a:ext cx="1024024" cy="957400"/>
            </a:xfrm>
            <a:custGeom>
              <a:avLst/>
              <a:gdLst>
                <a:gd name="connsiteX0" fmla="*/ 0 w 574327"/>
                <a:gd name="connsiteY0" fmla="*/ 287161 h 574321"/>
                <a:gd name="connsiteX1" fmla="*/ 287164 w 574327"/>
                <a:gd name="connsiteY1" fmla="*/ 0 h 574321"/>
                <a:gd name="connsiteX2" fmla="*/ 574328 w 574327"/>
                <a:gd name="connsiteY2" fmla="*/ 287161 h 574321"/>
                <a:gd name="connsiteX3" fmla="*/ 287164 w 574327"/>
                <a:gd name="connsiteY3" fmla="*/ 574322 h 574321"/>
                <a:gd name="connsiteX4" fmla="*/ 0 w 574327"/>
                <a:gd name="connsiteY4" fmla="*/ 287161 h 5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327" h="574321">
                  <a:moveTo>
                    <a:pt x="0" y="287161"/>
                  </a:moveTo>
                  <a:cubicBezTo>
                    <a:pt x="0" y="128566"/>
                    <a:pt x="128568" y="0"/>
                    <a:pt x="287164" y="0"/>
                  </a:cubicBezTo>
                  <a:cubicBezTo>
                    <a:pt x="445760" y="0"/>
                    <a:pt x="574328" y="128566"/>
                    <a:pt x="574328" y="287161"/>
                  </a:cubicBezTo>
                  <a:cubicBezTo>
                    <a:pt x="574328" y="445756"/>
                    <a:pt x="445760" y="574322"/>
                    <a:pt x="287164" y="574322"/>
                  </a:cubicBezTo>
                  <a:cubicBezTo>
                    <a:pt x="128568" y="574322"/>
                    <a:pt x="0" y="445756"/>
                    <a:pt x="0" y="2871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823" tIns="89822" rIns="89823" bIns="8982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Jan 2023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BE40DA8-4A4E-1FA2-710F-79BB71430C09}"/>
                </a:ext>
              </a:extLst>
            </p:cNvPr>
            <p:cNvSpPr/>
            <p:nvPr/>
          </p:nvSpPr>
          <p:spPr>
            <a:xfrm>
              <a:off x="8901531" y="2684297"/>
              <a:ext cx="2048050" cy="1673778"/>
            </a:xfrm>
            <a:custGeom>
              <a:avLst/>
              <a:gdLst>
                <a:gd name="connsiteX0" fmla="*/ 0 w 1148655"/>
                <a:gd name="connsiteY0" fmla="*/ 150609 h 1004059"/>
                <a:gd name="connsiteX1" fmla="*/ 646626 w 1148655"/>
                <a:gd name="connsiteY1" fmla="*/ 150609 h 1004059"/>
                <a:gd name="connsiteX2" fmla="*/ 646626 w 1148655"/>
                <a:gd name="connsiteY2" fmla="*/ 0 h 1004059"/>
                <a:gd name="connsiteX3" fmla="*/ 1148655 w 1148655"/>
                <a:gd name="connsiteY3" fmla="*/ 502030 h 1004059"/>
                <a:gd name="connsiteX4" fmla="*/ 646626 w 1148655"/>
                <a:gd name="connsiteY4" fmla="*/ 1004059 h 1004059"/>
                <a:gd name="connsiteX5" fmla="*/ 646626 w 1148655"/>
                <a:gd name="connsiteY5" fmla="*/ 853450 h 1004059"/>
                <a:gd name="connsiteX6" fmla="*/ 0 w 1148655"/>
                <a:gd name="connsiteY6" fmla="*/ 853450 h 1004059"/>
                <a:gd name="connsiteX7" fmla="*/ 0 w 1148655"/>
                <a:gd name="connsiteY7" fmla="*/ 150609 h 100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655" h="1004059">
                  <a:moveTo>
                    <a:pt x="0" y="150609"/>
                  </a:moveTo>
                  <a:lnTo>
                    <a:pt x="646626" y="150609"/>
                  </a:lnTo>
                  <a:lnTo>
                    <a:pt x="646626" y="0"/>
                  </a:lnTo>
                  <a:lnTo>
                    <a:pt x="1148655" y="502030"/>
                  </a:lnTo>
                  <a:lnTo>
                    <a:pt x="646626" y="1004059"/>
                  </a:lnTo>
                  <a:lnTo>
                    <a:pt x="646626" y="853450"/>
                  </a:lnTo>
                  <a:lnTo>
                    <a:pt x="0" y="853450"/>
                  </a:lnTo>
                  <a:lnTo>
                    <a:pt x="0" y="15060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944" tIns="155054" rIns="310412" bIns="155054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Draft Policy amended based on feedback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Guidelines drafted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D3500B4-4A21-44D7-46DF-DA24A7D75BB1}"/>
                </a:ext>
              </a:extLst>
            </p:cNvPr>
            <p:cNvSpPr/>
            <p:nvPr/>
          </p:nvSpPr>
          <p:spPr>
            <a:xfrm>
              <a:off x="8077508" y="3042486"/>
              <a:ext cx="1024024" cy="957400"/>
            </a:xfrm>
            <a:custGeom>
              <a:avLst/>
              <a:gdLst>
                <a:gd name="connsiteX0" fmla="*/ 0 w 574327"/>
                <a:gd name="connsiteY0" fmla="*/ 287161 h 574321"/>
                <a:gd name="connsiteX1" fmla="*/ 287164 w 574327"/>
                <a:gd name="connsiteY1" fmla="*/ 0 h 574321"/>
                <a:gd name="connsiteX2" fmla="*/ 574328 w 574327"/>
                <a:gd name="connsiteY2" fmla="*/ 287161 h 574321"/>
                <a:gd name="connsiteX3" fmla="*/ 287164 w 574327"/>
                <a:gd name="connsiteY3" fmla="*/ 574322 h 574321"/>
                <a:gd name="connsiteX4" fmla="*/ 0 w 574327"/>
                <a:gd name="connsiteY4" fmla="*/ 287161 h 5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327" h="574321">
                  <a:moveTo>
                    <a:pt x="0" y="287161"/>
                  </a:moveTo>
                  <a:cubicBezTo>
                    <a:pt x="0" y="128566"/>
                    <a:pt x="128568" y="0"/>
                    <a:pt x="287164" y="0"/>
                  </a:cubicBezTo>
                  <a:cubicBezTo>
                    <a:pt x="445760" y="0"/>
                    <a:pt x="574328" y="128566"/>
                    <a:pt x="574328" y="287161"/>
                  </a:cubicBezTo>
                  <a:cubicBezTo>
                    <a:pt x="574328" y="445756"/>
                    <a:pt x="445760" y="574322"/>
                    <a:pt x="287164" y="574322"/>
                  </a:cubicBezTo>
                  <a:cubicBezTo>
                    <a:pt x="128568" y="574322"/>
                    <a:pt x="0" y="445756"/>
                    <a:pt x="0" y="2871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823" tIns="89822" rIns="89823" bIns="8982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Feb – Nov 2023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7F44DC4-BF9D-BDC3-5B75-F9241D638F8F}"/>
                </a:ext>
              </a:extLst>
            </p:cNvPr>
            <p:cNvSpPr/>
            <p:nvPr/>
          </p:nvSpPr>
          <p:spPr>
            <a:xfrm>
              <a:off x="11864349" y="2684297"/>
              <a:ext cx="2048050" cy="1673778"/>
            </a:xfrm>
            <a:custGeom>
              <a:avLst/>
              <a:gdLst>
                <a:gd name="connsiteX0" fmla="*/ 0 w 1148655"/>
                <a:gd name="connsiteY0" fmla="*/ 150609 h 1004059"/>
                <a:gd name="connsiteX1" fmla="*/ 646626 w 1148655"/>
                <a:gd name="connsiteY1" fmla="*/ 150609 h 1004059"/>
                <a:gd name="connsiteX2" fmla="*/ 646626 w 1148655"/>
                <a:gd name="connsiteY2" fmla="*/ 0 h 1004059"/>
                <a:gd name="connsiteX3" fmla="*/ 1148655 w 1148655"/>
                <a:gd name="connsiteY3" fmla="*/ 502030 h 1004059"/>
                <a:gd name="connsiteX4" fmla="*/ 646626 w 1148655"/>
                <a:gd name="connsiteY4" fmla="*/ 1004059 h 1004059"/>
                <a:gd name="connsiteX5" fmla="*/ 646626 w 1148655"/>
                <a:gd name="connsiteY5" fmla="*/ 853450 h 1004059"/>
                <a:gd name="connsiteX6" fmla="*/ 0 w 1148655"/>
                <a:gd name="connsiteY6" fmla="*/ 853450 h 1004059"/>
                <a:gd name="connsiteX7" fmla="*/ 0 w 1148655"/>
                <a:gd name="connsiteY7" fmla="*/ 150609 h 100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655" h="1004059">
                  <a:moveTo>
                    <a:pt x="0" y="150609"/>
                  </a:moveTo>
                  <a:lnTo>
                    <a:pt x="646626" y="150609"/>
                  </a:lnTo>
                  <a:lnTo>
                    <a:pt x="646626" y="0"/>
                  </a:lnTo>
                  <a:lnTo>
                    <a:pt x="1148655" y="502030"/>
                  </a:lnTo>
                  <a:lnTo>
                    <a:pt x="646626" y="1004059"/>
                  </a:lnTo>
                  <a:lnTo>
                    <a:pt x="646626" y="853450"/>
                  </a:lnTo>
                  <a:lnTo>
                    <a:pt x="0" y="853450"/>
                  </a:lnTo>
                  <a:lnTo>
                    <a:pt x="0" y="15060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944" tIns="155054" rIns="310412" bIns="15505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2</a:t>
              </a:r>
              <a:r>
                <a:rPr lang="en-US" sz="1200" kern="1200" baseline="30000" dirty="0"/>
                <a:t>nd</a:t>
              </a:r>
              <a:r>
                <a:rPr lang="en-US" sz="1200" kern="1200" dirty="0"/>
                <a:t> Draft Policy Consultation start with 32 stakeholders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313C3E3-F8FD-FA2A-0DE6-75ABA3604C6D}"/>
                </a:ext>
              </a:extLst>
            </p:cNvPr>
            <p:cNvSpPr/>
            <p:nvPr/>
          </p:nvSpPr>
          <p:spPr>
            <a:xfrm>
              <a:off x="11197463" y="3042486"/>
              <a:ext cx="1024024" cy="957400"/>
            </a:xfrm>
            <a:custGeom>
              <a:avLst/>
              <a:gdLst>
                <a:gd name="connsiteX0" fmla="*/ 0 w 574327"/>
                <a:gd name="connsiteY0" fmla="*/ 287161 h 574321"/>
                <a:gd name="connsiteX1" fmla="*/ 287164 w 574327"/>
                <a:gd name="connsiteY1" fmla="*/ 0 h 574321"/>
                <a:gd name="connsiteX2" fmla="*/ 574328 w 574327"/>
                <a:gd name="connsiteY2" fmla="*/ 287161 h 574321"/>
                <a:gd name="connsiteX3" fmla="*/ 287164 w 574327"/>
                <a:gd name="connsiteY3" fmla="*/ 574322 h 574321"/>
                <a:gd name="connsiteX4" fmla="*/ 0 w 574327"/>
                <a:gd name="connsiteY4" fmla="*/ 287161 h 5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327" h="574321">
                  <a:moveTo>
                    <a:pt x="0" y="287161"/>
                  </a:moveTo>
                  <a:cubicBezTo>
                    <a:pt x="0" y="128566"/>
                    <a:pt x="128568" y="0"/>
                    <a:pt x="287164" y="0"/>
                  </a:cubicBezTo>
                  <a:cubicBezTo>
                    <a:pt x="445760" y="0"/>
                    <a:pt x="574328" y="128566"/>
                    <a:pt x="574328" y="287161"/>
                  </a:cubicBezTo>
                  <a:cubicBezTo>
                    <a:pt x="574328" y="445756"/>
                    <a:pt x="445760" y="574322"/>
                    <a:pt x="287164" y="574322"/>
                  </a:cubicBezTo>
                  <a:cubicBezTo>
                    <a:pt x="128568" y="574322"/>
                    <a:pt x="0" y="445756"/>
                    <a:pt x="0" y="2871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823" tIns="89822" rIns="89823" bIns="8982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Dec 2023</a:t>
              </a: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8936FE8-CA32-FD03-26ED-73DA8EC08D0B}"/>
                </a:ext>
              </a:extLst>
            </p:cNvPr>
            <p:cNvSpPr/>
            <p:nvPr/>
          </p:nvSpPr>
          <p:spPr>
            <a:xfrm>
              <a:off x="1758761" y="4781028"/>
              <a:ext cx="2048050" cy="1790236"/>
            </a:xfrm>
            <a:custGeom>
              <a:avLst/>
              <a:gdLst>
                <a:gd name="connsiteX0" fmla="*/ 0 w 1148655"/>
                <a:gd name="connsiteY0" fmla="*/ 150609 h 1004059"/>
                <a:gd name="connsiteX1" fmla="*/ 646626 w 1148655"/>
                <a:gd name="connsiteY1" fmla="*/ 150609 h 1004059"/>
                <a:gd name="connsiteX2" fmla="*/ 646626 w 1148655"/>
                <a:gd name="connsiteY2" fmla="*/ 0 h 1004059"/>
                <a:gd name="connsiteX3" fmla="*/ 1148655 w 1148655"/>
                <a:gd name="connsiteY3" fmla="*/ 502030 h 1004059"/>
                <a:gd name="connsiteX4" fmla="*/ 646626 w 1148655"/>
                <a:gd name="connsiteY4" fmla="*/ 1004059 h 1004059"/>
                <a:gd name="connsiteX5" fmla="*/ 646626 w 1148655"/>
                <a:gd name="connsiteY5" fmla="*/ 853450 h 1004059"/>
                <a:gd name="connsiteX6" fmla="*/ 0 w 1148655"/>
                <a:gd name="connsiteY6" fmla="*/ 853450 h 1004059"/>
                <a:gd name="connsiteX7" fmla="*/ 0 w 1148655"/>
                <a:gd name="connsiteY7" fmla="*/ 150609 h 100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655" h="1004059">
                  <a:moveTo>
                    <a:pt x="0" y="150609"/>
                  </a:moveTo>
                  <a:lnTo>
                    <a:pt x="646626" y="150609"/>
                  </a:lnTo>
                  <a:lnTo>
                    <a:pt x="646626" y="0"/>
                  </a:lnTo>
                  <a:lnTo>
                    <a:pt x="1148655" y="502030"/>
                  </a:lnTo>
                  <a:lnTo>
                    <a:pt x="646626" y="1004059"/>
                  </a:lnTo>
                  <a:lnTo>
                    <a:pt x="646626" y="853450"/>
                  </a:lnTo>
                  <a:lnTo>
                    <a:pt x="0" y="853450"/>
                  </a:lnTo>
                  <a:lnTo>
                    <a:pt x="0" y="150609"/>
                  </a:lnTo>
                  <a:close/>
                </a:path>
              </a:pathLst>
            </a:custGeom>
            <a:solidFill>
              <a:srgbClr val="B6DF89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944" tIns="155054" rIns="310412" bIns="15505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2</a:t>
              </a:r>
              <a:r>
                <a:rPr lang="en-US" sz="1200" kern="1200" baseline="30000" dirty="0"/>
                <a:t>nd</a:t>
              </a:r>
              <a:r>
                <a:rPr lang="en-US" sz="1200" kern="1200" dirty="0"/>
                <a:t> Draft Collate Stakeholders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Responses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5DFC19B-7EE2-7435-64C2-8FC7E80CE0B3}"/>
                </a:ext>
              </a:extLst>
            </p:cNvPr>
            <p:cNvSpPr/>
            <p:nvPr/>
          </p:nvSpPr>
          <p:spPr>
            <a:xfrm>
              <a:off x="1119648" y="5108821"/>
              <a:ext cx="1024024" cy="1024013"/>
            </a:xfrm>
            <a:custGeom>
              <a:avLst/>
              <a:gdLst>
                <a:gd name="connsiteX0" fmla="*/ 0 w 574327"/>
                <a:gd name="connsiteY0" fmla="*/ 287161 h 574321"/>
                <a:gd name="connsiteX1" fmla="*/ 287164 w 574327"/>
                <a:gd name="connsiteY1" fmla="*/ 0 h 574321"/>
                <a:gd name="connsiteX2" fmla="*/ 574328 w 574327"/>
                <a:gd name="connsiteY2" fmla="*/ 287161 h 574321"/>
                <a:gd name="connsiteX3" fmla="*/ 287164 w 574327"/>
                <a:gd name="connsiteY3" fmla="*/ 574322 h 574321"/>
                <a:gd name="connsiteX4" fmla="*/ 0 w 574327"/>
                <a:gd name="connsiteY4" fmla="*/ 287161 h 5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327" h="574321">
                  <a:moveTo>
                    <a:pt x="0" y="287161"/>
                  </a:moveTo>
                  <a:cubicBezTo>
                    <a:pt x="0" y="128566"/>
                    <a:pt x="128568" y="0"/>
                    <a:pt x="287164" y="0"/>
                  </a:cubicBezTo>
                  <a:cubicBezTo>
                    <a:pt x="445760" y="0"/>
                    <a:pt x="574328" y="128566"/>
                    <a:pt x="574328" y="287161"/>
                  </a:cubicBezTo>
                  <a:cubicBezTo>
                    <a:pt x="574328" y="445756"/>
                    <a:pt x="445760" y="574322"/>
                    <a:pt x="287164" y="574322"/>
                  </a:cubicBezTo>
                  <a:cubicBezTo>
                    <a:pt x="128568" y="574322"/>
                    <a:pt x="0" y="445756"/>
                    <a:pt x="0" y="28716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823" tIns="89822" rIns="89823" bIns="8982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April 2024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0BAFFE0-008C-0FF6-C948-0D886AEF4F4C}"/>
                </a:ext>
              </a:extLst>
            </p:cNvPr>
            <p:cNvSpPr/>
            <p:nvPr/>
          </p:nvSpPr>
          <p:spPr>
            <a:xfrm>
              <a:off x="4561731" y="4826082"/>
              <a:ext cx="2048050" cy="1790236"/>
            </a:xfrm>
            <a:custGeom>
              <a:avLst/>
              <a:gdLst>
                <a:gd name="connsiteX0" fmla="*/ 0 w 1148655"/>
                <a:gd name="connsiteY0" fmla="*/ 150609 h 1004059"/>
                <a:gd name="connsiteX1" fmla="*/ 646626 w 1148655"/>
                <a:gd name="connsiteY1" fmla="*/ 150609 h 1004059"/>
                <a:gd name="connsiteX2" fmla="*/ 646626 w 1148655"/>
                <a:gd name="connsiteY2" fmla="*/ 0 h 1004059"/>
                <a:gd name="connsiteX3" fmla="*/ 1148655 w 1148655"/>
                <a:gd name="connsiteY3" fmla="*/ 502030 h 1004059"/>
                <a:gd name="connsiteX4" fmla="*/ 646626 w 1148655"/>
                <a:gd name="connsiteY4" fmla="*/ 1004059 h 1004059"/>
                <a:gd name="connsiteX5" fmla="*/ 646626 w 1148655"/>
                <a:gd name="connsiteY5" fmla="*/ 853450 h 1004059"/>
                <a:gd name="connsiteX6" fmla="*/ 0 w 1148655"/>
                <a:gd name="connsiteY6" fmla="*/ 853450 h 1004059"/>
                <a:gd name="connsiteX7" fmla="*/ 0 w 1148655"/>
                <a:gd name="connsiteY7" fmla="*/ 150609 h 100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655" h="1004059">
                  <a:moveTo>
                    <a:pt x="0" y="150609"/>
                  </a:moveTo>
                  <a:lnTo>
                    <a:pt x="646626" y="150609"/>
                  </a:lnTo>
                  <a:lnTo>
                    <a:pt x="646626" y="0"/>
                  </a:lnTo>
                  <a:lnTo>
                    <a:pt x="1148655" y="502030"/>
                  </a:lnTo>
                  <a:lnTo>
                    <a:pt x="646626" y="1004059"/>
                  </a:lnTo>
                  <a:lnTo>
                    <a:pt x="646626" y="853450"/>
                  </a:lnTo>
                  <a:lnTo>
                    <a:pt x="0" y="853450"/>
                  </a:lnTo>
                  <a:lnTo>
                    <a:pt x="0" y="150609"/>
                  </a:lnTo>
                  <a:close/>
                </a:path>
              </a:pathLst>
            </a:custGeom>
            <a:solidFill>
              <a:srgbClr val="B6DF89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944" tIns="155054" rIns="310412" bIns="15505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2</a:t>
              </a:r>
              <a:r>
                <a:rPr lang="en-US" sz="1200" kern="1200" baseline="30000" dirty="0"/>
                <a:t>nd</a:t>
              </a:r>
              <a:r>
                <a:rPr lang="en-US" sz="1200" kern="1200" dirty="0"/>
                <a:t> Draft Policy 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Final for Cabinet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494813E-3030-274C-F9DB-AFA9B3968543}"/>
                </a:ext>
              </a:extLst>
            </p:cNvPr>
            <p:cNvSpPr/>
            <p:nvPr/>
          </p:nvSpPr>
          <p:spPr>
            <a:xfrm>
              <a:off x="3933778" y="5164139"/>
              <a:ext cx="1024024" cy="1024013"/>
            </a:xfrm>
            <a:custGeom>
              <a:avLst/>
              <a:gdLst>
                <a:gd name="connsiteX0" fmla="*/ 0 w 574327"/>
                <a:gd name="connsiteY0" fmla="*/ 287161 h 574321"/>
                <a:gd name="connsiteX1" fmla="*/ 287164 w 574327"/>
                <a:gd name="connsiteY1" fmla="*/ 0 h 574321"/>
                <a:gd name="connsiteX2" fmla="*/ 574328 w 574327"/>
                <a:gd name="connsiteY2" fmla="*/ 287161 h 574321"/>
                <a:gd name="connsiteX3" fmla="*/ 287164 w 574327"/>
                <a:gd name="connsiteY3" fmla="*/ 574322 h 574321"/>
                <a:gd name="connsiteX4" fmla="*/ 0 w 574327"/>
                <a:gd name="connsiteY4" fmla="*/ 287161 h 5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327" h="574321">
                  <a:moveTo>
                    <a:pt x="0" y="287161"/>
                  </a:moveTo>
                  <a:cubicBezTo>
                    <a:pt x="0" y="128566"/>
                    <a:pt x="128568" y="0"/>
                    <a:pt x="287164" y="0"/>
                  </a:cubicBezTo>
                  <a:cubicBezTo>
                    <a:pt x="445760" y="0"/>
                    <a:pt x="574328" y="128566"/>
                    <a:pt x="574328" y="287161"/>
                  </a:cubicBezTo>
                  <a:cubicBezTo>
                    <a:pt x="574328" y="445756"/>
                    <a:pt x="445760" y="574322"/>
                    <a:pt x="287164" y="574322"/>
                  </a:cubicBezTo>
                  <a:cubicBezTo>
                    <a:pt x="128568" y="574322"/>
                    <a:pt x="0" y="445756"/>
                    <a:pt x="0" y="28716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823" tIns="89822" rIns="89823" bIns="8982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May 2024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F377342-F729-F081-B196-878C610AD7CE}"/>
                </a:ext>
              </a:extLst>
            </p:cNvPr>
            <p:cNvSpPr/>
            <p:nvPr/>
          </p:nvSpPr>
          <p:spPr>
            <a:xfrm>
              <a:off x="7543887" y="4826082"/>
              <a:ext cx="2048050" cy="1790236"/>
            </a:xfrm>
            <a:custGeom>
              <a:avLst/>
              <a:gdLst>
                <a:gd name="connsiteX0" fmla="*/ 0 w 1148655"/>
                <a:gd name="connsiteY0" fmla="*/ 150609 h 1004059"/>
                <a:gd name="connsiteX1" fmla="*/ 646626 w 1148655"/>
                <a:gd name="connsiteY1" fmla="*/ 150609 h 1004059"/>
                <a:gd name="connsiteX2" fmla="*/ 646626 w 1148655"/>
                <a:gd name="connsiteY2" fmla="*/ 0 h 1004059"/>
                <a:gd name="connsiteX3" fmla="*/ 1148655 w 1148655"/>
                <a:gd name="connsiteY3" fmla="*/ 502030 h 1004059"/>
                <a:gd name="connsiteX4" fmla="*/ 646626 w 1148655"/>
                <a:gd name="connsiteY4" fmla="*/ 1004059 h 1004059"/>
                <a:gd name="connsiteX5" fmla="*/ 646626 w 1148655"/>
                <a:gd name="connsiteY5" fmla="*/ 853450 h 1004059"/>
                <a:gd name="connsiteX6" fmla="*/ 0 w 1148655"/>
                <a:gd name="connsiteY6" fmla="*/ 853450 h 1004059"/>
                <a:gd name="connsiteX7" fmla="*/ 0 w 1148655"/>
                <a:gd name="connsiteY7" fmla="*/ 150609 h 100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655" h="1004059">
                  <a:moveTo>
                    <a:pt x="0" y="150609"/>
                  </a:moveTo>
                  <a:lnTo>
                    <a:pt x="646626" y="150609"/>
                  </a:lnTo>
                  <a:lnTo>
                    <a:pt x="646626" y="0"/>
                  </a:lnTo>
                  <a:lnTo>
                    <a:pt x="1148655" y="502030"/>
                  </a:lnTo>
                  <a:lnTo>
                    <a:pt x="646626" y="1004059"/>
                  </a:lnTo>
                  <a:lnTo>
                    <a:pt x="646626" y="853450"/>
                  </a:lnTo>
                  <a:lnTo>
                    <a:pt x="0" y="853450"/>
                  </a:lnTo>
                  <a:lnTo>
                    <a:pt x="0" y="150609"/>
                  </a:lnTo>
                  <a:close/>
                </a:path>
              </a:pathLst>
            </a:custGeom>
            <a:solidFill>
              <a:srgbClr val="B6DF89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944" tIns="155054" rIns="310412" bIns="15505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Final Policy 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Cabinet Approval and Policy Granted 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7B6206-4888-462A-D6FF-9FD3081BBB53}"/>
                </a:ext>
              </a:extLst>
            </p:cNvPr>
            <p:cNvSpPr/>
            <p:nvPr/>
          </p:nvSpPr>
          <p:spPr>
            <a:xfrm>
              <a:off x="6697720" y="5223112"/>
              <a:ext cx="1122746" cy="1024013"/>
            </a:xfrm>
            <a:custGeom>
              <a:avLst/>
              <a:gdLst>
                <a:gd name="connsiteX0" fmla="*/ 0 w 574327"/>
                <a:gd name="connsiteY0" fmla="*/ 287161 h 574321"/>
                <a:gd name="connsiteX1" fmla="*/ 287164 w 574327"/>
                <a:gd name="connsiteY1" fmla="*/ 0 h 574321"/>
                <a:gd name="connsiteX2" fmla="*/ 574328 w 574327"/>
                <a:gd name="connsiteY2" fmla="*/ 287161 h 574321"/>
                <a:gd name="connsiteX3" fmla="*/ 287164 w 574327"/>
                <a:gd name="connsiteY3" fmla="*/ 574322 h 574321"/>
                <a:gd name="connsiteX4" fmla="*/ 0 w 574327"/>
                <a:gd name="connsiteY4" fmla="*/ 287161 h 5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327" h="574321">
                  <a:moveTo>
                    <a:pt x="0" y="287161"/>
                  </a:moveTo>
                  <a:cubicBezTo>
                    <a:pt x="0" y="128566"/>
                    <a:pt x="128568" y="0"/>
                    <a:pt x="287164" y="0"/>
                  </a:cubicBezTo>
                  <a:cubicBezTo>
                    <a:pt x="445760" y="0"/>
                    <a:pt x="574328" y="128566"/>
                    <a:pt x="574328" y="287161"/>
                  </a:cubicBezTo>
                  <a:cubicBezTo>
                    <a:pt x="574328" y="445756"/>
                    <a:pt x="445760" y="574322"/>
                    <a:pt x="287164" y="574322"/>
                  </a:cubicBezTo>
                  <a:cubicBezTo>
                    <a:pt x="128568" y="574322"/>
                    <a:pt x="0" y="445756"/>
                    <a:pt x="0" y="28716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823" tIns="89822" rIns="89823" bIns="8982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July 2024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E0B60-433C-29AD-A430-69A76C9A944C}"/>
                </a:ext>
              </a:extLst>
            </p:cNvPr>
            <p:cNvSpPr/>
            <p:nvPr/>
          </p:nvSpPr>
          <p:spPr>
            <a:xfrm>
              <a:off x="10219891" y="4826082"/>
              <a:ext cx="2048050" cy="1790236"/>
            </a:xfrm>
            <a:custGeom>
              <a:avLst/>
              <a:gdLst>
                <a:gd name="connsiteX0" fmla="*/ 0 w 1148655"/>
                <a:gd name="connsiteY0" fmla="*/ 150609 h 1004059"/>
                <a:gd name="connsiteX1" fmla="*/ 646626 w 1148655"/>
                <a:gd name="connsiteY1" fmla="*/ 150609 h 1004059"/>
                <a:gd name="connsiteX2" fmla="*/ 646626 w 1148655"/>
                <a:gd name="connsiteY2" fmla="*/ 0 h 1004059"/>
                <a:gd name="connsiteX3" fmla="*/ 1148655 w 1148655"/>
                <a:gd name="connsiteY3" fmla="*/ 502030 h 1004059"/>
                <a:gd name="connsiteX4" fmla="*/ 646626 w 1148655"/>
                <a:gd name="connsiteY4" fmla="*/ 1004059 h 1004059"/>
                <a:gd name="connsiteX5" fmla="*/ 646626 w 1148655"/>
                <a:gd name="connsiteY5" fmla="*/ 853450 h 1004059"/>
                <a:gd name="connsiteX6" fmla="*/ 0 w 1148655"/>
                <a:gd name="connsiteY6" fmla="*/ 853450 h 1004059"/>
                <a:gd name="connsiteX7" fmla="*/ 0 w 1148655"/>
                <a:gd name="connsiteY7" fmla="*/ 150609 h 100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655" h="1004059">
                  <a:moveTo>
                    <a:pt x="0" y="150609"/>
                  </a:moveTo>
                  <a:lnTo>
                    <a:pt x="646626" y="150609"/>
                  </a:lnTo>
                  <a:lnTo>
                    <a:pt x="646626" y="0"/>
                  </a:lnTo>
                  <a:lnTo>
                    <a:pt x="1148655" y="502030"/>
                  </a:lnTo>
                  <a:lnTo>
                    <a:pt x="646626" y="1004059"/>
                  </a:lnTo>
                  <a:lnTo>
                    <a:pt x="646626" y="853450"/>
                  </a:lnTo>
                  <a:lnTo>
                    <a:pt x="0" y="853450"/>
                  </a:lnTo>
                  <a:lnTo>
                    <a:pt x="0" y="150609"/>
                  </a:lnTo>
                  <a:close/>
                </a:path>
              </a:pathLst>
            </a:custGeom>
            <a:solidFill>
              <a:srgbClr val="B6DF89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944" tIns="155054" rIns="310412" bIns="15505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Chief  Parliamentary Council Bill Drafting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998FC99-1704-0A9E-7E2D-74E9B38DEAA4}"/>
                </a:ext>
              </a:extLst>
            </p:cNvPr>
            <p:cNvSpPr/>
            <p:nvPr/>
          </p:nvSpPr>
          <p:spPr>
            <a:xfrm>
              <a:off x="9553523" y="5223112"/>
              <a:ext cx="1024024" cy="1024013"/>
            </a:xfrm>
            <a:custGeom>
              <a:avLst/>
              <a:gdLst>
                <a:gd name="connsiteX0" fmla="*/ 0 w 574327"/>
                <a:gd name="connsiteY0" fmla="*/ 287161 h 574321"/>
                <a:gd name="connsiteX1" fmla="*/ 287164 w 574327"/>
                <a:gd name="connsiteY1" fmla="*/ 0 h 574321"/>
                <a:gd name="connsiteX2" fmla="*/ 574328 w 574327"/>
                <a:gd name="connsiteY2" fmla="*/ 287161 h 574321"/>
                <a:gd name="connsiteX3" fmla="*/ 287164 w 574327"/>
                <a:gd name="connsiteY3" fmla="*/ 574322 h 574321"/>
                <a:gd name="connsiteX4" fmla="*/ 0 w 574327"/>
                <a:gd name="connsiteY4" fmla="*/ 287161 h 5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327" h="574321">
                  <a:moveTo>
                    <a:pt x="0" y="287161"/>
                  </a:moveTo>
                  <a:cubicBezTo>
                    <a:pt x="0" y="128566"/>
                    <a:pt x="128568" y="0"/>
                    <a:pt x="287164" y="0"/>
                  </a:cubicBezTo>
                  <a:cubicBezTo>
                    <a:pt x="445760" y="0"/>
                    <a:pt x="574328" y="128566"/>
                    <a:pt x="574328" y="287161"/>
                  </a:cubicBezTo>
                  <a:cubicBezTo>
                    <a:pt x="574328" y="445756"/>
                    <a:pt x="445760" y="574322"/>
                    <a:pt x="287164" y="574322"/>
                  </a:cubicBezTo>
                  <a:cubicBezTo>
                    <a:pt x="128568" y="574322"/>
                    <a:pt x="0" y="445756"/>
                    <a:pt x="0" y="28716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823" tIns="89822" rIns="89823" bIns="8982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July 2025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09D7B1-E1C7-48D8-8E53-B8D68FC06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324" y="1"/>
            <a:ext cx="2681076" cy="6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65C3-AD29-901D-CB67-9DB913FF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3" y="69494"/>
            <a:ext cx="9275674" cy="142646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Initial feedback on 2</a:t>
            </a:r>
            <a:r>
              <a:rPr lang="en-US" sz="2800" baseline="30000" dirty="0">
                <a:latin typeface="+mn-lt"/>
              </a:rPr>
              <a:t>nd</a:t>
            </a:r>
            <a:r>
              <a:rPr lang="en-US" sz="2800" dirty="0">
                <a:latin typeface="+mn-lt"/>
              </a:rPr>
              <a:t> draft of policy – work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E9478-F75E-9FFA-C8F4-E0830E79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62" y="2416352"/>
            <a:ext cx="11254537" cy="4428947"/>
          </a:xfrm>
        </p:spPr>
        <p:txBody>
          <a:bodyPr>
            <a:normAutofit/>
          </a:bodyPr>
          <a:lstStyle/>
          <a:p>
            <a:r>
              <a:rPr lang="en-US" dirty="0"/>
              <a:t>Policy sections missing – e.g. compliance and enforcement</a:t>
            </a:r>
          </a:p>
          <a:p>
            <a:r>
              <a:rPr lang="en-US" dirty="0"/>
              <a:t>Aggregator model – consider other models Canada, EU, Australia</a:t>
            </a:r>
          </a:p>
          <a:p>
            <a:r>
              <a:rPr lang="en-US" dirty="0"/>
              <a:t>Clarity on tax incentives (6.2)</a:t>
            </a:r>
          </a:p>
          <a:p>
            <a:r>
              <a:rPr lang="en-US" dirty="0"/>
              <a:t>Decommissioning 8.2 (x), (xi)</a:t>
            </a:r>
          </a:p>
          <a:p>
            <a:r>
              <a:rPr lang="en-US" dirty="0"/>
              <a:t>Definitions</a:t>
            </a:r>
          </a:p>
          <a:p>
            <a:r>
              <a:rPr lang="en-US" dirty="0"/>
              <a:t>Operator vs aggregator vs emitters revenue generation</a:t>
            </a:r>
          </a:p>
          <a:p>
            <a:r>
              <a:rPr lang="en-US" dirty="0"/>
              <a:t>Funding – EU model</a:t>
            </a:r>
          </a:p>
          <a:p>
            <a:r>
              <a:rPr lang="en-US" dirty="0"/>
              <a:t>Reporting requirements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8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93344-9BED-1FD3-7C97-CCA75DAC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2A27B-51D4-C198-62EF-4FEA588D2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3FF7-6EE0-CD57-77F9-3B0C7CD9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87" y="100356"/>
            <a:ext cx="9275674" cy="142646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Terms of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33A0-91E8-D929-CE04-9C1C39A5C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87" y="2765603"/>
            <a:ext cx="9275674" cy="3722380"/>
          </a:xfrm>
        </p:spPr>
        <p:txBody>
          <a:bodyPr/>
          <a:lstStyle/>
          <a:p>
            <a:r>
              <a:rPr lang="en-US" dirty="0"/>
              <a:t>Commercial Business Model Development</a:t>
            </a:r>
          </a:p>
          <a:p>
            <a:r>
              <a:rPr lang="en-US" dirty="0"/>
              <a:t>Contractual structuring, strategy</a:t>
            </a:r>
          </a:p>
          <a:p>
            <a:r>
              <a:rPr lang="en-US" dirty="0"/>
              <a:t>Project Financing Mechanism</a:t>
            </a:r>
          </a:p>
          <a:p>
            <a:r>
              <a:rPr lang="en-US" dirty="0"/>
              <a:t>Government Support : Fiscal, Financial grants etc.,</a:t>
            </a:r>
          </a:p>
          <a:p>
            <a:r>
              <a:rPr lang="en-US" dirty="0"/>
              <a:t>Development of Carbon Pricing, Carbon Trading Policy and participation in Carbon Markets </a:t>
            </a:r>
          </a:p>
          <a:p>
            <a:r>
              <a:rPr lang="en-US" dirty="0"/>
              <a:t>Project Economics for CO2 EOR and Pure Carbon Sequestration</a:t>
            </a:r>
          </a:p>
          <a:p>
            <a:r>
              <a:rPr lang="en-US" dirty="0"/>
              <a:t>Participate in Commercial Negotiations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8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C23A-5168-44A0-A9AF-7020E54D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363" y="1157630"/>
            <a:ext cx="9275674" cy="2191360"/>
          </a:xfrm>
        </p:spPr>
        <p:txBody>
          <a:bodyPr>
            <a:normAutofit/>
          </a:bodyPr>
          <a:lstStyle/>
          <a:p>
            <a:r>
              <a:rPr lang="en-US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4118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06C3-E860-5021-352C-5DE5DB86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39B46-0CEC-754A-67F6-E455A815E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5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05CA-F9EA-4B8E-8A15-49E70F35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48" y="0"/>
            <a:ext cx="11924463" cy="142646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cs typeface="Univers Light" panose="020F0302020204030204" pitchFamily="34" charset="0"/>
              </a:rPr>
              <a:t>Collaboration with Heritage and UWI/UTT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2E50-0A5F-B6A2-2B2B-5152FBACF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49" y="2108377"/>
            <a:ext cx="11924463" cy="5235397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2880" kern="100" dirty="0">
                <a:latin typeface="Univers Light" panose="020F0302020204030204" pitchFamily="34" charset="0"/>
                <a:ea typeface="Aptos" panose="020B0004020202020204" pitchFamily="34" charset="0"/>
                <a:cs typeface="Univers Light" panose="020F0302020204030204" pitchFamily="34" charset="0"/>
              </a:rPr>
              <a:t>The CO</a:t>
            </a:r>
            <a:r>
              <a:rPr lang="en-US" sz="2880" kern="100" baseline="-25000" dirty="0">
                <a:latin typeface="Univers Light" panose="020F0302020204030204" pitchFamily="34" charset="0"/>
                <a:ea typeface="Aptos" panose="020B0004020202020204" pitchFamily="34" charset="0"/>
                <a:cs typeface="Univers Light" panose="020F0302020204030204" pitchFamily="34" charset="0"/>
              </a:rPr>
              <a:t>2</a:t>
            </a:r>
            <a:r>
              <a:rPr lang="en-US" sz="2880" kern="100" dirty="0">
                <a:latin typeface="Univers Light" panose="020F0302020204030204" pitchFamily="34" charset="0"/>
                <a:ea typeface="Aptos" panose="020B0004020202020204" pitchFamily="34" charset="0"/>
                <a:cs typeface="Univers Light" panose="020F0302020204030204" pitchFamily="34" charset="0"/>
              </a:rPr>
              <a:t> EOR Subsurface Workgroup has been integrating and assuring identified areas with Heritage.  Focus is currently on  Forest Reserve Field.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2880" kern="100" dirty="0">
                <a:latin typeface="Univers Light" panose="020F0302020204030204" pitchFamily="34" charset="0"/>
                <a:ea typeface="Aptos" panose="020B0004020202020204" pitchFamily="34" charset="0"/>
                <a:cs typeface="Univers Light" panose="020F0302020204030204" pitchFamily="34" charset="0"/>
              </a:rPr>
              <a:t>Ongoing Assurance is taking place with Geological model planned to be completed by end June 2024</a:t>
            </a:r>
          </a:p>
          <a:p>
            <a:pPr marL="548640" lvl="2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2640" kern="100" dirty="0">
                <a:latin typeface="Univers Light" panose="020F0302020204030204" pitchFamily="34" charset="0"/>
                <a:ea typeface="Aptos" panose="020B0004020202020204" pitchFamily="34" charset="0"/>
                <a:cs typeface="Univers Light" panose="020F0302020204030204" pitchFamily="34" charset="0"/>
              </a:rPr>
              <a:t>Looking at different seismic volumes</a:t>
            </a:r>
          </a:p>
          <a:p>
            <a:pPr marL="548640" lvl="2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2640" kern="100" dirty="0">
                <a:latin typeface="Univers Light" panose="020F0302020204030204" pitchFamily="34" charset="0"/>
                <a:ea typeface="Aptos" panose="020B0004020202020204" pitchFamily="34" charset="0"/>
                <a:cs typeface="Univers Light" panose="020F0302020204030204" pitchFamily="34" charset="0"/>
              </a:rPr>
              <a:t>Correlations, flow units</a:t>
            </a:r>
          </a:p>
          <a:p>
            <a:pPr marL="548640" lvl="2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2640" kern="100" dirty="0">
                <a:latin typeface="Univers Light" panose="020F0302020204030204" pitchFamily="34" charset="0"/>
                <a:ea typeface="Aptos" panose="020B0004020202020204" pitchFamily="34" charset="0"/>
                <a:cs typeface="Univers Light" panose="020F0302020204030204" pitchFamily="34" charset="0"/>
              </a:rPr>
              <a:t>Petrophysics </a:t>
            </a:r>
          </a:p>
          <a:p>
            <a:pPr marL="548640" lvl="2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2640" kern="100" dirty="0">
                <a:latin typeface="Univers Light" panose="020F0302020204030204" pitchFamily="34" charset="0"/>
                <a:ea typeface="Aptos" panose="020B0004020202020204" pitchFamily="34" charset="0"/>
                <a:cs typeface="Univers Light" panose="020F0302020204030204" pitchFamily="34" charset="0"/>
              </a:rPr>
              <a:t>Integration with reservoir engineering and production data</a:t>
            </a:r>
          </a:p>
          <a:p>
            <a:pPr marL="548640" lvl="2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2640" kern="100" dirty="0">
                <a:latin typeface="Univers Light" panose="020F0302020204030204" pitchFamily="34" charset="0"/>
                <a:ea typeface="Aptos" panose="020B0004020202020204" pitchFamily="34" charset="0"/>
                <a:cs typeface="Univers Light" panose="020F0302020204030204" pitchFamily="34" charset="0"/>
              </a:rPr>
              <a:t>Identify containers</a:t>
            </a:r>
          </a:p>
          <a:p>
            <a:pPr marL="274320" lvl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2640" kern="100" dirty="0">
                <a:latin typeface="Univers Light" panose="020F0302020204030204" pitchFamily="34" charset="0"/>
                <a:ea typeface="Aptos" panose="020B0004020202020204" pitchFamily="34" charset="0"/>
                <a:cs typeface="Univers Light" panose="020F0302020204030204" pitchFamily="34" charset="0"/>
              </a:rPr>
              <a:t>Work with UWI/UTT to generate model with match to former EOR pattern performance, iterate .</a:t>
            </a:r>
          </a:p>
          <a:p>
            <a:pPr marL="548640" lvl="2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2640" kern="100" dirty="0">
                <a:latin typeface="Univers Light" panose="020F0302020204030204" pitchFamily="34" charset="0"/>
                <a:ea typeface="Aptos" panose="020B0004020202020204" pitchFamily="34" charset="0"/>
                <a:cs typeface="Univers Light" panose="020F0302020204030204" pitchFamily="34" charset="0"/>
              </a:rPr>
              <a:t>Progress the Reservoir Modeling to end July 2024</a:t>
            </a:r>
          </a:p>
        </p:txBody>
      </p:sp>
    </p:spTree>
    <p:extLst>
      <p:ext uri="{BB962C8B-B14F-4D97-AF65-F5344CB8AC3E}">
        <p14:creationId xmlns:p14="http://schemas.microsoft.com/office/powerpoint/2010/main" val="160972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05CA-F9EA-4B8E-8A15-49E70F35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36" y="124285"/>
            <a:ext cx="9275674" cy="142646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cs typeface="Univers Light" panose="020F0302020204030204" pitchFamily="34" charset="0"/>
              </a:rPr>
              <a:t>Carbon Atlas  : Collaboration with UWI/UTT and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2E50-0A5F-B6A2-2B2B-5152FBACF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49" y="2108377"/>
            <a:ext cx="11924463" cy="5235397"/>
          </a:xfrm>
        </p:spPr>
        <p:txBody>
          <a:bodyPr>
            <a:normAutofit fontScale="85000" lnSpcReduction="20000"/>
          </a:bodyPr>
          <a:lstStyle/>
          <a:p>
            <a:pPr algn="just" defTabSz="109728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cs typeface="Calibri"/>
              </a:rPr>
              <a:t>Project Justification</a:t>
            </a:r>
            <a:endParaRPr lang="en-US" sz="2800" dirty="0">
              <a:solidFill>
                <a:prstClr val="black"/>
              </a:solidFill>
              <a:latin typeface="Calibri" panose="020F0502020204030204"/>
              <a:ea typeface="Arial" panose="020B0604020202020204" pitchFamily="34" charset="0"/>
              <a:cs typeface="Calibri"/>
            </a:endParaRPr>
          </a:p>
          <a:p>
            <a:pPr marL="342900" indent="-342900" algn="just" defTabSz="1097280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cs typeface="Calibri"/>
              </a:rPr>
              <a:t>The Development of a Carbon Storage Atlas will represent a significant step towards a low carbon and eventual net zero future for T&amp;T.</a:t>
            </a:r>
          </a:p>
          <a:p>
            <a:pPr marL="342900" indent="-342900" algn="just" defTabSz="1097280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cs typeface="Calibri"/>
              </a:rPr>
              <a:t>It will form the foundation for significant reduction of T&amp;T’s carbon footprint.</a:t>
            </a:r>
          </a:p>
          <a:p>
            <a:pPr algn="just" defTabSz="1097280"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algn="just" defTabSz="109728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cs typeface="Calibri"/>
              </a:rPr>
              <a:t>Project Objectives</a:t>
            </a:r>
          </a:p>
          <a:p>
            <a:pPr marL="342900" indent="-342900" algn="just" defTabSz="1097280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cs typeface="Calibri"/>
              </a:rPr>
              <a:t>To Identify potential geological CO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cs typeface="Calibri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cs typeface="Calibri"/>
              </a:rPr>
              <a:t> storage sites in depleted oil and gas reservoirs offshore and onshore Trinidad and Tobago.</a:t>
            </a:r>
          </a:p>
          <a:p>
            <a:pPr marL="342900" indent="-342900" algn="just" defTabSz="1097280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A first CCS in the Caribbean region. </a:t>
            </a:r>
            <a:endParaRPr lang="en-US" sz="2000" b="1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</a:pPr>
            <a:endParaRPr lang="en-US" sz="2640" kern="100" dirty="0">
              <a:latin typeface="Univers Light" panose="020F0302020204030204" pitchFamily="34" charset="0"/>
              <a:ea typeface="Aptos" panose="020B0004020202020204" pitchFamily="34" charset="0"/>
              <a:cs typeface="Univers Light" panose="020F0302020204030204" pitchFamily="34" charset="0"/>
            </a:endParaRPr>
          </a:p>
        </p:txBody>
      </p:sp>
      <p:pic>
        <p:nvPicPr>
          <p:cNvPr id="4" name="Picture 3" descr="C:\Users\david.alexander\AppData\Local\Microsoft\Windows\INetCache\Content.Outlook\K3XCJRO9\UTT-N-logo.png">
            <a:extLst>
              <a:ext uri="{FF2B5EF4-FFF2-40B4-BE49-F238E27FC236}">
                <a16:creationId xmlns:a16="http://schemas.microsoft.com/office/drawing/2014/main" id="{B9373978-9438-89DE-E578-CB5ACCF6BB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" y="126571"/>
            <a:ext cx="1303372" cy="58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D39CD2-26A5-9BA0-DFB3-C06BBEFD1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461" y="97986"/>
            <a:ext cx="987552" cy="9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2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2269-AD71-431E-81D1-B151B196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749" y="57164"/>
            <a:ext cx="10201276" cy="1058628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sz="384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84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+mn-lt"/>
                <a:cs typeface="Times New Roman" panose="02020603050405020304" pitchFamily="18" charset="0"/>
              </a:rPr>
              <a:t>Challenges: Data Gathering / Screening</a:t>
            </a:r>
            <a:b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84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4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3E01C-F85E-D439-B22C-425928FA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506" y="7734286"/>
            <a:ext cx="3291840" cy="438150"/>
          </a:xfrm>
        </p:spPr>
        <p:txBody>
          <a:bodyPr/>
          <a:lstStyle/>
          <a:p>
            <a:fld id="{BEE8DE78-F3DC-498C-BE15-9B544EC7EF76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 descr="C:\Users\david.alexander\AppData\Local\Microsoft\Windows\INetCache\Content.Outlook\K3XCJRO9\UTT-N-logo.png">
            <a:extLst>
              <a:ext uri="{FF2B5EF4-FFF2-40B4-BE49-F238E27FC236}">
                <a16:creationId xmlns:a16="http://schemas.microsoft.com/office/drawing/2014/main" id="{4D3CDC29-1B84-4076-B9B5-80110195FC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2" y="245621"/>
            <a:ext cx="1303372" cy="58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46CA18-16AB-4DA9-B83C-5DECB1BD2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794" y="100345"/>
            <a:ext cx="987552" cy="961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6418" t="20802" b="7622"/>
          <a:stretch/>
        </p:blipFill>
        <p:spPr>
          <a:xfrm>
            <a:off x="558247" y="1408032"/>
            <a:ext cx="12443844" cy="5828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3763" y="7236307"/>
            <a:ext cx="11892551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40" dirty="0"/>
              <a:t>Data quality; Data quantity; Rate of data collection; Funding</a:t>
            </a:r>
          </a:p>
        </p:txBody>
      </p:sp>
    </p:spTree>
    <p:extLst>
      <p:ext uri="{BB962C8B-B14F-4D97-AF65-F5344CB8AC3E}">
        <p14:creationId xmlns:p14="http://schemas.microsoft.com/office/powerpoint/2010/main" val="226334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B69F-759C-4F0B-CE89-0D49B744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095" y="0"/>
            <a:ext cx="9275674" cy="1426464"/>
          </a:xfrm>
        </p:spPr>
        <p:txBody>
          <a:bodyPr/>
          <a:lstStyle/>
          <a:p>
            <a:r>
              <a:rPr lang="en-US" dirty="0"/>
              <a:t>Why, what and how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0439-AB7B-BCC2-9E6B-649B6AF0C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438" y="2317317"/>
            <a:ext cx="11336988" cy="4549597"/>
          </a:xfrm>
        </p:spPr>
        <p:txBody>
          <a:bodyPr>
            <a:normAutofit/>
          </a:bodyPr>
          <a:lstStyle/>
          <a:p>
            <a:r>
              <a:rPr lang="en-US" dirty="0"/>
              <a:t>Why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760" dirty="0">
                <a:latin typeface="Univers Ligh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manage the implementation of a Large-Scale CO2 EOR Project to increase Trinidad and Tobago’s oil revenue and to address the reduction of carbon dioxide emissions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b="1" dirty="0">
                <a:latin typeface="Univers Ligh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 and How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760" dirty="0">
                <a:latin typeface="Univers Ligh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CO2 from Industries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760" dirty="0">
                <a:latin typeface="Univers Ligh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suitable reservoirs for EOR CO2, in the Heritage producing areas Heritage would have the lead and implement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760" dirty="0">
                <a:latin typeface="Univers Ligh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studies required to advance the work of the Steering Committee be funded by the Ministry of Energy and Energy Industries</a:t>
            </a:r>
            <a:endParaRPr lang="en-TT" sz="1760" dirty="0">
              <a:latin typeface="Univers Ligh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760" dirty="0">
                <a:latin typeface="Univers Ligh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and technical studies be conducted, where available, through UWI, St. Augustine, and/or the University of Trinidad and Tobago (UTT)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760" dirty="0">
                <a:latin typeface="Univers Ligh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include actions around methane management/ methane management policy/flaring policy</a:t>
            </a:r>
            <a:endParaRPr lang="en-TT" sz="1760" dirty="0">
              <a:latin typeface="Univers Ligh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49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464C-7E51-41BF-80B5-DAEEC546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13" y="68404"/>
            <a:ext cx="9275674" cy="14264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Legal/Regulatory : Draft policy subsidiary guidelines/regulations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B66C1B-BCCB-468F-87DC-817B7BD453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646" y="3100927"/>
          <a:ext cx="9277350" cy="372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9322A46-FA4E-419D-A1C9-57634CA91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9933" y="0"/>
            <a:ext cx="3090467" cy="7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7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B32EF-4F4C-00FD-ECB8-DD1486D0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001" y="0"/>
            <a:ext cx="9275674" cy="1426464"/>
          </a:xfrm>
        </p:spPr>
        <p:txBody>
          <a:bodyPr/>
          <a:lstStyle/>
          <a:p>
            <a:r>
              <a:rPr lang="en-US" dirty="0"/>
              <a:t>Committee and focus for today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28959-7CAF-9098-3380-8BA859F9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8" y="1585911"/>
            <a:ext cx="10001251" cy="5625704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9BB2746D-4C7B-8230-22B0-1111194DC79E}"/>
              </a:ext>
            </a:extLst>
          </p:cNvPr>
          <p:cNvSpPr/>
          <p:nvPr/>
        </p:nvSpPr>
        <p:spPr>
          <a:xfrm flipH="1">
            <a:off x="2188844" y="6892431"/>
            <a:ext cx="925831" cy="9572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25CA29BA-1381-75C6-493F-C660C9C99D8E}"/>
              </a:ext>
            </a:extLst>
          </p:cNvPr>
          <p:cNvSpPr/>
          <p:nvPr/>
        </p:nvSpPr>
        <p:spPr>
          <a:xfrm flipH="1">
            <a:off x="3998594" y="6892431"/>
            <a:ext cx="925831" cy="9572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12B70E74-8AF2-1007-1F65-237565C6E6DC}"/>
              </a:ext>
            </a:extLst>
          </p:cNvPr>
          <p:cNvSpPr/>
          <p:nvPr/>
        </p:nvSpPr>
        <p:spPr>
          <a:xfrm flipH="1">
            <a:off x="7713344" y="6977013"/>
            <a:ext cx="925831" cy="9572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0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93344-9BED-1FD3-7C97-CCA75DAC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Subsurface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2A27B-51D4-C198-62EF-4FEA588D2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7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ED019-32DD-D04B-8AC6-93EF4EBD8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40" y="24532"/>
            <a:ext cx="6359237" cy="822960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EFB2C12-F85E-EE78-3029-BF89735CD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0" y="262196"/>
            <a:ext cx="2672652" cy="18930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52A8EF-1ED8-A87F-10F2-C095E1E7210E}"/>
              </a:ext>
            </a:extLst>
          </p:cNvPr>
          <p:cNvCxnSpPr>
            <a:cxnSpLocks/>
          </p:cNvCxnSpPr>
          <p:nvPr/>
        </p:nvCxnSpPr>
        <p:spPr>
          <a:xfrm>
            <a:off x="1806467" y="1210123"/>
            <a:ext cx="48455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61BBE2-3272-6E90-A5E7-07A513856C4E}"/>
              </a:ext>
            </a:extLst>
          </p:cNvPr>
          <p:cNvSpPr txBox="1"/>
          <p:nvPr/>
        </p:nvSpPr>
        <p:spPr>
          <a:xfrm>
            <a:off x="5177247" y="247701"/>
            <a:ext cx="8048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Gill Sans MT" panose="020B0502020104020203"/>
              </a:rPr>
              <a:t>FOREST RESERVE </a:t>
            </a:r>
            <a:r>
              <a:rPr lang="en-US" dirty="0">
                <a:solidFill>
                  <a:srgbClr val="000000"/>
                </a:solidFill>
                <a:latin typeface="Gill Sans MT" panose="020B0502020104020203"/>
              </a:rPr>
              <a:t>AOI ≈ 4000 acres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444247-923B-BB1D-76BC-09569BA88052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992145" y="6678506"/>
            <a:ext cx="3970842" cy="620705"/>
          </a:xfrm>
          <a:prstGeom prst="straightConnector1">
            <a:avLst/>
          </a:prstGeom>
          <a:ln w="38100">
            <a:solidFill>
              <a:srgbClr val="1EF2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C00524-A16D-00C6-DB96-D32A188A1E64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7299890" y="5160876"/>
            <a:ext cx="3506946" cy="1691731"/>
          </a:xfrm>
          <a:prstGeom prst="straightConnector1">
            <a:avLst/>
          </a:prstGeom>
          <a:ln w="38100">
            <a:solidFill>
              <a:srgbClr val="AC00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159967-7569-3705-DF7B-0895175BAF4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456859" y="3091397"/>
            <a:ext cx="3855894" cy="328176"/>
          </a:xfrm>
          <a:prstGeom prst="straightConnector1">
            <a:avLst/>
          </a:prstGeom>
          <a:ln w="38100">
            <a:solidFill>
              <a:srgbClr val="FC8518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792479-1779-9F66-5086-246CB386D2D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8930339" y="1111783"/>
            <a:ext cx="1833350" cy="689262"/>
          </a:xfrm>
          <a:prstGeom prst="straightConnector1">
            <a:avLst/>
          </a:prstGeom>
          <a:ln w="38100">
            <a:solidFill>
              <a:srgbClr val="01AD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55228-0510-DC38-E54C-1C110E0C1C53}"/>
              </a:ext>
            </a:extLst>
          </p:cNvPr>
          <p:cNvSpPr/>
          <p:nvPr/>
        </p:nvSpPr>
        <p:spPr>
          <a:xfrm>
            <a:off x="10763690" y="127066"/>
            <a:ext cx="3332960" cy="1969432"/>
          </a:xfrm>
          <a:prstGeom prst="rect">
            <a:avLst/>
          </a:prstGeom>
          <a:solidFill>
            <a:srgbClr val="01A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40" b="1" u="sng" dirty="0">
                <a:solidFill>
                  <a:srgbClr val="000000"/>
                </a:solidFill>
                <a:latin typeface="Gill Sans MT" panose="020B0502020104020203"/>
              </a:rPr>
              <a:t>FR AREA 4 </a:t>
            </a:r>
          </a:p>
          <a:p>
            <a:pPr algn="ctr">
              <a:defRPr/>
            </a:pPr>
            <a:r>
              <a:rPr lang="en-US" sz="1440" b="1" dirty="0">
                <a:solidFill>
                  <a:srgbClr val="000000"/>
                </a:solidFill>
                <a:latin typeface="Gill Sans MT" panose="020B0502020104020203"/>
              </a:rPr>
              <a:t> (FR1700/ PROJECT 21 – HWF)</a:t>
            </a:r>
          </a:p>
          <a:p>
            <a:pPr>
              <a:defRPr/>
            </a:pPr>
            <a:r>
              <a:rPr lang="en-US" sz="1560" dirty="0">
                <a:solidFill>
                  <a:srgbClr val="000000"/>
                </a:solidFill>
                <a:latin typeface="Gill Sans MT" panose="020B0502020104020203"/>
              </a:rPr>
              <a:t>RESERVOIRS: Cruse</a:t>
            </a:r>
          </a:p>
          <a:p>
            <a:pPr>
              <a:defRPr/>
            </a:pPr>
            <a:r>
              <a:rPr lang="en-US" sz="1560" dirty="0">
                <a:solidFill>
                  <a:srgbClr val="000000"/>
                </a:solidFill>
                <a:latin typeface="Gill Sans MT" panose="020B0502020104020203"/>
              </a:rPr>
              <a:t>DEPTH: 2000 ft TVDSS</a:t>
            </a:r>
          </a:p>
          <a:p>
            <a:pPr>
              <a:defRPr/>
            </a:pPr>
            <a:r>
              <a:rPr lang="en-US" sz="1560" dirty="0">
                <a:solidFill>
                  <a:srgbClr val="000000"/>
                </a:solidFill>
                <a:latin typeface="Gill Sans MT" panose="020B0502020104020203"/>
              </a:rPr>
              <a:t>TOTAL WELLS: 53</a:t>
            </a:r>
          </a:p>
          <a:p>
            <a:pPr>
              <a:defRPr/>
            </a:pPr>
            <a:r>
              <a:rPr lang="en-US" sz="1560" dirty="0">
                <a:solidFill>
                  <a:srgbClr val="000000"/>
                </a:solidFill>
                <a:latin typeface="Gill Sans MT" panose="020B0502020104020203"/>
              </a:rPr>
              <a:t>ACREAGE: 439 acres / 1.78 km</a:t>
            </a:r>
            <a:r>
              <a:rPr lang="en-US" sz="1560" baseline="30000" dirty="0">
                <a:solidFill>
                  <a:srgbClr val="000000"/>
                </a:solidFill>
                <a:latin typeface="Gill Sans MT" panose="020B0502020104020203"/>
              </a:rPr>
              <a:t>2</a:t>
            </a:r>
            <a:endParaRPr lang="en-GB" sz="156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16AB3-EE13-2A1E-2681-5C06BDBC822B}"/>
              </a:ext>
            </a:extLst>
          </p:cNvPr>
          <p:cNvSpPr/>
          <p:nvPr/>
        </p:nvSpPr>
        <p:spPr>
          <a:xfrm>
            <a:off x="503519" y="2232961"/>
            <a:ext cx="2953339" cy="1716872"/>
          </a:xfrm>
          <a:prstGeom prst="rect">
            <a:avLst/>
          </a:prstGeom>
          <a:solidFill>
            <a:srgbClr val="DE9406"/>
          </a:solidFill>
          <a:ln>
            <a:solidFill>
              <a:srgbClr val="FC8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40" b="1" u="sng" dirty="0">
                <a:solidFill>
                  <a:srgbClr val="000000"/>
                </a:solidFill>
                <a:latin typeface="Gill Sans MT" panose="020B0502020104020203"/>
              </a:rPr>
              <a:t>FR AREA 3 </a:t>
            </a:r>
          </a:p>
          <a:p>
            <a:pPr algn="ctr">
              <a:defRPr/>
            </a:pPr>
            <a:r>
              <a:rPr lang="en-US" sz="1440" b="1" dirty="0">
                <a:solidFill>
                  <a:srgbClr val="000000"/>
                </a:solidFill>
                <a:latin typeface="Gill Sans MT" panose="020B0502020104020203"/>
              </a:rPr>
              <a:t>(PROJECT 3- STEAMFLOOD)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RESERVOIR: Forest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DEPTH: 1000ft TVDSS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TOTAL WELLS: 143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ACREAGE: 573 acres / 2.32 km</a:t>
            </a:r>
            <a:r>
              <a:rPr lang="en-US" sz="1440" baseline="30000" dirty="0">
                <a:solidFill>
                  <a:srgbClr val="000000"/>
                </a:solidFill>
                <a:latin typeface="Gill Sans MT" panose="020B0502020104020203"/>
              </a:rPr>
              <a:t>2</a:t>
            </a:r>
            <a:endParaRPr lang="en-GB" sz="144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D01F3-B659-6589-0593-9036E36EA6CF}"/>
              </a:ext>
            </a:extLst>
          </p:cNvPr>
          <p:cNvSpPr/>
          <p:nvPr/>
        </p:nvSpPr>
        <p:spPr>
          <a:xfrm>
            <a:off x="10806835" y="6044991"/>
            <a:ext cx="3289814" cy="1615232"/>
          </a:xfrm>
          <a:prstGeom prst="rect">
            <a:avLst/>
          </a:prstGeom>
          <a:solidFill>
            <a:srgbClr val="AC0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40" b="1" u="sng" dirty="0">
                <a:solidFill>
                  <a:srgbClr val="000000"/>
                </a:solidFill>
                <a:latin typeface="Gill Sans MT" panose="020B0502020104020203"/>
              </a:rPr>
              <a:t>FR AREA 2 </a:t>
            </a:r>
          </a:p>
          <a:p>
            <a:pPr algn="ctr">
              <a:defRPr/>
            </a:pPr>
            <a:r>
              <a:rPr lang="en-US" sz="1440" b="1" u="sng" dirty="0">
                <a:solidFill>
                  <a:srgbClr val="000000"/>
                </a:solidFill>
                <a:latin typeface="Gill Sans MT" panose="020B0502020104020203"/>
              </a:rPr>
              <a:t>(PHASE 1 EAST AND WEST</a:t>
            </a:r>
          </a:p>
          <a:p>
            <a:pPr>
              <a:defRPr/>
            </a:pPr>
            <a:r>
              <a:rPr lang="en-US" sz="1440" b="1" dirty="0">
                <a:solidFill>
                  <a:srgbClr val="000000"/>
                </a:solidFill>
                <a:latin typeface="Gill Sans MT" panose="020B0502020104020203"/>
              </a:rPr>
              <a:t>STEAMFLOOD/ CO</a:t>
            </a:r>
            <a:r>
              <a:rPr lang="en-US" sz="1440" b="1" baseline="-25000" dirty="0">
                <a:solidFill>
                  <a:srgbClr val="000000"/>
                </a:solidFill>
                <a:latin typeface="Gill Sans MT" panose="020B0502020104020203"/>
              </a:rPr>
              <a:t>2 </a:t>
            </a:r>
            <a:r>
              <a:rPr lang="en-US" sz="1440" b="1" dirty="0">
                <a:solidFill>
                  <a:srgbClr val="000000"/>
                </a:solidFill>
                <a:latin typeface="Gill Sans MT" panose="020B0502020104020203"/>
              </a:rPr>
              <a:t>EOR)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RESERVOIR: Forest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DEPTH: 900 ft TVDSS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TOTAL WELLS: 85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ACREAGE: 243 acres/ 1 km</a:t>
            </a:r>
            <a:r>
              <a:rPr lang="en-US" sz="1440" baseline="30000" dirty="0">
                <a:solidFill>
                  <a:srgbClr val="000000"/>
                </a:solidFill>
                <a:latin typeface="Gill Sans MT" panose="020B0502020104020203"/>
              </a:rPr>
              <a:t>2</a:t>
            </a:r>
            <a:endParaRPr lang="en-GB" sz="144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63BDF-8BB9-D43C-A75E-796BDC563158}"/>
              </a:ext>
            </a:extLst>
          </p:cNvPr>
          <p:cNvSpPr/>
          <p:nvPr/>
        </p:nvSpPr>
        <p:spPr>
          <a:xfrm>
            <a:off x="395859" y="6498760"/>
            <a:ext cx="2596286" cy="1600903"/>
          </a:xfrm>
          <a:prstGeom prst="rect">
            <a:avLst/>
          </a:prstGeom>
          <a:solidFill>
            <a:srgbClr val="34E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40" b="1" u="sng" dirty="0">
                <a:solidFill>
                  <a:srgbClr val="000000"/>
                </a:solidFill>
                <a:latin typeface="Gill Sans MT" panose="020B0502020104020203"/>
              </a:rPr>
              <a:t>FR AREA 1 </a:t>
            </a:r>
          </a:p>
          <a:p>
            <a:pPr algn="ctr">
              <a:defRPr/>
            </a:pPr>
            <a:r>
              <a:rPr lang="en-US" sz="1440" b="1" dirty="0">
                <a:solidFill>
                  <a:srgbClr val="000000"/>
                </a:solidFill>
                <a:latin typeface="Gill Sans MT" panose="020B0502020104020203"/>
              </a:rPr>
              <a:t>(EOR 04, EOR 33 CO</a:t>
            </a:r>
            <a:r>
              <a:rPr lang="en-US" sz="1440" b="1" baseline="-25000" dirty="0">
                <a:solidFill>
                  <a:srgbClr val="000000"/>
                </a:solidFill>
                <a:latin typeface="Gill Sans MT" panose="020B0502020104020203"/>
              </a:rPr>
              <a:t>2</a:t>
            </a:r>
            <a:r>
              <a:rPr lang="en-US" sz="1440" b="1" dirty="0">
                <a:solidFill>
                  <a:srgbClr val="000000"/>
                </a:solidFill>
                <a:latin typeface="Gill Sans MT" panose="020B0502020104020203"/>
              </a:rPr>
              <a:t>)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RESERVOIRS: Forest, Cruse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DEPTH:1500 to 4500 ft TVDSS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TOTAL WELLS: 169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ACREAGE: 359 acres /1.45 km</a:t>
            </a:r>
            <a:r>
              <a:rPr lang="en-US" sz="1440" baseline="30000" dirty="0">
                <a:solidFill>
                  <a:srgbClr val="000000"/>
                </a:solidFill>
                <a:latin typeface="Gill Sans MT" panose="020B0502020104020203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69657F-4AC2-C340-6248-D3A61BBB5985}"/>
              </a:ext>
            </a:extLst>
          </p:cNvPr>
          <p:cNvSpPr txBox="1"/>
          <p:nvPr/>
        </p:nvSpPr>
        <p:spPr>
          <a:xfrm>
            <a:off x="10438562" y="3837801"/>
            <a:ext cx="11996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FR AREA 2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TYPE LOG</a:t>
            </a:r>
            <a:endParaRPr lang="en-TT" sz="144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C3D32-B3EA-19A5-1312-50D825CFC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337" y="2268895"/>
            <a:ext cx="2210566" cy="3517392"/>
          </a:xfrm>
          <a:prstGeom prst="rect">
            <a:avLst/>
          </a:prstGeom>
        </p:spPr>
      </p:pic>
      <p:pic>
        <p:nvPicPr>
          <p:cNvPr id="21" name="Picture 20" descr="A diagram of a radio waveform&#10;&#10;Description automatically generated">
            <a:extLst>
              <a:ext uri="{FF2B5EF4-FFF2-40B4-BE49-F238E27FC236}">
                <a16:creationId xmlns:a16="http://schemas.microsoft.com/office/drawing/2014/main" id="{5277FCB7-81AC-649A-C544-3228FD2D0B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8" y="4027592"/>
            <a:ext cx="1555712" cy="24061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AD10F2-ADE0-A29A-A223-FBD956F13A4F}"/>
              </a:ext>
            </a:extLst>
          </p:cNvPr>
          <p:cNvSpPr txBox="1"/>
          <p:nvPr/>
        </p:nvSpPr>
        <p:spPr>
          <a:xfrm>
            <a:off x="2044780" y="4929586"/>
            <a:ext cx="11996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FR AREA 1</a:t>
            </a:r>
          </a:p>
          <a:p>
            <a:pPr>
              <a:defRPr/>
            </a:pPr>
            <a:r>
              <a:rPr lang="en-US" sz="1440" dirty="0">
                <a:solidFill>
                  <a:srgbClr val="000000"/>
                </a:solidFill>
                <a:latin typeface="Gill Sans MT" panose="020B0502020104020203"/>
              </a:rPr>
              <a:t>TYPE LOG</a:t>
            </a:r>
            <a:endParaRPr lang="en-TT" sz="1440" dirty="0">
              <a:solidFill>
                <a:srgbClr val="000000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31594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93344-9BED-1FD3-7C97-CCA75DAC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Atlas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2A27B-51D4-C198-62EF-4FEA588D2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5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8DA51E0B-C186-44DB-A22F-CBBF425C3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537" y="50170"/>
            <a:ext cx="10828398" cy="738683"/>
          </a:xfrm>
          <a:ln>
            <a:noFill/>
          </a:ln>
        </p:spPr>
        <p:txBody>
          <a:bodyPr vert="horz" lIns="109728" tIns="54864" rIns="109728" bIns="54864" rtlCol="0" anchor="b">
            <a:normAutofit/>
          </a:bodyPr>
          <a:lstStyle/>
          <a:p>
            <a:r>
              <a:rPr lang="en-US" sz="2800" dirty="0">
                <a:latin typeface="+mn-lt"/>
                <a:cs typeface="Times New Roman" panose="02020603050405020304" pitchFamily="18" charset="0"/>
              </a:rPr>
              <a:t>O&amp;G Reservoirs in T&amp;T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18C633-E4E7-9270-5E1C-7C784B93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881" y="7791922"/>
            <a:ext cx="3291840" cy="438150"/>
          </a:xfrm>
        </p:spPr>
        <p:txBody>
          <a:bodyPr/>
          <a:lstStyle/>
          <a:p>
            <a:pPr algn="r" defTabSz="1097280">
              <a:defRPr/>
            </a:pPr>
            <a:fld id="{48F63A3B-78C7-47BE-AE5E-E10140E04643}" type="slidenum">
              <a:rPr lang="en-US" sz="1680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097280">
                <a:defRPr/>
              </a:pPr>
              <a:t>7</a:t>
            </a:fld>
            <a:endParaRPr lang="en-US" sz="1680" b="1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4" name="Picture 3" descr="C:\Users\david.alexander\AppData\Local\Microsoft\Windows\INetCache\Content.Outlook\K3XCJRO9\UTT-N-logo.png">
            <a:extLst>
              <a:ext uri="{FF2B5EF4-FFF2-40B4-BE49-F238E27FC236}">
                <a16:creationId xmlns:a16="http://schemas.microsoft.com/office/drawing/2014/main" id="{37E557EC-0D5E-08E9-F332-E5816EC45B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" y="126571"/>
            <a:ext cx="1303372" cy="58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B1925-87F1-5202-CA13-2940DB2DF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461" y="97986"/>
            <a:ext cx="987552" cy="961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88" y="901911"/>
            <a:ext cx="7056961" cy="51589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306" y="6067580"/>
            <a:ext cx="13281142" cy="2198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" indent="-7620">
              <a:lnSpc>
                <a:spcPct val="107000"/>
              </a:lnSpc>
              <a:spcAft>
                <a:spcPts val="18"/>
              </a:spcAft>
            </a:pPr>
            <a:r>
              <a:rPr lang="en-US" sz="2592" dirty="0">
                <a:solidFill>
                  <a:srgbClr val="000000"/>
                </a:solidFill>
                <a:ea typeface="Times New Roman" panose="02020603050405020304" pitchFamily="18" charset="0"/>
              </a:rPr>
              <a:t>UTT and UWI  has the responsibility to develop the atlas for the following areas and with Funding Support from MEEI and BPTT:  	Southern Basin – onshore; UTT - 3 fields and UWI - 2 fields</a:t>
            </a:r>
          </a:p>
          <a:p>
            <a:pPr marL="7620" indent="-7620">
              <a:lnSpc>
                <a:spcPct val="107000"/>
              </a:lnSpc>
              <a:spcAft>
                <a:spcPts val="18"/>
              </a:spcAft>
            </a:pPr>
            <a:r>
              <a:rPr lang="en-US" sz="2592" dirty="0">
                <a:solidFill>
                  <a:srgbClr val="000000"/>
                </a:solidFill>
                <a:ea typeface="Times New Roman" panose="02020603050405020304" pitchFamily="18" charset="0"/>
              </a:rPr>
              <a:t>				Southern Basin – offshore;  UTT - 5 fields and UWI – 3 Blocks</a:t>
            </a:r>
          </a:p>
          <a:p>
            <a:pPr marL="7620" indent="-7620">
              <a:lnSpc>
                <a:spcPct val="107000"/>
              </a:lnSpc>
              <a:spcAft>
                <a:spcPts val="18"/>
              </a:spcAft>
            </a:pPr>
            <a:r>
              <a:rPr lang="en-US" sz="2592" dirty="0">
                <a:solidFill>
                  <a:srgbClr val="000000"/>
                </a:solidFill>
                <a:ea typeface="Times New Roman" panose="02020603050405020304" pitchFamily="18" charset="0"/>
              </a:rPr>
              <a:t>				</a:t>
            </a:r>
            <a:r>
              <a:rPr lang="en-US" sz="2590" dirty="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</a:rPr>
              <a:t>Nor</a:t>
            </a:r>
            <a:r>
              <a:rPr lang="en-US" sz="2590" dirty="0" err="1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</a:rPr>
              <a:t>thern</a:t>
            </a:r>
            <a:r>
              <a:rPr lang="en-US" sz="2590" dirty="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</a:rPr>
              <a:t> Basin – offshore;  UWI – 3 Blocks</a:t>
            </a:r>
            <a:endParaRPr lang="en-US" sz="259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7620" indent="-7620">
              <a:lnSpc>
                <a:spcPct val="107000"/>
              </a:lnSpc>
              <a:spcAft>
                <a:spcPts val="18"/>
              </a:spcAft>
            </a:pPr>
            <a:r>
              <a:rPr lang="en-US" sz="2592" dirty="0">
                <a:solidFill>
                  <a:srgbClr val="000000"/>
                </a:solidFill>
                <a:ea typeface="Times New Roman" panose="02020603050405020304" pitchFamily="18" charset="0"/>
              </a:rPr>
              <a:t>				Columbus Basin –  UTT – 5 fields and UWI 4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E588B-4970-132C-A597-9FCDA2EE1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725" y="1268512"/>
            <a:ext cx="6773502" cy="47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6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7144-1394-3010-D933-41BB1490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86" y="0"/>
            <a:ext cx="11058526" cy="142646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Times New Roman" panose="02020603050405020304" pitchFamily="18" charset="0"/>
              </a:rPr>
              <a:t>UWI and UTT Carbon Capture </a:t>
            </a:r>
            <a:r>
              <a:rPr lang="en-US" sz="2800" dirty="0" err="1">
                <a:latin typeface="+mn-lt"/>
                <a:ea typeface="Times New Roman" panose="02020603050405020304" pitchFamily="18" charset="0"/>
              </a:rPr>
              <a:t>Utilisation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 and Storage Collaborate (CCUS-C)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62BB-5AC6-E2F8-9F77-ACA8C56A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638" y="1800225"/>
            <a:ext cx="9275674" cy="6329020"/>
          </a:xfrm>
        </p:spPr>
        <p:txBody>
          <a:bodyPr>
            <a:normAutofit fontScale="92500"/>
          </a:bodyPr>
          <a:lstStyle/>
          <a:p>
            <a:r>
              <a:rPr lang="en-US" dirty="0"/>
              <a:t>Formally launched on 01 May 2024</a:t>
            </a:r>
          </a:p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Objectives of the CCUS-C are to provide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services in the areas of CCUS and renewable energy to Government, State Agencies, Energy Companies and Academia - locally, regionally and internationally, as follows:</a:t>
            </a:r>
          </a:p>
          <a:p>
            <a:pPr marL="685800" lvl="1" indent="-411480" algn="just">
              <a:buFont typeface="Symbol" pitchFamily="2" charset="2"/>
              <a:buChar char=""/>
              <a:tabLst>
                <a:tab pos="365760" algn="l"/>
                <a:tab pos="731520" algn="l"/>
                <a:tab pos="1097280" algn="l"/>
                <a:tab pos="1463040" algn="l"/>
                <a:tab pos="1828800" algn="l"/>
                <a:tab pos="2194560" algn="l"/>
                <a:tab pos="2560320" algn="l"/>
                <a:tab pos="2926080" algn="l"/>
                <a:tab pos="3291840" algn="l"/>
                <a:tab pos="548640" algn="l"/>
              </a:tabLst>
            </a:pPr>
            <a:r>
              <a:rPr lang="en-US" sz="15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provide lectureship, research and supervisory support in areas of CCUS such as - Policy, Legal, Technical and Regulatory, Public Awareness, including Geoscience; Well and Reservoir Engineering, Hydrogen and Geothermal Energy and any areas of Renewable Energy.</a:t>
            </a:r>
          </a:p>
          <a:p>
            <a:pPr marL="685800" lvl="1" indent="-411480" algn="just">
              <a:buFont typeface="Symbol" pitchFamily="2" charset="2"/>
              <a:buChar char=""/>
              <a:tabLst>
                <a:tab pos="365760" algn="l"/>
                <a:tab pos="731520" algn="l"/>
                <a:tab pos="1097280" algn="l"/>
                <a:tab pos="1463040" algn="l"/>
                <a:tab pos="1828800" algn="l"/>
                <a:tab pos="2194560" algn="l"/>
                <a:tab pos="2560320" algn="l"/>
                <a:tab pos="2926080" algn="l"/>
                <a:tab pos="3291840" algn="l"/>
                <a:tab pos="548640" algn="l"/>
              </a:tabLst>
            </a:pPr>
            <a:r>
              <a:rPr lang="en-US" sz="15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Development of short courses and micro-credential programs in CCUS </a:t>
            </a:r>
          </a:p>
          <a:p>
            <a:pPr marL="685800" lvl="1" indent="-411480" algn="just">
              <a:buFont typeface="Symbol" pitchFamily="2" charset="2"/>
              <a:buChar char=""/>
              <a:tabLst>
                <a:tab pos="365760" algn="l"/>
                <a:tab pos="731520" algn="l"/>
                <a:tab pos="1097280" algn="l"/>
                <a:tab pos="1463040" algn="l"/>
                <a:tab pos="1828800" algn="l"/>
                <a:tab pos="2194560" algn="l"/>
                <a:tab pos="2560320" algn="l"/>
                <a:tab pos="2926080" algn="l"/>
                <a:tab pos="3291840" algn="l"/>
                <a:tab pos="548640" algn="l"/>
              </a:tabLst>
            </a:pPr>
            <a:r>
              <a:rPr lang="en-US" sz="15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Development of a new self-financing MSc program in Carbon and Gas Management.</a:t>
            </a:r>
          </a:p>
          <a:p>
            <a:pPr marL="685800" lvl="1" indent="-411480" algn="just">
              <a:buFont typeface="Symbol" pitchFamily="2" charset="2"/>
              <a:buChar char=""/>
            </a:pPr>
            <a:r>
              <a:rPr lang="en-US" sz="1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develop and provide support to Project Proposals and reports for CCUS including Direct Air Capture, Blue and Green Hydrogen, green methanol and green ammonia.</a:t>
            </a:r>
          </a:p>
          <a:p>
            <a:pPr marL="685800" lvl="1" indent="-411480" algn="just">
              <a:buFont typeface="Symbol" pitchFamily="2" charset="2"/>
              <a:buChar char=""/>
              <a:tabLst>
                <a:tab pos="365760" algn="l"/>
                <a:tab pos="731520" algn="l"/>
                <a:tab pos="1097280" algn="l"/>
                <a:tab pos="1463040" algn="l"/>
                <a:tab pos="1828800" algn="l"/>
                <a:tab pos="2194560" algn="l"/>
                <a:tab pos="2560320" algn="l"/>
                <a:tab pos="2926080" algn="l"/>
                <a:tab pos="3291840" algn="l"/>
                <a:tab pos="548640" algn="l"/>
              </a:tabLst>
            </a:pPr>
            <a:r>
              <a:rPr lang="en-US" sz="15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provide Training on Green House Gas Accounting.</a:t>
            </a:r>
          </a:p>
          <a:p>
            <a:pPr marL="685800" lvl="1" indent="-411480" algn="just">
              <a:buFont typeface="Symbol" pitchFamily="2" charset="2"/>
              <a:buChar char=""/>
              <a:tabLst>
                <a:tab pos="365760" algn="l"/>
                <a:tab pos="731520" algn="l"/>
                <a:tab pos="1097280" algn="l"/>
                <a:tab pos="1463040" algn="l"/>
                <a:tab pos="1828800" algn="l"/>
                <a:tab pos="2194560" algn="l"/>
                <a:tab pos="2560320" algn="l"/>
                <a:tab pos="2926080" algn="l"/>
                <a:tab pos="3291840" algn="l"/>
                <a:tab pos="548640" algn="l"/>
              </a:tabLst>
            </a:pPr>
            <a:r>
              <a:rPr lang="en-US" sz="15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provide Training in various software for CCUS applications.</a:t>
            </a:r>
          </a:p>
          <a:p>
            <a:pPr marL="685800" lvl="1" indent="-411480" algn="just">
              <a:buFont typeface="Symbol" pitchFamily="2" charset="2"/>
              <a:buChar char=""/>
              <a:tabLst>
                <a:tab pos="365760" algn="l"/>
                <a:tab pos="731520" algn="l"/>
                <a:tab pos="1097280" algn="l"/>
                <a:tab pos="1463040" algn="l"/>
                <a:tab pos="1828800" algn="l"/>
                <a:tab pos="2194560" algn="l"/>
                <a:tab pos="2560320" algn="l"/>
                <a:tab pos="2926080" algn="l"/>
                <a:tab pos="3291840" algn="l"/>
                <a:tab pos="548640" algn="l"/>
              </a:tabLst>
            </a:pPr>
            <a:r>
              <a:rPr lang="en-US" sz="15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Conduct Applied Research, Advisory &amp; Consulting Services such as Experimental and Simulation Studies for CCS in depleted oil and Gas Reservoirs and saline aquifers.</a:t>
            </a:r>
          </a:p>
          <a:p>
            <a:pPr marL="685800" lvl="1" indent="-411480" algn="just">
              <a:buFont typeface="Symbol" pitchFamily="2" charset="2"/>
              <a:buChar char=""/>
              <a:tabLst>
                <a:tab pos="365760" algn="l"/>
                <a:tab pos="731520" algn="l"/>
                <a:tab pos="1097280" algn="l"/>
                <a:tab pos="1463040" algn="l"/>
                <a:tab pos="1828800" algn="l"/>
                <a:tab pos="2194560" algn="l"/>
                <a:tab pos="2560320" algn="l"/>
                <a:tab pos="2926080" algn="l"/>
                <a:tab pos="3291840" algn="l"/>
                <a:tab pos="548640" algn="l"/>
              </a:tabLst>
            </a:pPr>
            <a:r>
              <a:rPr lang="en-US" sz="15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Continue to establish local and global partnerships in CCUS.</a:t>
            </a:r>
          </a:p>
          <a:p>
            <a:pPr marL="685800" lvl="1" indent="-411480" algn="just">
              <a:buFont typeface="Symbol" pitchFamily="2" charset="2"/>
              <a:buChar char=""/>
              <a:tabLst>
                <a:tab pos="365760" algn="l"/>
                <a:tab pos="731520" algn="l"/>
                <a:tab pos="1097280" algn="l"/>
                <a:tab pos="1463040" algn="l"/>
                <a:tab pos="1828800" algn="l"/>
                <a:tab pos="2194560" algn="l"/>
                <a:tab pos="2560320" algn="l"/>
                <a:tab pos="2926080" algn="l"/>
                <a:tab pos="3291840" algn="l"/>
                <a:tab pos="548640" algn="l"/>
              </a:tabLst>
            </a:pPr>
            <a:r>
              <a:rPr lang="en-US" sz="15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provide services to the Energy Industries and Government and respond to specific requests from stakeholders.</a:t>
            </a:r>
          </a:p>
          <a:p>
            <a:pPr marL="685800" lvl="1" indent="-411480" algn="just">
              <a:buFont typeface="Symbol" pitchFamily="2" charset="2"/>
              <a:buChar char=""/>
              <a:tabLst>
                <a:tab pos="365760" algn="l"/>
                <a:tab pos="731520" algn="l"/>
                <a:tab pos="1097280" algn="l"/>
                <a:tab pos="1463040" algn="l"/>
                <a:tab pos="1828800" algn="l"/>
                <a:tab pos="2194560" algn="l"/>
                <a:tab pos="2560320" algn="l"/>
                <a:tab pos="2926080" algn="l"/>
                <a:tab pos="3291840" algn="l"/>
                <a:tab pos="548640" algn="l"/>
              </a:tabLst>
            </a:pPr>
            <a:r>
              <a:rPr lang="en-US" sz="15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establish a working group with all stakeholders and develop a proposal for obtaining funding support and implementation of a CCUS Field Demonstration Project in Trinidad and Tobago.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EEFF3-D63E-E36B-BD3C-04603872F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461" y="97986"/>
            <a:ext cx="987552" cy="961092"/>
          </a:xfrm>
          <a:prstGeom prst="rect">
            <a:avLst/>
          </a:prstGeom>
        </p:spPr>
      </p:pic>
      <p:pic>
        <p:nvPicPr>
          <p:cNvPr id="5" name="Picture 4" descr="C:\Users\david.alexander\AppData\Local\Microsoft\Windows\INetCache\Content.Outlook\K3XCJRO9\UTT-N-logo.png">
            <a:extLst>
              <a:ext uri="{FF2B5EF4-FFF2-40B4-BE49-F238E27FC236}">
                <a16:creationId xmlns:a16="http://schemas.microsoft.com/office/drawing/2014/main" id="{9DBC1A62-194F-885E-79E9-F0E6A7F8DC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6" y="127350"/>
            <a:ext cx="1303372" cy="585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58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93344-9BED-1FD3-7C97-CCA75DAC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and Regulatory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2A27B-51D4-C198-62EF-4FEA588D2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577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9620</TotalTime>
  <Words>1251</Words>
  <Application>Microsoft Macintosh PowerPoint</Application>
  <PresentationFormat>Custom</PresentationFormat>
  <Paragraphs>159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Gill Sans MT</vt:lpstr>
      <vt:lpstr>Symbol</vt:lpstr>
      <vt:lpstr>Times New Roman</vt:lpstr>
      <vt:lpstr>Univers Light</vt:lpstr>
      <vt:lpstr>Wingdings</vt:lpstr>
      <vt:lpstr>Parcel</vt:lpstr>
      <vt:lpstr>Carbon Capture Utilization &amp; Storage  Trinidad and Tobago</vt:lpstr>
      <vt:lpstr>Why, what and how </vt:lpstr>
      <vt:lpstr>Committee and focus for today </vt:lpstr>
      <vt:lpstr>Subsurface</vt:lpstr>
      <vt:lpstr>PowerPoint Presentation</vt:lpstr>
      <vt:lpstr>Carbon Atlas </vt:lpstr>
      <vt:lpstr>O&amp;G Reservoirs in T&amp;T</vt:lpstr>
      <vt:lpstr>UWI and UTT Carbon Capture Utilisation and Storage Collaborate (CCUS-C)</vt:lpstr>
      <vt:lpstr>Legal and Regulatory</vt:lpstr>
      <vt:lpstr>Elements of Draft Policy to create  Capture and storage legislation</vt:lpstr>
      <vt:lpstr>Timeline of the CCUS policy &amp; Final guidelines creation</vt:lpstr>
      <vt:lpstr>Initial feedback on 2nd draft of policy – work in progress</vt:lpstr>
      <vt:lpstr>Funding</vt:lpstr>
      <vt:lpstr>Terms of Reference</vt:lpstr>
      <vt:lpstr>Thank you</vt:lpstr>
      <vt:lpstr>Back up</vt:lpstr>
      <vt:lpstr>Collaboration with Heritage and UWI/UTT</vt:lpstr>
      <vt:lpstr>Carbon Atlas  : Collaboration with UWI/UTT and Industry</vt:lpstr>
      <vt:lpstr>  Challenges: Data Gathering / Screening  </vt:lpstr>
      <vt:lpstr>Legal/Regulatory : Draft policy subsidiary guidelines/regulations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Working Group Update to Carbon capture &amp; CO2EOR Steering Committee</dc:title>
  <dc:creator>Terrance Ali</dc:creator>
  <cp:lastModifiedBy>Bally, Yatindranath K</cp:lastModifiedBy>
  <cp:revision>525</cp:revision>
  <dcterms:created xsi:type="dcterms:W3CDTF">2022-03-02T17:33:49Z</dcterms:created>
  <dcterms:modified xsi:type="dcterms:W3CDTF">2024-06-06T19:53:51Z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635773-20fc-41e6-accf-037205bc685f_Enabled">
    <vt:lpwstr>true</vt:lpwstr>
  </property>
  <property fmtid="{D5CDD505-2E9C-101B-9397-08002B2CF9AE}" pid="3" name="MSIP_Label_79635773-20fc-41e6-accf-037205bc685f_SetDate">
    <vt:lpwstr>2023-08-17T23:11:16Z</vt:lpwstr>
  </property>
  <property fmtid="{D5CDD505-2E9C-101B-9397-08002B2CF9AE}" pid="4" name="MSIP_Label_79635773-20fc-41e6-accf-037205bc685f_Method">
    <vt:lpwstr>Standard</vt:lpwstr>
  </property>
  <property fmtid="{D5CDD505-2E9C-101B-9397-08002B2CF9AE}" pid="5" name="MSIP_Label_79635773-20fc-41e6-accf-037205bc685f_Name">
    <vt:lpwstr>Public</vt:lpwstr>
  </property>
  <property fmtid="{D5CDD505-2E9C-101B-9397-08002B2CF9AE}" pid="6" name="MSIP_Label_79635773-20fc-41e6-accf-037205bc685f_SiteId">
    <vt:lpwstr>529906fc-5230-4a30-b906-4ab6ee8ab310</vt:lpwstr>
  </property>
  <property fmtid="{D5CDD505-2E9C-101B-9397-08002B2CF9AE}" pid="7" name="MSIP_Label_79635773-20fc-41e6-accf-037205bc685f_ActionId">
    <vt:lpwstr>4583ea28-3da8-4448-aa41-09717fd790ac</vt:lpwstr>
  </property>
  <property fmtid="{D5CDD505-2E9C-101B-9397-08002B2CF9AE}" pid="8" name="MSIP_Label_79635773-20fc-41e6-accf-037205bc685f_ContentBits">
    <vt:lpwstr>0</vt:lpwstr>
  </property>
</Properties>
</file>