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750" r:id="rId2"/>
    <p:sldId id="883" r:id="rId3"/>
    <p:sldId id="872" r:id="rId4"/>
    <p:sldId id="781" r:id="rId5"/>
    <p:sldId id="867" r:id="rId6"/>
    <p:sldId id="866" r:id="rId7"/>
    <p:sldId id="882" r:id="rId8"/>
    <p:sldId id="874" r:id="rId9"/>
    <p:sldId id="884" r:id="rId10"/>
    <p:sldId id="875" r:id="rId11"/>
    <p:sldId id="876" r:id="rId12"/>
    <p:sldId id="877" r:id="rId13"/>
    <p:sldId id="879" r:id="rId14"/>
    <p:sldId id="880" r:id="rId15"/>
    <p:sldId id="887" r:id="rId16"/>
    <p:sldId id="886" r:id="rId17"/>
    <p:sldId id="8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0"/>
  </p:normalViewPr>
  <p:slideViewPr>
    <p:cSldViewPr snapToGrid="0">
      <p:cViewPr varScale="1">
        <p:scale>
          <a:sx n="111" d="100"/>
          <a:sy n="111" d="100"/>
        </p:scale>
        <p:origin x="7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74776-07A6-4AA9-A18C-E09C4D9D228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F446E8F-8080-44C5-82D5-4D42642052D2}">
      <dgm:prSet phldrT="[Text]" custT="1"/>
      <dgm:spPr/>
      <dgm:t>
        <a:bodyPr/>
        <a:lstStyle/>
        <a:p>
          <a:r>
            <a:rPr lang="en-US" sz="1600" dirty="0"/>
            <a:t>Carbon Capture &amp; CO2 EOR Steering Committee</a:t>
          </a:r>
        </a:p>
      </dgm:t>
    </dgm:pt>
    <dgm:pt modelId="{D58B7BC8-CDFF-4D44-A587-CCDFC6FB3660}" type="parTrans" cxnId="{498A8240-ECC5-47D0-A418-BF3BB4515904}">
      <dgm:prSet/>
      <dgm:spPr/>
      <dgm:t>
        <a:bodyPr/>
        <a:lstStyle/>
        <a:p>
          <a:endParaRPr lang="en-US"/>
        </a:p>
      </dgm:t>
    </dgm:pt>
    <dgm:pt modelId="{AD98B678-5F10-493D-B4E3-FA7464B1A6E8}" type="sibTrans" cxnId="{498A8240-ECC5-47D0-A418-BF3BB4515904}">
      <dgm:prSet/>
      <dgm:spPr/>
      <dgm:t>
        <a:bodyPr/>
        <a:lstStyle/>
        <a:p>
          <a:endParaRPr lang="en-US"/>
        </a:p>
      </dgm:t>
    </dgm:pt>
    <dgm:pt modelId="{471CF80A-898A-4601-8736-EB0BC315DEC8}" type="asst">
      <dgm:prSet phldrT="[Text]" custT="1"/>
      <dgm:spPr/>
      <dgm:t>
        <a:bodyPr/>
        <a:lstStyle/>
        <a:p>
          <a:r>
            <a:rPr lang="en-US" sz="1600" dirty="0"/>
            <a:t>Steering Committee Coordinator</a:t>
          </a:r>
        </a:p>
      </dgm:t>
    </dgm:pt>
    <dgm:pt modelId="{E783F5AE-7F81-4F6D-8DAE-CB51E9BC7A9B}" type="parTrans" cxnId="{956ACA89-D7C2-47E1-BA63-3940B06A8B08}">
      <dgm:prSet/>
      <dgm:spPr/>
      <dgm:t>
        <a:bodyPr/>
        <a:lstStyle/>
        <a:p>
          <a:endParaRPr lang="en-US"/>
        </a:p>
      </dgm:t>
    </dgm:pt>
    <dgm:pt modelId="{397562CC-41FC-4F89-B33C-755B07066DD3}" type="sibTrans" cxnId="{956ACA89-D7C2-47E1-BA63-3940B06A8B08}">
      <dgm:prSet/>
      <dgm:spPr/>
      <dgm:t>
        <a:bodyPr/>
        <a:lstStyle/>
        <a:p>
          <a:endParaRPr lang="en-US"/>
        </a:p>
      </dgm:t>
    </dgm:pt>
    <dgm:pt modelId="{8CFC1486-B2B1-4A5C-A35E-FF9FEE5A8121}">
      <dgm:prSet phldrT="[Text]" custT="1"/>
      <dgm:spPr/>
      <dgm:t>
        <a:bodyPr/>
        <a:lstStyle/>
        <a:p>
          <a:r>
            <a:rPr lang="en-US" sz="1600" dirty="0"/>
            <a:t>Technical/Subsurface Workgroup</a:t>
          </a:r>
        </a:p>
      </dgm:t>
    </dgm:pt>
    <dgm:pt modelId="{FACE36CA-1EB8-4F54-97EB-4CEDB772C941}" type="parTrans" cxnId="{ECC347C0-5B25-40CD-8F6A-D3F4B020B698}">
      <dgm:prSet/>
      <dgm:spPr/>
      <dgm:t>
        <a:bodyPr/>
        <a:lstStyle/>
        <a:p>
          <a:endParaRPr lang="en-US"/>
        </a:p>
      </dgm:t>
    </dgm:pt>
    <dgm:pt modelId="{8236C9B4-3232-4AD6-814A-4AA4349458F7}" type="sibTrans" cxnId="{ECC347C0-5B25-40CD-8F6A-D3F4B020B698}">
      <dgm:prSet/>
      <dgm:spPr/>
      <dgm:t>
        <a:bodyPr/>
        <a:lstStyle/>
        <a:p>
          <a:endParaRPr lang="en-US"/>
        </a:p>
      </dgm:t>
    </dgm:pt>
    <dgm:pt modelId="{71E7AC59-3A15-41AA-90E2-5E17EB760C60}">
      <dgm:prSet phldrT="[Text]" custT="1"/>
      <dgm:spPr/>
      <dgm:t>
        <a:bodyPr/>
        <a:lstStyle/>
        <a:p>
          <a:r>
            <a:rPr lang="en-US" sz="1600" dirty="0"/>
            <a:t>UWI/UTT Carbon Storage Atlas Workgroup</a:t>
          </a:r>
        </a:p>
      </dgm:t>
    </dgm:pt>
    <dgm:pt modelId="{08AEA47B-061E-4AB2-9FEC-250467A7E126}" type="parTrans" cxnId="{19ADF41A-A9AA-407E-A9BC-3573BDEC90FA}">
      <dgm:prSet/>
      <dgm:spPr/>
      <dgm:t>
        <a:bodyPr/>
        <a:lstStyle/>
        <a:p>
          <a:endParaRPr lang="en-US"/>
        </a:p>
      </dgm:t>
    </dgm:pt>
    <dgm:pt modelId="{531A93AC-2989-4236-B227-99D5F2978068}" type="sibTrans" cxnId="{19ADF41A-A9AA-407E-A9BC-3573BDEC90FA}">
      <dgm:prSet/>
      <dgm:spPr/>
      <dgm:t>
        <a:bodyPr/>
        <a:lstStyle/>
        <a:p>
          <a:endParaRPr lang="en-US"/>
        </a:p>
      </dgm:t>
    </dgm:pt>
    <dgm:pt modelId="{1AE4F9F6-C05A-4B39-BEE8-69E8C565F647}">
      <dgm:prSet phldrT="[Text]" custT="1"/>
      <dgm:spPr/>
      <dgm:t>
        <a:bodyPr/>
        <a:lstStyle/>
        <a:p>
          <a:r>
            <a:rPr lang="en-US" sz="1600" dirty="0"/>
            <a:t>GHG/Methane Emissions Workgroup </a:t>
          </a:r>
        </a:p>
      </dgm:t>
    </dgm:pt>
    <dgm:pt modelId="{6877B449-DEE2-4475-B180-6AC87E484207}" type="parTrans" cxnId="{3113408E-BFC9-4780-81B4-E41A44E96505}">
      <dgm:prSet/>
      <dgm:spPr/>
      <dgm:t>
        <a:bodyPr/>
        <a:lstStyle/>
        <a:p>
          <a:endParaRPr lang="en-US"/>
        </a:p>
      </dgm:t>
    </dgm:pt>
    <dgm:pt modelId="{FEF7726B-0CA5-445F-9037-5066FCAF4462}" type="sibTrans" cxnId="{3113408E-BFC9-4780-81B4-E41A44E96505}">
      <dgm:prSet/>
      <dgm:spPr/>
      <dgm:t>
        <a:bodyPr/>
        <a:lstStyle/>
        <a:p>
          <a:endParaRPr lang="en-US"/>
        </a:p>
      </dgm:t>
    </dgm:pt>
    <dgm:pt modelId="{C44299E4-56FB-43D6-B8CA-E9581530A874}">
      <dgm:prSet phldrT="[Text]" custT="1"/>
      <dgm:spPr/>
      <dgm:t>
        <a:bodyPr/>
        <a:lstStyle/>
        <a:p>
          <a:r>
            <a:rPr lang="en-US" sz="2000" b="1" dirty="0">
              <a:solidFill>
                <a:srgbClr val="FF9900"/>
              </a:solidFill>
            </a:rPr>
            <a:t>Legal/Regulatory Workgroup</a:t>
          </a:r>
        </a:p>
      </dgm:t>
    </dgm:pt>
    <dgm:pt modelId="{F0986794-9EB9-42AE-AD15-CC3B994BBB55}" type="parTrans" cxnId="{F81983DD-D5DA-4D18-94C1-D85E98701492}">
      <dgm:prSet/>
      <dgm:spPr/>
      <dgm:t>
        <a:bodyPr/>
        <a:lstStyle/>
        <a:p>
          <a:endParaRPr lang="en-US"/>
        </a:p>
      </dgm:t>
    </dgm:pt>
    <dgm:pt modelId="{243855F8-13FA-4931-9193-54648ED6BDC6}" type="sibTrans" cxnId="{F81983DD-D5DA-4D18-94C1-D85E98701492}">
      <dgm:prSet/>
      <dgm:spPr/>
      <dgm:t>
        <a:bodyPr/>
        <a:lstStyle/>
        <a:p>
          <a:endParaRPr lang="en-US"/>
        </a:p>
      </dgm:t>
    </dgm:pt>
    <dgm:pt modelId="{B7E0F710-69D4-45C4-80E0-C01DBC360EEA}">
      <dgm:prSet phldrT="[Text]" custT="1"/>
      <dgm:spPr/>
      <dgm:t>
        <a:bodyPr/>
        <a:lstStyle/>
        <a:p>
          <a:r>
            <a:rPr lang="en-US" sz="1600" b="0" dirty="0">
              <a:solidFill>
                <a:schemeClr val="tx1"/>
              </a:solidFill>
            </a:rPr>
            <a:t>Funding / Commercial Workgroup</a:t>
          </a:r>
        </a:p>
      </dgm:t>
    </dgm:pt>
    <dgm:pt modelId="{A1A2C7C7-EDE3-45DB-9CF5-79DF2B10F167}" type="parTrans" cxnId="{EB10CD1F-130E-45E8-9B3F-7217AAB76CC3}">
      <dgm:prSet/>
      <dgm:spPr/>
      <dgm:t>
        <a:bodyPr/>
        <a:lstStyle/>
        <a:p>
          <a:endParaRPr lang="en-US"/>
        </a:p>
      </dgm:t>
    </dgm:pt>
    <dgm:pt modelId="{A6D2826B-E28B-42D3-9590-B193802F47FB}" type="sibTrans" cxnId="{EB10CD1F-130E-45E8-9B3F-7217AAB76CC3}">
      <dgm:prSet/>
      <dgm:spPr/>
      <dgm:t>
        <a:bodyPr/>
        <a:lstStyle/>
        <a:p>
          <a:endParaRPr lang="en-US"/>
        </a:p>
      </dgm:t>
    </dgm:pt>
    <dgm:pt modelId="{9FB40BC3-5BFF-4091-A827-F5042BFA6B26}" type="pres">
      <dgm:prSet presAssocID="{A0C74776-07A6-4AA9-A18C-E09C4D9D2289}" presName="hierChild1" presStyleCnt="0">
        <dgm:presLayoutVars>
          <dgm:orgChart val="1"/>
          <dgm:chPref val="1"/>
          <dgm:dir/>
          <dgm:animOne val="branch"/>
          <dgm:animLvl val="lvl"/>
          <dgm:resizeHandles/>
        </dgm:presLayoutVars>
      </dgm:prSet>
      <dgm:spPr/>
    </dgm:pt>
    <dgm:pt modelId="{01A8AFFB-AC22-4C7D-A58F-21EF0363E757}" type="pres">
      <dgm:prSet presAssocID="{FF446E8F-8080-44C5-82D5-4D42642052D2}" presName="hierRoot1" presStyleCnt="0">
        <dgm:presLayoutVars>
          <dgm:hierBranch val="init"/>
        </dgm:presLayoutVars>
      </dgm:prSet>
      <dgm:spPr/>
    </dgm:pt>
    <dgm:pt modelId="{BFB2F4D6-D245-4F34-985D-2FCB301A3625}" type="pres">
      <dgm:prSet presAssocID="{FF446E8F-8080-44C5-82D5-4D42642052D2}" presName="rootComposite1" presStyleCnt="0"/>
      <dgm:spPr/>
    </dgm:pt>
    <dgm:pt modelId="{A5B5EF11-A2D4-45C3-A6C7-DA903074462F}" type="pres">
      <dgm:prSet presAssocID="{FF446E8F-8080-44C5-82D5-4D42642052D2}" presName="rootText1" presStyleLbl="node0" presStyleIdx="0" presStyleCnt="1" custScaleX="126806" custScaleY="150095">
        <dgm:presLayoutVars>
          <dgm:chPref val="3"/>
        </dgm:presLayoutVars>
      </dgm:prSet>
      <dgm:spPr/>
    </dgm:pt>
    <dgm:pt modelId="{4F2A7649-412F-44AB-8568-6B0D23AEBE6F}" type="pres">
      <dgm:prSet presAssocID="{FF446E8F-8080-44C5-82D5-4D42642052D2}" presName="rootConnector1" presStyleLbl="node1" presStyleIdx="0" presStyleCnt="0"/>
      <dgm:spPr/>
    </dgm:pt>
    <dgm:pt modelId="{740E4F0A-1D1D-4EB7-8C77-5AAABD07A082}" type="pres">
      <dgm:prSet presAssocID="{FF446E8F-8080-44C5-82D5-4D42642052D2}" presName="hierChild2" presStyleCnt="0"/>
      <dgm:spPr/>
    </dgm:pt>
    <dgm:pt modelId="{7A64D09E-C32A-4272-B90F-CBC121376EF9}" type="pres">
      <dgm:prSet presAssocID="{FACE36CA-1EB8-4F54-97EB-4CEDB772C941}" presName="Name37" presStyleLbl="parChTrans1D2" presStyleIdx="0" presStyleCnt="6"/>
      <dgm:spPr/>
    </dgm:pt>
    <dgm:pt modelId="{84C9CF21-138C-4E0A-8F59-7C3E9A802050}" type="pres">
      <dgm:prSet presAssocID="{8CFC1486-B2B1-4A5C-A35E-FF9FEE5A8121}" presName="hierRoot2" presStyleCnt="0">
        <dgm:presLayoutVars>
          <dgm:hierBranch val="init"/>
        </dgm:presLayoutVars>
      </dgm:prSet>
      <dgm:spPr/>
    </dgm:pt>
    <dgm:pt modelId="{13734584-A148-4101-907C-F65F52E6ABFA}" type="pres">
      <dgm:prSet presAssocID="{8CFC1486-B2B1-4A5C-A35E-FF9FEE5A8121}" presName="rootComposite" presStyleCnt="0"/>
      <dgm:spPr/>
    </dgm:pt>
    <dgm:pt modelId="{31D326CE-832B-49EA-8D64-404620DA7CC7}" type="pres">
      <dgm:prSet presAssocID="{8CFC1486-B2B1-4A5C-A35E-FF9FEE5A8121}" presName="rootText" presStyleLbl="node2" presStyleIdx="0" presStyleCnt="5" custScaleX="119278">
        <dgm:presLayoutVars>
          <dgm:chPref val="3"/>
        </dgm:presLayoutVars>
      </dgm:prSet>
      <dgm:spPr/>
    </dgm:pt>
    <dgm:pt modelId="{7665BFC1-B781-4671-8C92-3B15439F3EA3}" type="pres">
      <dgm:prSet presAssocID="{8CFC1486-B2B1-4A5C-A35E-FF9FEE5A8121}" presName="rootConnector" presStyleLbl="node2" presStyleIdx="0" presStyleCnt="5"/>
      <dgm:spPr/>
    </dgm:pt>
    <dgm:pt modelId="{AF839CB4-25FC-48FB-85DD-21A45416C15F}" type="pres">
      <dgm:prSet presAssocID="{8CFC1486-B2B1-4A5C-A35E-FF9FEE5A8121}" presName="hierChild4" presStyleCnt="0"/>
      <dgm:spPr/>
    </dgm:pt>
    <dgm:pt modelId="{E38957A5-96B8-46F6-9E70-076C4C8C421D}" type="pres">
      <dgm:prSet presAssocID="{8CFC1486-B2B1-4A5C-A35E-FF9FEE5A8121}" presName="hierChild5" presStyleCnt="0"/>
      <dgm:spPr/>
    </dgm:pt>
    <dgm:pt modelId="{4744CF93-40A5-4264-A5F6-7EE2882B62BA}" type="pres">
      <dgm:prSet presAssocID="{08AEA47B-061E-4AB2-9FEC-250467A7E126}" presName="Name37" presStyleLbl="parChTrans1D2" presStyleIdx="1" presStyleCnt="6"/>
      <dgm:spPr/>
    </dgm:pt>
    <dgm:pt modelId="{756E7D38-292F-4345-BF75-A3D1FC1266CB}" type="pres">
      <dgm:prSet presAssocID="{71E7AC59-3A15-41AA-90E2-5E17EB760C60}" presName="hierRoot2" presStyleCnt="0">
        <dgm:presLayoutVars>
          <dgm:hierBranch val="init"/>
        </dgm:presLayoutVars>
      </dgm:prSet>
      <dgm:spPr/>
    </dgm:pt>
    <dgm:pt modelId="{EC8F08D1-96B8-487E-B788-0D141A4397C2}" type="pres">
      <dgm:prSet presAssocID="{71E7AC59-3A15-41AA-90E2-5E17EB760C60}" presName="rootComposite" presStyleCnt="0"/>
      <dgm:spPr/>
    </dgm:pt>
    <dgm:pt modelId="{76874EDB-563B-4CC2-960C-4323BC1304CB}" type="pres">
      <dgm:prSet presAssocID="{71E7AC59-3A15-41AA-90E2-5E17EB760C60}" presName="rootText" presStyleLbl="node2" presStyleIdx="1" presStyleCnt="5" custScaleX="118087" custScaleY="147908">
        <dgm:presLayoutVars>
          <dgm:chPref val="3"/>
        </dgm:presLayoutVars>
      </dgm:prSet>
      <dgm:spPr/>
    </dgm:pt>
    <dgm:pt modelId="{E7DCA6E0-9DCF-49B3-B66D-0EE7539EF73D}" type="pres">
      <dgm:prSet presAssocID="{71E7AC59-3A15-41AA-90E2-5E17EB760C60}" presName="rootConnector" presStyleLbl="node2" presStyleIdx="1" presStyleCnt="5"/>
      <dgm:spPr/>
    </dgm:pt>
    <dgm:pt modelId="{BA3218E0-7677-4A20-B224-D94007B15527}" type="pres">
      <dgm:prSet presAssocID="{71E7AC59-3A15-41AA-90E2-5E17EB760C60}" presName="hierChild4" presStyleCnt="0"/>
      <dgm:spPr/>
    </dgm:pt>
    <dgm:pt modelId="{92CCAF36-6E5F-4D7C-A7DB-4E2A90F75E6C}" type="pres">
      <dgm:prSet presAssocID="{71E7AC59-3A15-41AA-90E2-5E17EB760C60}" presName="hierChild5" presStyleCnt="0"/>
      <dgm:spPr/>
    </dgm:pt>
    <dgm:pt modelId="{CA477A4C-A426-4AF6-9D5B-6E00DB23B327}" type="pres">
      <dgm:prSet presAssocID="{6877B449-DEE2-4475-B180-6AC87E484207}" presName="Name37" presStyleLbl="parChTrans1D2" presStyleIdx="2" presStyleCnt="6"/>
      <dgm:spPr/>
    </dgm:pt>
    <dgm:pt modelId="{BC1F91D3-61B3-450B-96F0-F048C0024703}" type="pres">
      <dgm:prSet presAssocID="{1AE4F9F6-C05A-4B39-BEE8-69E8C565F647}" presName="hierRoot2" presStyleCnt="0">
        <dgm:presLayoutVars>
          <dgm:hierBranch val="init"/>
        </dgm:presLayoutVars>
      </dgm:prSet>
      <dgm:spPr/>
    </dgm:pt>
    <dgm:pt modelId="{26535D46-F5EA-4978-A3E4-C8CA5420A0F8}" type="pres">
      <dgm:prSet presAssocID="{1AE4F9F6-C05A-4B39-BEE8-69E8C565F647}" presName="rootComposite" presStyleCnt="0"/>
      <dgm:spPr/>
    </dgm:pt>
    <dgm:pt modelId="{206BD4C1-AE90-4D8A-B82D-4A149D48C0A0}" type="pres">
      <dgm:prSet presAssocID="{1AE4F9F6-C05A-4B39-BEE8-69E8C565F647}" presName="rootText" presStyleLbl="node2" presStyleIdx="2" presStyleCnt="5" custScaleX="110246">
        <dgm:presLayoutVars>
          <dgm:chPref val="3"/>
        </dgm:presLayoutVars>
      </dgm:prSet>
      <dgm:spPr/>
    </dgm:pt>
    <dgm:pt modelId="{181C03A2-8FFD-4BA3-AF4C-8B6B862F196D}" type="pres">
      <dgm:prSet presAssocID="{1AE4F9F6-C05A-4B39-BEE8-69E8C565F647}" presName="rootConnector" presStyleLbl="node2" presStyleIdx="2" presStyleCnt="5"/>
      <dgm:spPr/>
    </dgm:pt>
    <dgm:pt modelId="{FA2943AF-4944-4047-B96D-C2814E85CFA9}" type="pres">
      <dgm:prSet presAssocID="{1AE4F9F6-C05A-4B39-BEE8-69E8C565F647}" presName="hierChild4" presStyleCnt="0"/>
      <dgm:spPr/>
    </dgm:pt>
    <dgm:pt modelId="{7B11D894-1218-4EEC-9C62-B92486E12373}" type="pres">
      <dgm:prSet presAssocID="{1AE4F9F6-C05A-4B39-BEE8-69E8C565F647}" presName="hierChild5" presStyleCnt="0"/>
      <dgm:spPr/>
    </dgm:pt>
    <dgm:pt modelId="{1ED44A02-9F86-4439-A3AC-2D94D89F7DAE}" type="pres">
      <dgm:prSet presAssocID="{F0986794-9EB9-42AE-AD15-CC3B994BBB55}" presName="Name37" presStyleLbl="parChTrans1D2" presStyleIdx="3" presStyleCnt="6"/>
      <dgm:spPr/>
    </dgm:pt>
    <dgm:pt modelId="{353AF485-63DA-44E0-9AAA-BE5A4C971A67}" type="pres">
      <dgm:prSet presAssocID="{C44299E4-56FB-43D6-B8CA-E9581530A874}" presName="hierRoot2" presStyleCnt="0">
        <dgm:presLayoutVars>
          <dgm:hierBranch val="init"/>
        </dgm:presLayoutVars>
      </dgm:prSet>
      <dgm:spPr/>
    </dgm:pt>
    <dgm:pt modelId="{EE8CB7CF-54C0-4172-92CE-D5B84EA445BB}" type="pres">
      <dgm:prSet presAssocID="{C44299E4-56FB-43D6-B8CA-E9581530A874}" presName="rootComposite" presStyleCnt="0"/>
      <dgm:spPr/>
    </dgm:pt>
    <dgm:pt modelId="{E9CDCB70-BC09-4D32-9664-C3B14E9EF0FC}" type="pres">
      <dgm:prSet presAssocID="{C44299E4-56FB-43D6-B8CA-E9581530A874}" presName="rootText" presStyleLbl="node2" presStyleIdx="3" presStyleCnt="5" custScaleX="160526">
        <dgm:presLayoutVars>
          <dgm:chPref val="3"/>
        </dgm:presLayoutVars>
      </dgm:prSet>
      <dgm:spPr/>
    </dgm:pt>
    <dgm:pt modelId="{AA183ECD-D765-4C1D-946F-D4F1F2A9FDE8}" type="pres">
      <dgm:prSet presAssocID="{C44299E4-56FB-43D6-B8CA-E9581530A874}" presName="rootConnector" presStyleLbl="node2" presStyleIdx="3" presStyleCnt="5"/>
      <dgm:spPr/>
    </dgm:pt>
    <dgm:pt modelId="{BAF2162A-EDB3-41A8-9B83-C6C7DF94C12C}" type="pres">
      <dgm:prSet presAssocID="{C44299E4-56FB-43D6-B8CA-E9581530A874}" presName="hierChild4" presStyleCnt="0"/>
      <dgm:spPr/>
    </dgm:pt>
    <dgm:pt modelId="{E2B2A7B5-B2E9-43EF-87EC-7A991476D03C}" type="pres">
      <dgm:prSet presAssocID="{C44299E4-56FB-43D6-B8CA-E9581530A874}" presName="hierChild5" presStyleCnt="0"/>
      <dgm:spPr/>
    </dgm:pt>
    <dgm:pt modelId="{4C3DDBDB-5020-4A76-BD4A-E36F3A083387}" type="pres">
      <dgm:prSet presAssocID="{A1A2C7C7-EDE3-45DB-9CF5-79DF2B10F167}" presName="Name37" presStyleLbl="parChTrans1D2" presStyleIdx="4" presStyleCnt="6"/>
      <dgm:spPr/>
    </dgm:pt>
    <dgm:pt modelId="{30883FCB-A1A5-4AAB-A1C3-94C7CCA73C74}" type="pres">
      <dgm:prSet presAssocID="{B7E0F710-69D4-45C4-80E0-C01DBC360EEA}" presName="hierRoot2" presStyleCnt="0">
        <dgm:presLayoutVars>
          <dgm:hierBranch val="init"/>
        </dgm:presLayoutVars>
      </dgm:prSet>
      <dgm:spPr/>
    </dgm:pt>
    <dgm:pt modelId="{51DCB1CC-6BBC-4B99-AD81-92F13CA7AE0C}" type="pres">
      <dgm:prSet presAssocID="{B7E0F710-69D4-45C4-80E0-C01DBC360EEA}" presName="rootComposite" presStyleCnt="0"/>
      <dgm:spPr/>
    </dgm:pt>
    <dgm:pt modelId="{F587D7E7-8A29-46FA-8467-DFF918CE1166}" type="pres">
      <dgm:prSet presAssocID="{B7E0F710-69D4-45C4-80E0-C01DBC360EEA}" presName="rootText" presStyleLbl="node2" presStyleIdx="4" presStyleCnt="5" custScaleX="147754">
        <dgm:presLayoutVars>
          <dgm:chPref val="3"/>
        </dgm:presLayoutVars>
      </dgm:prSet>
      <dgm:spPr/>
    </dgm:pt>
    <dgm:pt modelId="{7C216701-8F95-4D3D-90CC-8A112EBA6F61}" type="pres">
      <dgm:prSet presAssocID="{B7E0F710-69D4-45C4-80E0-C01DBC360EEA}" presName="rootConnector" presStyleLbl="node2" presStyleIdx="4" presStyleCnt="5"/>
      <dgm:spPr/>
    </dgm:pt>
    <dgm:pt modelId="{C6244154-9D50-4364-937F-D194020169AB}" type="pres">
      <dgm:prSet presAssocID="{B7E0F710-69D4-45C4-80E0-C01DBC360EEA}" presName="hierChild4" presStyleCnt="0"/>
      <dgm:spPr/>
    </dgm:pt>
    <dgm:pt modelId="{C41B010E-9989-419B-A5A3-187749E79A8D}" type="pres">
      <dgm:prSet presAssocID="{B7E0F710-69D4-45C4-80E0-C01DBC360EEA}" presName="hierChild5" presStyleCnt="0"/>
      <dgm:spPr/>
    </dgm:pt>
    <dgm:pt modelId="{E2171083-C8F4-4E5C-BBC2-0DC329DFD195}" type="pres">
      <dgm:prSet presAssocID="{FF446E8F-8080-44C5-82D5-4D42642052D2}" presName="hierChild3" presStyleCnt="0"/>
      <dgm:spPr/>
    </dgm:pt>
    <dgm:pt modelId="{E2A00377-C9D3-4208-8E78-0EA06A320F5C}" type="pres">
      <dgm:prSet presAssocID="{E783F5AE-7F81-4F6D-8DAE-CB51E9BC7A9B}" presName="Name111" presStyleLbl="parChTrans1D2" presStyleIdx="5" presStyleCnt="6"/>
      <dgm:spPr/>
    </dgm:pt>
    <dgm:pt modelId="{A047A21A-D417-44A2-999C-BBB8A7C2943B}" type="pres">
      <dgm:prSet presAssocID="{471CF80A-898A-4601-8736-EB0BC315DEC8}" presName="hierRoot3" presStyleCnt="0">
        <dgm:presLayoutVars>
          <dgm:hierBranch val="init"/>
        </dgm:presLayoutVars>
      </dgm:prSet>
      <dgm:spPr/>
    </dgm:pt>
    <dgm:pt modelId="{0965AF39-1D43-46D6-9926-1B15D8FBB39D}" type="pres">
      <dgm:prSet presAssocID="{471CF80A-898A-4601-8736-EB0BC315DEC8}" presName="rootComposite3" presStyleCnt="0"/>
      <dgm:spPr/>
    </dgm:pt>
    <dgm:pt modelId="{FBF976FA-43EE-4FBB-857B-09FCBA6B7E7C}" type="pres">
      <dgm:prSet presAssocID="{471CF80A-898A-4601-8736-EB0BC315DEC8}" presName="rootText3" presStyleLbl="asst1" presStyleIdx="0" presStyleCnt="1">
        <dgm:presLayoutVars>
          <dgm:chPref val="3"/>
        </dgm:presLayoutVars>
      </dgm:prSet>
      <dgm:spPr/>
    </dgm:pt>
    <dgm:pt modelId="{E526ED55-6309-44B2-ABC3-815712C20213}" type="pres">
      <dgm:prSet presAssocID="{471CF80A-898A-4601-8736-EB0BC315DEC8}" presName="rootConnector3" presStyleLbl="asst1" presStyleIdx="0" presStyleCnt="1"/>
      <dgm:spPr/>
    </dgm:pt>
    <dgm:pt modelId="{CD04C63C-30D2-45BB-997B-D8538B1F5F59}" type="pres">
      <dgm:prSet presAssocID="{471CF80A-898A-4601-8736-EB0BC315DEC8}" presName="hierChild6" presStyleCnt="0"/>
      <dgm:spPr/>
    </dgm:pt>
    <dgm:pt modelId="{5B2B5236-33B4-4FDE-93A1-E720198F7E64}" type="pres">
      <dgm:prSet presAssocID="{471CF80A-898A-4601-8736-EB0BC315DEC8}" presName="hierChild7" presStyleCnt="0"/>
      <dgm:spPr/>
    </dgm:pt>
  </dgm:ptLst>
  <dgm:cxnLst>
    <dgm:cxn modelId="{6EA16509-FFA1-4C74-A7DC-72B9B0CFA6F7}" type="presOf" srcId="{6877B449-DEE2-4475-B180-6AC87E484207}" destId="{CA477A4C-A426-4AF6-9D5B-6E00DB23B327}" srcOrd="0" destOrd="0" presId="urn:microsoft.com/office/officeart/2005/8/layout/orgChart1"/>
    <dgm:cxn modelId="{19ADF41A-A9AA-407E-A9BC-3573BDEC90FA}" srcId="{FF446E8F-8080-44C5-82D5-4D42642052D2}" destId="{71E7AC59-3A15-41AA-90E2-5E17EB760C60}" srcOrd="2" destOrd="0" parTransId="{08AEA47B-061E-4AB2-9FEC-250467A7E126}" sibTransId="{531A93AC-2989-4236-B227-99D5F2978068}"/>
    <dgm:cxn modelId="{C8D2341B-E847-498D-AC55-5DBE5FBBFA61}" type="presOf" srcId="{8CFC1486-B2B1-4A5C-A35E-FF9FEE5A8121}" destId="{31D326CE-832B-49EA-8D64-404620DA7CC7}" srcOrd="0" destOrd="0" presId="urn:microsoft.com/office/officeart/2005/8/layout/orgChart1"/>
    <dgm:cxn modelId="{EB10CD1F-130E-45E8-9B3F-7217AAB76CC3}" srcId="{FF446E8F-8080-44C5-82D5-4D42642052D2}" destId="{B7E0F710-69D4-45C4-80E0-C01DBC360EEA}" srcOrd="5" destOrd="0" parTransId="{A1A2C7C7-EDE3-45DB-9CF5-79DF2B10F167}" sibTransId="{A6D2826B-E28B-42D3-9590-B193802F47FB}"/>
    <dgm:cxn modelId="{9F9AE225-F6B6-4A52-B570-055219ECE6D9}" type="presOf" srcId="{71E7AC59-3A15-41AA-90E2-5E17EB760C60}" destId="{E7DCA6E0-9DCF-49B3-B66D-0EE7539EF73D}" srcOrd="1" destOrd="0" presId="urn:microsoft.com/office/officeart/2005/8/layout/orgChart1"/>
    <dgm:cxn modelId="{000D393A-6182-4F5E-AFAA-D2A83F45C4E7}" type="presOf" srcId="{A1A2C7C7-EDE3-45DB-9CF5-79DF2B10F167}" destId="{4C3DDBDB-5020-4A76-BD4A-E36F3A083387}" srcOrd="0" destOrd="0" presId="urn:microsoft.com/office/officeart/2005/8/layout/orgChart1"/>
    <dgm:cxn modelId="{498A8240-ECC5-47D0-A418-BF3BB4515904}" srcId="{A0C74776-07A6-4AA9-A18C-E09C4D9D2289}" destId="{FF446E8F-8080-44C5-82D5-4D42642052D2}" srcOrd="0" destOrd="0" parTransId="{D58B7BC8-CDFF-4D44-A587-CCDFC6FB3660}" sibTransId="{AD98B678-5F10-493D-B4E3-FA7464B1A6E8}"/>
    <dgm:cxn modelId="{13B9DF40-5201-4529-B71B-A973C6C5A964}" type="presOf" srcId="{08AEA47B-061E-4AB2-9FEC-250467A7E126}" destId="{4744CF93-40A5-4264-A5F6-7EE2882B62BA}" srcOrd="0" destOrd="0" presId="urn:microsoft.com/office/officeart/2005/8/layout/orgChart1"/>
    <dgm:cxn modelId="{82120448-73BD-4C53-AFD4-5BDCCFB145C1}" type="presOf" srcId="{C44299E4-56FB-43D6-B8CA-E9581530A874}" destId="{AA183ECD-D765-4C1D-946F-D4F1F2A9FDE8}" srcOrd="1" destOrd="0" presId="urn:microsoft.com/office/officeart/2005/8/layout/orgChart1"/>
    <dgm:cxn modelId="{6114E45D-ABA1-4C00-953E-B70D3C2FEEE4}" type="presOf" srcId="{8CFC1486-B2B1-4A5C-A35E-FF9FEE5A8121}" destId="{7665BFC1-B781-4671-8C92-3B15439F3EA3}" srcOrd="1" destOrd="0" presId="urn:microsoft.com/office/officeart/2005/8/layout/orgChart1"/>
    <dgm:cxn modelId="{94B7DD61-2FEE-469D-AFBE-3A76B3C59C31}" type="presOf" srcId="{C44299E4-56FB-43D6-B8CA-E9581530A874}" destId="{E9CDCB70-BC09-4D32-9664-C3B14E9EF0FC}" srcOrd="0" destOrd="0" presId="urn:microsoft.com/office/officeart/2005/8/layout/orgChart1"/>
    <dgm:cxn modelId="{A82ED67F-3FAA-4DA1-AD3A-EBF7B49DD73A}" type="presOf" srcId="{471CF80A-898A-4601-8736-EB0BC315DEC8}" destId="{FBF976FA-43EE-4FBB-857B-09FCBA6B7E7C}" srcOrd="0" destOrd="0" presId="urn:microsoft.com/office/officeart/2005/8/layout/orgChart1"/>
    <dgm:cxn modelId="{9E572582-5AD8-452F-844C-647BCE1791B1}" type="presOf" srcId="{B7E0F710-69D4-45C4-80E0-C01DBC360EEA}" destId="{F587D7E7-8A29-46FA-8467-DFF918CE1166}" srcOrd="0" destOrd="0" presId="urn:microsoft.com/office/officeart/2005/8/layout/orgChart1"/>
    <dgm:cxn modelId="{6CECF785-1854-47C7-85D0-2BA84FB50562}" type="presOf" srcId="{F0986794-9EB9-42AE-AD15-CC3B994BBB55}" destId="{1ED44A02-9F86-4439-A3AC-2D94D89F7DAE}" srcOrd="0" destOrd="0" presId="urn:microsoft.com/office/officeart/2005/8/layout/orgChart1"/>
    <dgm:cxn modelId="{956ACA89-D7C2-47E1-BA63-3940B06A8B08}" srcId="{FF446E8F-8080-44C5-82D5-4D42642052D2}" destId="{471CF80A-898A-4601-8736-EB0BC315DEC8}" srcOrd="0" destOrd="0" parTransId="{E783F5AE-7F81-4F6D-8DAE-CB51E9BC7A9B}" sibTransId="{397562CC-41FC-4F89-B33C-755B07066DD3}"/>
    <dgm:cxn modelId="{851D258D-E2F4-4B09-A31A-E6DE8A2C337D}" type="presOf" srcId="{471CF80A-898A-4601-8736-EB0BC315DEC8}" destId="{E526ED55-6309-44B2-ABC3-815712C20213}" srcOrd="1" destOrd="0" presId="urn:microsoft.com/office/officeart/2005/8/layout/orgChart1"/>
    <dgm:cxn modelId="{3113408E-BFC9-4780-81B4-E41A44E96505}" srcId="{FF446E8F-8080-44C5-82D5-4D42642052D2}" destId="{1AE4F9F6-C05A-4B39-BEE8-69E8C565F647}" srcOrd="3" destOrd="0" parTransId="{6877B449-DEE2-4475-B180-6AC87E484207}" sibTransId="{FEF7726B-0CA5-445F-9037-5066FCAF4462}"/>
    <dgm:cxn modelId="{C6DC328F-44EE-4C46-9022-3516903B8002}" type="presOf" srcId="{FACE36CA-1EB8-4F54-97EB-4CEDB772C941}" destId="{7A64D09E-C32A-4272-B90F-CBC121376EF9}" srcOrd="0" destOrd="0" presId="urn:microsoft.com/office/officeart/2005/8/layout/orgChart1"/>
    <dgm:cxn modelId="{603EED92-D90C-4889-B471-276A1330C02E}" type="presOf" srcId="{B7E0F710-69D4-45C4-80E0-C01DBC360EEA}" destId="{7C216701-8F95-4D3D-90CC-8A112EBA6F61}" srcOrd="1" destOrd="0" presId="urn:microsoft.com/office/officeart/2005/8/layout/orgChart1"/>
    <dgm:cxn modelId="{F533909B-29F8-41BD-A230-445BB14A523E}" type="presOf" srcId="{FF446E8F-8080-44C5-82D5-4D42642052D2}" destId="{A5B5EF11-A2D4-45C3-A6C7-DA903074462F}" srcOrd="0" destOrd="0" presId="urn:microsoft.com/office/officeart/2005/8/layout/orgChart1"/>
    <dgm:cxn modelId="{2DD9FEA3-79C8-47BD-88AB-40606DD06FDE}" type="presOf" srcId="{FF446E8F-8080-44C5-82D5-4D42642052D2}" destId="{4F2A7649-412F-44AB-8568-6B0D23AEBE6F}" srcOrd="1" destOrd="0" presId="urn:microsoft.com/office/officeart/2005/8/layout/orgChart1"/>
    <dgm:cxn modelId="{ECC347C0-5B25-40CD-8F6A-D3F4B020B698}" srcId="{FF446E8F-8080-44C5-82D5-4D42642052D2}" destId="{8CFC1486-B2B1-4A5C-A35E-FF9FEE5A8121}" srcOrd="1" destOrd="0" parTransId="{FACE36CA-1EB8-4F54-97EB-4CEDB772C941}" sibTransId="{8236C9B4-3232-4AD6-814A-4AA4349458F7}"/>
    <dgm:cxn modelId="{7C3510CA-FD54-4C6B-8699-9C9EE47551C6}" type="presOf" srcId="{1AE4F9F6-C05A-4B39-BEE8-69E8C565F647}" destId="{181C03A2-8FFD-4BA3-AF4C-8B6B862F196D}" srcOrd="1" destOrd="0" presId="urn:microsoft.com/office/officeart/2005/8/layout/orgChart1"/>
    <dgm:cxn modelId="{6E1D43DB-75A8-4FC3-81FA-B2B81469A42C}" type="presOf" srcId="{1AE4F9F6-C05A-4B39-BEE8-69E8C565F647}" destId="{206BD4C1-AE90-4D8A-B82D-4A149D48C0A0}" srcOrd="0" destOrd="0" presId="urn:microsoft.com/office/officeart/2005/8/layout/orgChart1"/>
    <dgm:cxn modelId="{F81983DD-D5DA-4D18-94C1-D85E98701492}" srcId="{FF446E8F-8080-44C5-82D5-4D42642052D2}" destId="{C44299E4-56FB-43D6-B8CA-E9581530A874}" srcOrd="4" destOrd="0" parTransId="{F0986794-9EB9-42AE-AD15-CC3B994BBB55}" sibTransId="{243855F8-13FA-4931-9193-54648ED6BDC6}"/>
    <dgm:cxn modelId="{CB19C3F0-187A-49A5-A4FF-767F1DF3F4F6}" type="presOf" srcId="{71E7AC59-3A15-41AA-90E2-5E17EB760C60}" destId="{76874EDB-563B-4CC2-960C-4323BC1304CB}" srcOrd="0" destOrd="0" presId="urn:microsoft.com/office/officeart/2005/8/layout/orgChart1"/>
    <dgm:cxn modelId="{B572D8F4-BE8E-4A28-A54F-615B14C23EA1}" type="presOf" srcId="{A0C74776-07A6-4AA9-A18C-E09C4D9D2289}" destId="{9FB40BC3-5BFF-4091-A827-F5042BFA6B26}" srcOrd="0" destOrd="0" presId="urn:microsoft.com/office/officeart/2005/8/layout/orgChart1"/>
    <dgm:cxn modelId="{A4EA44FC-B7F7-489E-AB8E-C6D8DAF89EB2}" type="presOf" srcId="{E783F5AE-7F81-4F6D-8DAE-CB51E9BC7A9B}" destId="{E2A00377-C9D3-4208-8E78-0EA06A320F5C}" srcOrd="0" destOrd="0" presId="urn:microsoft.com/office/officeart/2005/8/layout/orgChart1"/>
    <dgm:cxn modelId="{7975D6F0-AA82-4106-9471-41B3F5200DAD}" type="presParOf" srcId="{9FB40BC3-5BFF-4091-A827-F5042BFA6B26}" destId="{01A8AFFB-AC22-4C7D-A58F-21EF0363E757}" srcOrd="0" destOrd="0" presId="urn:microsoft.com/office/officeart/2005/8/layout/orgChart1"/>
    <dgm:cxn modelId="{60409C3A-CF54-4DDC-B87D-D9AB5EEE688A}" type="presParOf" srcId="{01A8AFFB-AC22-4C7D-A58F-21EF0363E757}" destId="{BFB2F4D6-D245-4F34-985D-2FCB301A3625}" srcOrd="0" destOrd="0" presId="urn:microsoft.com/office/officeart/2005/8/layout/orgChart1"/>
    <dgm:cxn modelId="{EDEC5AD9-5C6A-40D0-AAB3-BEA070ECC591}" type="presParOf" srcId="{BFB2F4D6-D245-4F34-985D-2FCB301A3625}" destId="{A5B5EF11-A2D4-45C3-A6C7-DA903074462F}" srcOrd="0" destOrd="0" presId="urn:microsoft.com/office/officeart/2005/8/layout/orgChart1"/>
    <dgm:cxn modelId="{E355262B-198A-4338-AB24-339FFC90A5B8}" type="presParOf" srcId="{BFB2F4D6-D245-4F34-985D-2FCB301A3625}" destId="{4F2A7649-412F-44AB-8568-6B0D23AEBE6F}" srcOrd="1" destOrd="0" presId="urn:microsoft.com/office/officeart/2005/8/layout/orgChart1"/>
    <dgm:cxn modelId="{5AE89E96-17F3-4F51-9724-93452A01CD37}" type="presParOf" srcId="{01A8AFFB-AC22-4C7D-A58F-21EF0363E757}" destId="{740E4F0A-1D1D-4EB7-8C77-5AAABD07A082}" srcOrd="1" destOrd="0" presId="urn:microsoft.com/office/officeart/2005/8/layout/orgChart1"/>
    <dgm:cxn modelId="{1E33A8DD-50DB-4CA9-BBE8-026D4C092C5F}" type="presParOf" srcId="{740E4F0A-1D1D-4EB7-8C77-5AAABD07A082}" destId="{7A64D09E-C32A-4272-B90F-CBC121376EF9}" srcOrd="0" destOrd="0" presId="urn:microsoft.com/office/officeart/2005/8/layout/orgChart1"/>
    <dgm:cxn modelId="{243DE5E3-B162-41DC-895B-3D567F00B2C9}" type="presParOf" srcId="{740E4F0A-1D1D-4EB7-8C77-5AAABD07A082}" destId="{84C9CF21-138C-4E0A-8F59-7C3E9A802050}" srcOrd="1" destOrd="0" presId="urn:microsoft.com/office/officeart/2005/8/layout/orgChart1"/>
    <dgm:cxn modelId="{D731FD42-E011-46CA-8D5C-F95DE68174D7}" type="presParOf" srcId="{84C9CF21-138C-4E0A-8F59-7C3E9A802050}" destId="{13734584-A148-4101-907C-F65F52E6ABFA}" srcOrd="0" destOrd="0" presId="urn:microsoft.com/office/officeart/2005/8/layout/orgChart1"/>
    <dgm:cxn modelId="{A0464206-2F23-4FC1-AFF4-1CC17913734F}" type="presParOf" srcId="{13734584-A148-4101-907C-F65F52E6ABFA}" destId="{31D326CE-832B-49EA-8D64-404620DA7CC7}" srcOrd="0" destOrd="0" presId="urn:microsoft.com/office/officeart/2005/8/layout/orgChart1"/>
    <dgm:cxn modelId="{1A72362D-6C03-41EA-8860-91A43412FFB4}" type="presParOf" srcId="{13734584-A148-4101-907C-F65F52E6ABFA}" destId="{7665BFC1-B781-4671-8C92-3B15439F3EA3}" srcOrd="1" destOrd="0" presId="urn:microsoft.com/office/officeart/2005/8/layout/orgChart1"/>
    <dgm:cxn modelId="{F61F2AF1-FC65-412D-804D-EA3EF12F96B7}" type="presParOf" srcId="{84C9CF21-138C-4E0A-8F59-7C3E9A802050}" destId="{AF839CB4-25FC-48FB-85DD-21A45416C15F}" srcOrd="1" destOrd="0" presId="urn:microsoft.com/office/officeart/2005/8/layout/orgChart1"/>
    <dgm:cxn modelId="{81983A1D-6376-47A9-B7F3-ADE2CE585848}" type="presParOf" srcId="{84C9CF21-138C-4E0A-8F59-7C3E9A802050}" destId="{E38957A5-96B8-46F6-9E70-076C4C8C421D}" srcOrd="2" destOrd="0" presId="urn:microsoft.com/office/officeart/2005/8/layout/orgChart1"/>
    <dgm:cxn modelId="{A5E9CB52-61CA-431B-8214-AD05D73A90A4}" type="presParOf" srcId="{740E4F0A-1D1D-4EB7-8C77-5AAABD07A082}" destId="{4744CF93-40A5-4264-A5F6-7EE2882B62BA}" srcOrd="2" destOrd="0" presId="urn:microsoft.com/office/officeart/2005/8/layout/orgChart1"/>
    <dgm:cxn modelId="{17A1501D-049B-41E5-B496-4E4848F24220}" type="presParOf" srcId="{740E4F0A-1D1D-4EB7-8C77-5AAABD07A082}" destId="{756E7D38-292F-4345-BF75-A3D1FC1266CB}" srcOrd="3" destOrd="0" presId="urn:microsoft.com/office/officeart/2005/8/layout/orgChart1"/>
    <dgm:cxn modelId="{256B7EFD-9D8D-42E2-941A-9AF3552BFBFB}" type="presParOf" srcId="{756E7D38-292F-4345-BF75-A3D1FC1266CB}" destId="{EC8F08D1-96B8-487E-B788-0D141A4397C2}" srcOrd="0" destOrd="0" presId="urn:microsoft.com/office/officeart/2005/8/layout/orgChart1"/>
    <dgm:cxn modelId="{AF3DB827-966E-4E98-9F6C-E30FE9AC10C2}" type="presParOf" srcId="{EC8F08D1-96B8-487E-B788-0D141A4397C2}" destId="{76874EDB-563B-4CC2-960C-4323BC1304CB}" srcOrd="0" destOrd="0" presId="urn:microsoft.com/office/officeart/2005/8/layout/orgChart1"/>
    <dgm:cxn modelId="{D210BD39-8C26-437D-BA46-1F0C79A84FB3}" type="presParOf" srcId="{EC8F08D1-96B8-487E-B788-0D141A4397C2}" destId="{E7DCA6E0-9DCF-49B3-B66D-0EE7539EF73D}" srcOrd="1" destOrd="0" presId="urn:microsoft.com/office/officeart/2005/8/layout/orgChart1"/>
    <dgm:cxn modelId="{1B3F8086-EE26-485F-A898-5C07256B3B7F}" type="presParOf" srcId="{756E7D38-292F-4345-BF75-A3D1FC1266CB}" destId="{BA3218E0-7677-4A20-B224-D94007B15527}" srcOrd="1" destOrd="0" presId="urn:microsoft.com/office/officeart/2005/8/layout/orgChart1"/>
    <dgm:cxn modelId="{02AB92A6-9252-45BA-97D7-100BF676B602}" type="presParOf" srcId="{756E7D38-292F-4345-BF75-A3D1FC1266CB}" destId="{92CCAF36-6E5F-4D7C-A7DB-4E2A90F75E6C}" srcOrd="2" destOrd="0" presId="urn:microsoft.com/office/officeart/2005/8/layout/orgChart1"/>
    <dgm:cxn modelId="{973452B6-71B0-4692-9251-B16D3D27A735}" type="presParOf" srcId="{740E4F0A-1D1D-4EB7-8C77-5AAABD07A082}" destId="{CA477A4C-A426-4AF6-9D5B-6E00DB23B327}" srcOrd="4" destOrd="0" presId="urn:microsoft.com/office/officeart/2005/8/layout/orgChart1"/>
    <dgm:cxn modelId="{EB434AA6-785A-4A6E-8886-DC9D9445BCAD}" type="presParOf" srcId="{740E4F0A-1D1D-4EB7-8C77-5AAABD07A082}" destId="{BC1F91D3-61B3-450B-96F0-F048C0024703}" srcOrd="5" destOrd="0" presId="urn:microsoft.com/office/officeart/2005/8/layout/orgChart1"/>
    <dgm:cxn modelId="{41498D04-C0CC-48B5-B732-0A02C79CC7D1}" type="presParOf" srcId="{BC1F91D3-61B3-450B-96F0-F048C0024703}" destId="{26535D46-F5EA-4978-A3E4-C8CA5420A0F8}" srcOrd="0" destOrd="0" presId="urn:microsoft.com/office/officeart/2005/8/layout/orgChart1"/>
    <dgm:cxn modelId="{B14E450F-1853-4378-95CE-0A4CB3294CD2}" type="presParOf" srcId="{26535D46-F5EA-4978-A3E4-C8CA5420A0F8}" destId="{206BD4C1-AE90-4D8A-B82D-4A149D48C0A0}" srcOrd="0" destOrd="0" presId="urn:microsoft.com/office/officeart/2005/8/layout/orgChart1"/>
    <dgm:cxn modelId="{EFBD48AB-79DA-4777-AF6D-5D8E6FACDF09}" type="presParOf" srcId="{26535D46-F5EA-4978-A3E4-C8CA5420A0F8}" destId="{181C03A2-8FFD-4BA3-AF4C-8B6B862F196D}" srcOrd="1" destOrd="0" presId="urn:microsoft.com/office/officeart/2005/8/layout/orgChart1"/>
    <dgm:cxn modelId="{F3830C3A-DDDC-4589-8076-862D56D1FFD5}" type="presParOf" srcId="{BC1F91D3-61B3-450B-96F0-F048C0024703}" destId="{FA2943AF-4944-4047-B96D-C2814E85CFA9}" srcOrd="1" destOrd="0" presId="urn:microsoft.com/office/officeart/2005/8/layout/orgChart1"/>
    <dgm:cxn modelId="{498F9713-4BB0-450D-B0C1-F6B9CC3A4400}" type="presParOf" srcId="{BC1F91D3-61B3-450B-96F0-F048C0024703}" destId="{7B11D894-1218-4EEC-9C62-B92486E12373}" srcOrd="2" destOrd="0" presId="urn:microsoft.com/office/officeart/2005/8/layout/orgChart1"/>
    <dgm:cxn modelId="{0007B8E7-72C2-41EE-ADE3-E93260037EDD}" type="presParOf" srcId="{740E4F0A-1D1D-4EB7-8C77-5AAABD07A082}" destId="{1ED44A02-9F86-4439-A3AC-2D94D89F7DAE}" srcOrd="6" destOrd="0" presId="urn:microsoft.com/office/officeart/2005/8/layout/orgChart1"/>
    <dgm:cxn modelId="{A6800060-10CB-4B01-803C-ECA43B5C7742}" type="presParOf" srcId="{740E4F0A-1D1D-4EB7-8C77-5AAABD07A082}" destId="{353AF485-63DA-44E0-9AAA-BE5A4C971A67}" srcOrd="7" destOrd="0" presId="urn:microsoft.com/office/officeart/2005/8/layout/orgChart1"/>
    <dgm:cxn modelId="{B375072D-B4C3-49AC-B288-339FC8DE173D}" type="presParOf" srcId="{353AF485-63DA-44E0-9AAA-BE5A4C971A67}" destId="{EE8CB7CF-54C0-4172-92CE-D5B84EA445BB}" srcOrd="0" destOrd="0" presId="urn:microsoft.com/office/officeart/2005/8/layout/orgChart1"/>
    <dgm:cxn modelId="{4235EB97-0CD2-474F-9AC9-222F7111371F}" type="presParOf" srcId="{EE8CB7CF-54C0-4172-92CE-D5B84EA445BB}" destId="{E9CDCB70-BC09-4D32-9664-C3B14E9EF0FC}" srcOrd="0" destOrd="0" presId="urn:microsoft.com/office/officeart/2005/8/layout/orgChart1"/>
    <dgm:cxn modelId="{0333AEED-B22E-4339-B208-396886A99BBB}" type="presParOf" srcId="{EE8CB7CF-54C0-4172-92CE-D5B84EA445BB}" destId="{AA183ECD-D765-4C1D-946F-D4F1F2A9FDE8}" srcOrd="1" destOrd="0" presId="urn:microsoft.com/office/officeart/2005/8/layout/orgChart1"/>
    <dgm:cxn modelId="{1BCAA593-F2A2-4619-988C-814A1535718F}" type="presParOf" srcId="{353AF485-63DA-44E0-9AAA-BE5A4C971A67}" destId="{BAF2162A-EDB3-41A8-9B83-C6C7DF94C12C}" srcOrd="1" destOrd="0" presId="urn:microsoft.com/office/officeart/2005/8/layout/orgChart1"/>
    <dgm:cxn modelId="{95B2F7C7-366D-4EB1-8DC7-B4C8DDA8ED6D}" type="presParOf" srcId="{353AF485-63DA-44E0-9AAA-BE5A4C971A67}" destId="{E2B2A7B5-B2E9-43EF-87EC-7A991476D03C}" srcOrd="2" destOrd="0" presId="urn:microsoft.com/office/officeart/2005/8/layout/orgChart1"/>
    <dgm:cxn modelId="{B7729A30-78B9-4514-82CA-EC338AAE69FF}" type="presParOf" srcId="{740E4F0A-1D1D-4EB7-8C77-5AAABD07A082}" destId="{4C3DDBDB-5020-4A76-BD4A-E36F3A083387}" srcOrd="8" destOrd="0" presId="urn:microsoft.com/office/officeart/2005/8/layout/orgChart1"/>
    <dgm:cxn modelId="{A826A8B9-8B5B-4649-B37D-6CC1B8E115CA}" type="presParOf" srcId="{740E4F0A-1D1D-4EB7-8C77-5AAABD07A082}" destId="{30883FCB-A1A5-4AAB-A1C3-94C7CCA73C74}" srcOrd="9" destOrd="0" presId="urn:microsoft.com/office/officeart/2005/8/layout/orgChart1"/>
    <dgm:cxn modelId="{451B8127-870E-4016-A992-839617FCC2C3}" type="presParOf" srcId="{30883FCB-A1A5-4AAB-A1C3-94C7CCA73C74}" destId="{51DCB1CC-6BBC-4B99-AD81-92F13CA7AE0C}" srcOrd="0" destOrd="0" presId="urn:microsoft.com/office/officeart/2005/8/layout/orgChart1"/>
    <dgm:cxn modelId="{9CAB8475-7346-402F-8956-F081A6D75D22}" type="presParOf" srcId="{51DCB1CC-6BBC-4B99-AD81-92F13CA7AE0C}" destId="{F587D7E7-8A29-46FA-8467-DFF918CE1166}" srcOrd="0" destOrd="0" presId="urn:microsoft.com/office/officeart/2005/8/layout/orgChart1"/>
    <dgm:cxn modelId="{3F9FBB0E-D6C3-4992-A5CC-8EA24110488C}" type="presParOf" srcId="{51DCB1CC-6BBC-4B99-AD81-92F13CA7AE0C}" destId="{7C216701-8F95-4D3D-90CC-8A112EBA6F61}" srcOrd="1" destOrd="0" presId="urn:microsoft.com/office/officeart/2005/8/layout/orgChart1"/>
    <dgm:cxn modelId="{49F32DAA-47E0-4F0D-8115-DA90EDCFF6BD}" type="presParOf" srcId="{30883FCB-A1A5-4AAB-A1C3-94C7CCA73C74}" destId="{C6244154-9D50-4364-937F-D194020169AB}" srcOrd="1" destOrd="0" presId="urn:microsoft.com/office/officeart/2005/8/layout/orgChart1"/>
    <dgm:cxn modelId="{B2F40877-C7FA-4135-AEB1-124BC280F2A4}" type="presParOf" srcId="{30883FCB-A1A5-4AAB-A1C3-94C7CCA73C74}" destId="{C41B010E-9989-419B-A5A3-187749E79A8D}" srcOrd="2" destOrd="0" presId="urn:microsoft.com/office/officeart/2005/8/layout/orgChart1"/>
    <dgm:cxn modelId="{388BBF8D-F851-48D2-936F-E7961E8EF3BE}" type="presParOf" srcId="{01A8AFFB-AC22-4C7D-A58F-21EF0363E757}" destId="{E2171083-C8F4-4E5C-BBC2-0DC329DFD195}" srcOrd="2" destOrd="0" presId="urn:microsoft.com/office/officeart/2005/8/layout/orgChart1"/>
    <dgm:cxn modelId="{5DCBB26F-B72F-405D-944F-58A94D942DB5}" type="presParOf" srcId="{E2171083-C8F4-4E5C-BBC2-0DC329DFD195}" destId="{E2A00377-C9D3-4208-8E78-0EA06A320F5C}" srcOrd="0" destOrd="0" presId="urn:microsoft.com/office/officeart/2005/8/layout/orgChart1"/>
    <dgm:cxn modelId="{24F16C63-E389-419B-BCE6-75FAC65B20BE}" type="presParOf" srcId="{E2171083-C8F4-4E5C-BBC2-0DC329DFD195}" destId="{A047A21A-D417-44A2-999C-BBB8A7C2943B}" srcOrd="1" destOrd="0" presId="urn:microsoft.com/office/officeart/2005/8/layout/orgChart1"/>
    <dgm:cxn modelId="{612A948D-F206-4B09-B82A-31BEDE2DBCDA}" type="presParOf" srcId="{A047A21A-D417-44A2-999C-BBB8A7C2943B}" destId="{0965AF39-1D43-46D6-9926-1B15D8FBB39D}" srcOrd="0" destOrd="0" presId="urn:microsoft.com/office/officeart/2005/8/layout/orgChart1"/>
    <dgm:cxn modelId="{8460BE53-5047-4AB9-99A9-1ED9204F7028}" type="presParOf" srcId="{0965AF39-1D43-46D6-9926-1B15D8FBB39D}" destId="{FBF976FA-43EE-4FBB-857B-09FCBA6B7E7C}" srcOrd="0" destOrd="0" presId="urn:microsoft.com/office/officeart/2005/8/layout/orgChart1"/>
    <dgm:cxn modelId="{2D2685E9-CACA-4158-B2B3-B2085704566C}" type="presParOf" srcId="{0965AF39-1D43-46D6-9926-1B15D8FBB39D}" destId="{E526ED55-6309-44B2-ABC3-815712C20213}" srcOrd="1" destOrd="0" presId="urn:microsoft.com/office/officeart/2005/8/layout/orgChart1"/>
    <dgm:cxn modelId="{CB58620D-A122-4C66-84F3-C49B5E7AD5EE}" type="presParOf" srcId="{A047A21A-D417-44A2-999C-BBB8A7C2943B}" destId="{CD04C63C-30D2-45BB-997B-D8538B1F5F59}" srcOrd="1" destOrd="0" presId="urn:microsoft.com/office/officeart/2005/8/layout/orgChart1"/>
    <dgm:cxn modelId="{3D86DAFF-50DE-4780-9803-AC626950E7C9}" type="presParOf" srcId="{A047A21A-D417-44A2-999C-BBB8A7C2943B}" destId="{5B2B5236-33B4-4FDE-93A1-E720198F7E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963ED-3A35-4FD3-B541-9410B7B3B86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9F36DC53-ED4E-4D57-9241-8B73EDD8B821}">
      <dgm:prSet phldrT="[Text]"/>
      <dgm:spPr/>
      <dgm:t>
        <a:bodyPr/>
        <a:lstStyle/>
        <a:p>
          <a:r>
            <a:rPr lang="en-US" dirty="0"/>
            <a:t>Feb-Jul 2022</a:t>
          </a:r>
        </a:p>
      </dgm:t>
    </dgm:pt>
    <dgm:pt modelId="{648D01DA-B3B9-41F9-89ED-85D79C9447B7}" type="parTrans" cxnId="{CDBA58EB-7D05-436D-AA15-1BCE49BD96B8}">
      <dgm:prSet/>
      <dgm:spPr/>
      <dgm:t>
        <a:bodyPr/>
        <a:lstStyle/>
        <a:p>
          <a:endParaRPr lang="en-US"/>
        </a:p>
      </dgm:t>
    </dgm:pt>
    <dgm:pt modelId="{954870DC-E792-4C54-B413-51A195F84678}" type="sibTrans" cxnId="{CDBA58EB-7D05-436D-AA15-1BCE49BD96B8}">
      <dgm:prSet/>
      <dgm:spPr/>
      <dgm:t>
        <a:bodyPr/>
        <a:lstStyle/>
        <a:p>
          <a:endParaRPr lang="en-US"/>
        </a:p>
      </dgm:t>
    </dgm:pt>
    <dgm:pt modelId="{07488AB9-E172-4D59-A55A-3369E59AC2E6}">
      <dgm:prSet phldrT="[Text]"/>
      <dgm:spPr/>
      <dgm:t>
        <a:bodyPr/>
        <a:lstStyle/>
        <a:p>
          <a:r>
            <a:rPr lang="en-US" dirty="0"/>
            <a:t>Research on international CCS laws</a:t>
          </a:r>
        </a:p>
      </dgm:t>
    </dgm:pt>
    <dgm:pt modelId="{EC6D5CAE-B92F-49F2-BADD-0B6BDF06B3DF}" type="parTrans" cxnId="{216699B7-DDA4-4B36-95B1-A8372886025D}">
      <dgm:prSet/>
      <dgm:spPr/>
      <dgm:t>
        <a:bodyPr/>
        <a:lstStyle/>
        <a:p>
          <a:endParaRPr lang="en-US"/>
        </a:p>
      </dgm:t>
    </dgm:pt>
    <dgm:pt modelId="{FE63D162-C08A-40A8-9B9E-237F43630428}" type="sibTrans" cxnId="{216699B7-DDA4-4B36-95B1-A8372886025D}">
      <dgm:prSet/>
      <dgm:spPr/>
      <dgm:t>
        <a:bodyPr/>
        <a:lstStyle/>
        <a:p>
          <a:endParaRPr lang="en-US"/>
        </a:p>
      </dgm:t>
    </dgm:pt>
    <dgm:pt modelId="{76E2DA86-A6DB-406D-BF56-937A46E3E5D8}">
      <dgm:prSet phldrT="[Text]"/>
      <dgm:spPr/>
      <dgm:t>
        <a:bodyPr/>
        <a:lstStyle/>
        <a:p>
          <a:r>
            <a:rPr lang="en-US" dirty="0"/>
            <a:t>1st Draft Policy created</a:t>
          </a:r>
        </a:p>
      </dgm:t>
    </dgm:pt>
    <dgm:pt modelId="{3886F5E0-C299-4A97-B0FC-60F8995CB348}" type="parTrans" cxnId="{1F05B1F9-776C-4B10-8DC5-5F8586EFDA96}">
      <dgm:prSet/>
      <dgm:spPr/>
      <dgm:t>
        <a:bodyPr/>
        <a:lstStyle/>
        <a:p>
          <a:endParaRPr lang="en-US"/>
        </a:p>
      </dgm:t>
    </dgm:pt>
    <dgm:pt modelId="{1D34299F-9D45-4931-9F8A-1AB7BC7A883E}" type="sibTrans" cxnId="{1F05B1F9-776C-4B10-8DC5-5F8586EFDA96}">
      <dgm:prSet/>
      <dgm:spPr/>
      <dgm:t>
        <a:bodyPr/>
        <a:lstStyle/>
        <a:p>
          <a:endParaRPr lang="en-US"/>
        </a:p>
      </dgm:t>
    </dgm:pt>
    <dgm:pt modelId="{B8F9FE34-B35B-4557-B3D0-227B9186EE5F}">
      <dgm:prSet phldrT="[Text]"/>
      <dgm:spPr/>
      <dgm:t>
        <a:bodyPr/>
        <a:lstStyle/>
        <a:p>
          <a:r>
            <a:rPr lang="en-US" dirty="0"/>
            <a:t>Aug 2022</a:t>
          </a:r>
        </a:p>
      </dgm:t>
    </dgm:pt>
    <dgm:pt modelId="{99772601-ED3C-40AD-8A47-C0346C390B74}" type="parTrans" cxnId="{52096D3C-5CC5-40A7-9F7D-03C43A13A980}">
      <dgm:prSet/>
      <dgm:spPr/>
      <dgm:t>
        <a:bodyPr/>
        <a:lstStyle/>
        <a:p>
          <a:endParaRPr lang="en-US"/>
        </a:p>
      </dgm:t>
    </dgm:pt>
    <dgm:pt modelId="{72685892-309A-44B2-B695-AAB38BB36EBC}" type="sibTrans" cxnId="{52096D3C-5CC5-40A7-9F7D-03C43A13A980}">
      <dgm:prSet/>
      <dgm:spPr/>
      <dgm:t>
        <a:bodyPr/>
        <a:lstStyle/>
        <a:p>
          <a:endParaRPr lang="en-US"/>
        </a:p>
      </dgm:t>
    </dgm:pt>
    <dgm:pt modelId="{FEFB532E-4C26-4B3C-8154-DDDFC32F921E}">
      <dgm:prSet phldrT="[Text]"/>
      <dgm:spPr/>
      <dgm:t>
        <a:bodyPr/>
        <a:lstStyle/>
        <a:p>
          <a:r>
            <a:rPr lang="en-US" dirty="0"/>
            <a:t>Feedback requested from 24 stakeholders on Draft CCS Policy</a:t>
          </a:r>
        </a:p>
      </dgm:t>
    </dgm:pt>
    <dgm:pt modelId="{03B89438-A87B-487F-B5DA-1720AF62C237}" type="parTrans" cxnId="{A453D0A7-814A-49C6-A18F-0B2099BBCB40}">
      <dgm:prSet/>
      <dgm:spPr/>
      <dgm:t>
        <a:bodyPr/>
        <a:lstStyle/>
        <a:p>
          <a:endParaRPr lang="en-US"/>
        </a:p>
      </dgm:t>
    </dgm:pt>
    <dgm:pt modelId="{9B8E8F5B-1950-4FBB-BCCB-3120CDDD7371}" type="sibTrans" cxnId="{A453D0A7-814A-49C6-A18F-0B2099BBCB40}">
      <dgm:prSet/>
      <dgm:spPr/>
      <dgm:t>
        <a:bodyPr/>
        <a:lstStyle/>
        <a:p>
          <a:endParaRPr lang="en-US"/>
        </a:p>
      </dgm:t>
    </dgm:pt>
    <dgm:pt modelId="{02FEC615-9C98-473E-8B7C-1513376389B0}">
      <dgm:prSet phldrT="[Text]"/>
      <dgm:spPr/>
      <dgm:t>
        <a:bodyPr/>
        <a:lstStyle/>
        <a:p>
          <a:r>
            <a:rPr lang="en-US" dirty="0"/>
            <a:t>Jan 2023</a:t>
          </a:r>
        </a:p>
      </dgm:t>
    </dgm:pt>
    <dgm:pt modelId="{2D7FFF67-F236-4829-8804-0E5ED5F30F5A}" type="parTrans" cxnId="{81AC3698-DBA0-4FA6-83A4-51EF3086AA3A}">
      <dgm:prSet/>
      <dgm:spPr/>
      <dgm:t>
        <a:bodyPr/>
        <a:lstStyle/>
        <a:p>
          <a:endParaRPr lang="en-US"/>
        </a:p>
      </dgm:t>
    </dgm:pt>
    <dgm:pt modelId="{5D59724E-9B54-4755-A4DD-9169E1295D28}" type="sibTrans" cxnId="{81AC3698-DBA0-4FA6-83A4-51EF3086AA3A}">
      <dgm:prSet/>
      <dgm:spPr/>
      <dgm:t>
        <a:bodyPr/>
        <a:lstStyle/>
        <a:p>
          <a:endParaRPr lang="en-US"/>
        </a:p>
      </dgm:t>
    </dgm:pt>
    <dgm:pt modelId="{B24BF825-D8F2-41B9-AA4F-31FA2EBB43D9}">
      <dgm:prSet phldrT="[Text]"/>
      <dgm:spPr/>
      <dgm:t>
        <a:bodyPr/>
        <a:lstStyle/>
        <a:p>
          <a:r>
            <a:rPr lang="en-US" dirty="0"/>
            <a:t>Robust feedback received from 14 stakeholders</a:t>
          </a:r>
        </a:p>
      </dgm:t>
    </dgm:pt>
    <dgm:pt modelId="{BE834985-97EC-45C1-B07D-34ED74921C8A}" type="parTrans" cxnId="{C9E14BE2-2A86-4AC3-8168-CC95120F6ECF}">
      <dgm:prSet/>
      <dgm:spPr/>
      <dgm:t>
        <a:bodyPr/>
        <a:lstStyle/>
        <a:p>
          <a:endParaRPr lang="en-US"/>
        </a:p>
      </dgm:t>
    </dgm:pt>
    <dgm:pt modelId="{72758566-FEEF-4840-8602-BC9C8F2B863F}" type="sibTrans" cxnId="{C9E14BE2-2A86-4AC3-8168-CC95120F6ECF}">
      <dgm:prSet/>
      <dgm:spPr/>
      <dgm:t>
        <a:bodyPr/>
        <a:lstStyle/>
        <a:p>
          <a:endParaRPr lang="en-US"/>
        </a:p>
      </dgm:t>
    </dgm:pt>
    <dgm:pt modelId="{B0FC2FD2-64B6-4B67-B25E-2FF989790D23}">
      <dgm:prSet phldrT="[Text]"/>
      <dgm:spPr/>
      <dgm:t>
        <a:bodyPr/>
        <a:lstStyle/>
        <a:p>
          <a:r>
            <a:rPr lang="en-US" dirty="0"/>
            <a:t>Feb – Nov 2023</a:t>
          </a:r>
        </a:p>
      </dgm:t>
    </dgm:pt>
    <dgm:pt modelId="{5FB7665E-55CD-45A4-8776-FB06F3617A82}" type="parTrans" cxnId="{D167FF67-F6A6-476C-A68A-BD2728F606F7}">
      <dgm:prSet/>
      <dgm:spPr/>
      <dgm:t>
        <a:bodyPr/>
        <a:lstStyle/>
        <a:p>
          <a:endParaRPr lang="en-US"/>
        </a:p>
      </dgm:t>
    </dgm:pt>
    <dgm:pt modelId="{54B1465F-E29F-48FE-AD28-4B74377A54C3}" type="sibTrans" cxnId="{D167FF67-F6A6-476C-A68A-BD2728F606F7}">
      <dgm:prSet/>
      <dgm:spPr/>
      <dgm:t>
        <a:bodyPr/>
        <a:lstStyle/>
        <a:p>
          <a:endParaRPr lang="en-US"/>
        </a:p>
      </dgm:t>
    </dgm:pt>
    <dgm:pt modelId="{0A05DB4B-BB21-454B-9B65-86DF88328A30}">
      <dgm:prSet phldrT="[Text]"/>
      <dgm:spPr/>
      <dgm:t>
        <a:bodyPr/>
        <a:lstStyle/>
        <a:p>
          <a:r>
            <a:rPr lang="en-US" dirty="0"/>
            <a:t>Draft Policy amended based on feedback</a:t>
          </a:r>
        </a:p>
      </dgm:t>
    </dgm:pt>
    <dgm:pt modelId="{FA25B59B-2D7C-4BD2-8C86-8D625300D251}" type="parTrans" cxnId="{85E4FB5D-7E91-4510-B7CD-E44D96D48DEC}">
      <dgm:prSet/>
      <dgm:spPr/>
      <dgm:t>
        <a:bodyPr/>
        <a:lstStyle/>
        <a:p>
          <a:endParaRPr lang="en-US"/>
        </a:p>
      </dgm:t>
    </dgm:pt>
    <dgm:pt modelId="{8DD89B67-4A0D-4CBE-96BE-A4885520418E}" type="sibTrans" cxnId="{85E4FB5D-7E91-4510-B7CD-E44D96D48DEC}">
      <dgm:prSet/>
      <dgm:spPr/>
      <dgm:t>
        <a:bodyPr/>
        <a:lstStyle/>
        <a:p>
          <a:endParaRPr lang="en-US"/>
        </a:p>
      </dgm:t>
    </dgm:pt>
    <dgm:pt modelId="{5CCE6425-2E7F-446B-9F5F-E407FF80E889}">
      <dgm:prSet phldrT="[Text]"/>
      <dgm:spPr/>
      <dgm:t>
        <a:bodyPr/>
        <a:lstStyle/>
        <a:p>
          <a:r>
            <a:rPr lang="en-US" dirty="0"/>
            <a:t>Dec 2023</a:t>
          </a:r>
        </a:p>
      </dgm:t>
    </dgm:pt>
    <dgm:pt modelId="{3EE42BEB-ABFB-4B9A-A6BA-076C8788A0CB}" type="parTrans" cxnId="{F954FB90-8AA9-4A76-B647-4B5FE9B31231}">
      <dgm:prSet/>
      <dgm:spPr/>
      <dgm:t>
        <a:bodyPr/>
        <a:lstStyle/>
        <a:p>
          <a:endParaRPr lang="en-US"/>
        </a:p>
      </dgm:t>
    </dgm:pt>
    <dgm:pt modelId="{9C370ACF-D865-4506-880A-ECE74AC49600}" type="sibTrans" cxnId="{F954FB90-8AA9-4A76-B647-4B5FE9B31231}">
      <dgm:prSet/>
      <dgm:spPr/>
      <dgm:t>
        <a:bodyPr/>
        <a:lstStyle/>
        <a:p>
          <a:endParaRPr lang="en-US"/>
        </a:p>
      </dgm:t>
    </dgm:pt>
    <dgm:pt modelId="{A14F9A86-025A-4D41-9EE0-E8E2141CC5C2}">
      <dgm:prSet phldrT="[Text]"/>
      <dgm:spPr/>
      <dgm:t>
        <a:bodyPr/>
        <a:lstStyle/>
        <a:p>
          <a:r>
            <a:rPr lang="en-US" dirty="0"/>
            <a:t>2</a:t>
          </a:r>
          <a:r>
            <a:rPr lang="en-US" baseline="30000" dirty="0"/>
            <a:t>nd</a:t>
          </a:r>
          <a:r>
            <a:rPr lang="en-US" dirty="0"/>
            <a:t> Draft Policy Consultation start with 32 stakeholders</a:t>
          </a:r>
        </a:p>
      </dgm:t>
    </dgm:pt>
    <dgm:pt modelId="{0EA53912-AE08-4AE8-B7C5-5D49D6C11E37}" type="parTrans" cxnId="{AB242F63-AB8B-4702-BA0D-B56511150CB4}">
      <dgm:prSet/>
      <dgm:spPr/>
      <dgm:t>
        <a:bodyPr/>
        <a:lstStyle/>
        <a:p>
          <a:endParaRPr lang="en-US"/>
        </a:p>
      </dgm:t>
    </dgm:pt>
    <dgm:pt modelId="{DA3C00FB-DB19-4C05-9398-348E727112F8}" type="sibTrans" cxnId="{AB242F63-AB8B-4702-BA0D-B56511150CB4}">
      <dgm:prSet/>
      <dgm:spPr/>
      <dgm:t>
        <a:bodyPr/>
        <a:lstStyle/>
        <a:p>
          <a:endParaRPr lang="en-US"/>
        </a:p>
      </dgm:t>
    </dgm:pt>
    <dgm:pt modelId="{75EEA349-DDFB-4AF8-B90D-677F03EC82E5}">
      <dgm:prSet phldrT="[Text]"/>
      <dgm:spPr/>
      <dgm:t>
        <a:bodyPr/>
        <a:lstStyle/>
        <a:p>
          <a:r>
            <a:rPr lang="en-US" dirty="0"/>
            <a:t>Guidelines drafted</a:t>
          </a:r>
        </a:p>
      </dgm:t>
    </dgm:pt>
    <dgm:pt modelId="{9F054B6A-ED4B-46B3-84CE-A2AF83F7D438}" type="parTrans" cxnId="{2312C44C-9585-45B4-BA1C-96AF7E28EFAA}">
      <dgm:prSet/>
      <dgm:spPr/>
      <dgm:t>
        <a:bodyPr/>
        <a:lstStyle/>
        <a:p>
          <a:endParaRPr lang="en-US"/>
        </a:p>
      </dgm:t>
    </dgm:pt>
    <dgm:pt modelId="{49BF84C3-1E2B-48CE-B25D-EC42863157A0}" type="sibTrans" cxnId="{2312C44C-9585-45B4-BA1C-96AF7E28EFAA}">
      <dgm:prSet/>
      <dgm:spPr/>
      <dgm:t>
        <a:bodyPr/>
        <a:lstStyle/>
        <a:p>
          <a:endParaRPr lang="en-US"/>
        </a:p>
      </dgm:t>
    </dgm:pt>
    <dgm:pt modelId="{64DA8265-8F88-40EE-B650-8721023FA956}" type="pres">
      <dgm:prSet presAssocID="{7EB963ED-3A35-4FD3-B541-9410B7B3B86B}" presName="theList" presStyleCnt="0">
        <dgm:presLayoutVars>
          <dgm:dir/>
          <dgm:animLvl val="lvl"/>
          <dgm:resizeHandles val="exact"/>
        </dgm:presLayoutVars>
      </dgm:prSet>
      <dgm:spPr/>
    </dgm:pt>
    <dgm:pt modelId="{86BBF126-639D-4ED3-9655-C5BA55C4ABAF}" type="pres">
      <dgm:prSet presAssocID="{9F36DC53-ED4E-4D57-9241-8B73EDD8B821}" presName="compNode" presStyleCnt="0"/>
      <dgm:spPr/>
    </dgm:pt>
    <dgm:pt modelId="{CDEB8C60-6D36-4BB7-B1FF-A5CC92E71075}" type="pres">
      <dgm:prSet presAssocID="{9F36DC53-ED4E-4D57-9241-8B73EDD8B821}" presName="noGeometry" presStyleCnt="0"/>
      <dgm:spPr/>
    </dgm:pt>
    <dgm:pt modelId="{7E358BDA-DA89-4D0C-AF01-2A61AB9BC175}" type="pres">
      <dgm:prSet presAssocID="{9F36DC53-ED4E-4D57-9241-8B73EDD8B821}" presName="childTextVisible" presStyleLbl="bgAccFollowNode1" presStyleIdx="0" presStyleCnt="5">
        <dgm:presLayoutVars>
          <dgm:bulletEnabled val="1"/>
        </dgm:presLayoutVars>
      </dgm:prSet>
      <dgm:spPr/>
    </dgm:pt>
    <dgm:pt modelId="{05A130EA-9041-4BCE-AFA1-4F7044823BE3}" type="pres">
      <dgm:prSet presAssocID="{9F36DC53-ED4E-4D57-9241-8B73EDD8B821}" presName="childTextHidden" presStyleLbl="bgAccFollowNode1" presStyleIdx="0" presStyleCnt="5"/>
      <dgm:spPr/>
    </dgm:pt>
    <dgm:pt modelId="{34FBAECC-70D9-4662-AC2D-5074C50E697F}" type="pres">
      <dgm:prSet presAssocID="{9F36DC53-ED4E-4D57-9241-8B73EDD8B821}" presName="parentText" presStyleLbl="node1" presStyleIdx="0" presStyleCnt="5" custLinFactNeighborX="-426">
        <dgm:presLayoutVars>
          <dgm:chMax val="1"/>
          <dgm:bulletEnabled val="1"/>
        </dgm:presLayoutVars>
      </dgm:prSet>
      <dgm:spPr/>
    </dgm:pt>
    <dgm:pt modelId="{6A78462C-D54B-4512-B42E-944772FA1047}" type="pres">
      <dgm:prSet presAssocID="{9F36DC53-ED4E-4D57-9241-8B73EDD8B821}" presName="aSpace" presStyleCnt="0"/>
      <dgm:spPr/>
    </dgm:pt>
    <dgm:pt modelId="{908A3EA2-E135-4D64-8CCE-AAB8CAA7099E}" type="pres">
      <dgm:prSet presAssocID="{B8F9FE34-B35B-4557-B3D0-227B9186EE5F}" presName="compNode" presStyleCnt="0"/>
      <dgm:spPr/>
    </dgm:pt>
    <dgm:pt modelId="{04F0CE31-D181-43AB-B80B-8D13C14987D6}" type="pres">
      <dgm:prSet presAssocID="{B8F9FE34-B35B-4557-B3D0-227B9186EE5F}" presName="noGeometry" presStyleCnt="0"/>
      <dgm:spPr/>
    </dgm:pt>
    <dgm:pt modelId="{169C3E28-815B-4FC9-A1BF-F9F88A65A1EB}" type="pres">
      <dgm:prSet presAssocID="{B8F9FE34-B35B-4557-B3D0-227B9186EE5F}" presName="childTextVisible" presStyleLbl="bgAccFollowNode1" presStyleIdx="1" presStyleCnt="5">
        <dgm:presLayoutVars>
          <dgm:bulletEnabled val="1"/>
        </dgm:presLayoutVars>
      </dgm:prSet>
      <dgm:spPr/>
    </dgm:pt>
    <dgm:pt modelId="{B695B322-550E-4E21-A11E-32D7217931A4}" type="pres">
      <dgm:prSet presAssocID="{B8F9FE34-B35B-4557-B3D0-227B9186EE5F}" presName="childTextHidden" presStyleLbl="bgAccFollowNode1" presStyleIdx="1" presStyleCnt="5"/>
      <dgm:spPr/>
    </dgm:pt>
    <dgm:pt modelId="{FFBEA154-FDDE-4489-9D27-927D59DB68B5}" type="pres">
      <dgm:prSet presAssocID="{B8F9FE34-B35B-4557-B3D0-227B9186EE5F}" presName="parentText" presStyleLbl="node1" presStyleIdx="1" presStyleCnt="5">
        <dgm:presLayoutVars>
          <dgm:chMax val="1"/>
          <dgm:bulletEnabled val="1"/>
        </dgm:presLayoutVars>
      </dgm:prSet>
      <dgm:spPr/>
    </dgm:pt>
    <dgm:pt modelId="{4DAAD662-CD28-4486-977A-F4C395C1E74B}" type="pres">
      <dgm:prSet presAssocID="{B8F9FE34-B35B-4557-B3D0-227B9186EE5F}" presName="aSpace" presStyleCnt="0"/>
      <dgm:spPr/>
    </dgm:pt>
    <dgm:pt modelId="{E64C4931-2A00-4CAC-BB3B-BC6396FABF0B}" type="pres">
      <dgm:prSet presAssocID="{02FEC615-9C98-473E-8B7C-1513376389B0}" presName="compNode" presStyleCnt="0"/>
      <dgm:spPr/>
    </dgm:pt>
    <dgm:pt modelId="{1269ACA2-21E2-4FF5-A44C-A3361A118B76}" type="pres">
      <dgm:prSet presAssocID="{02FEC615-9C98-473E-8B7C-1513376389B0}" presName="noGeometry" presStyleCnt="0"/>
      <dgm:spPr/>
    </dgm:pt>
    <dgm:pt modelId="{866FF7A2-4919-4954-B960-D33BDB0D6BEC}" type="pres">
      <dgm:prSet presAssocID="{02FEC615-9C98-473E-8B7C-1513376389B0}" presName="childTextVisible" presStyleLbl="bgAccFollowNode1" presStyleIdx="2" presStyleCnt="5">
        <dgm:presLayoutVars>
          <dgm:bulletEnabled val="1"/>
        </dgm:presLayoutVars>
      </dgm:prSet>
      <dgm:spPr/>
    </dgm:pt>
    <dgm:pt modelId="{98053763-6642-487C-9890-905E73F9CF07}" type="pres">
      <dgm:prSet presAssocID="{02FEC615-9C98-473E-8B7C-1513376389B0}" presName="childTextHidden" presStyleLbl="bgAccFollowNode1" presStyleIdx="2" presStyleCnt="5"/>
      <dgm:spPr/>
    </dgm:pt>
    <dgm:pt modelId="{478F6228-1A42-4D5A-A32D-5FDADED310F9}" type="pres">
      <dgm:prSet presAssocID="{02FEC615-9C98-473E-8B7C-1513376389B0}" presName="parentText" presStyleLbl="node1" presStyleIdx="2" presStyleCnt="5">
        <dgm:presLayoutVars>
          <dgm:chMax val="1"/>
          <dgm:bulletEnabled val="1"/>
        </dgm:presLayoutVars>
      </dgm:prSet>
      <dgm:spPr/>
    </dgm:pt>
    <dgm:pt modelId="{DD8EB889-4736-4EE4-83FC-7B8566B376B5}" type="pres">
      <dgm:prSet presAssocID="{02FEC615-9C98-473E-8B7C-1513376389B0}" presName="aSpace" presStyleCnt="0"/>
      <dgm:spPr/>
    </dgm:pt>
    <dgm:pt modelId="{8F46521C-A124-4595-8555-272982AFF0E6}" type="pres">
      <dgm:prSet presAssocID="{B0FC2FD2-64B6-4B67-B25E-2FF989790D23}" presName="compNode" presStyleCnt="0"/>
      <dgm:spPr/>
    </dgm:pt>
    <dgm:pt modelId="{85CEB9C0-886D-448D-AC91-0A51B7FF67D2}" type="pres">
      <dgm:prSet presAssocID="{B0FC2FD2-64B6-4B67-B25E-2FF989790D23}" presName="noGeometry" presStyleCnt="0"/>
      <dgm:spPr/>
    </dgm:pt>
    <dgm:pt modelId="{82C33566-D781-41F2-AB71-2ED03473AA3B}" type="pres">
      <dgm:prSet presAssocID="{B0FC2FD2-64B6-4B67-B25E-2FF989790D23}" presName="childTextVisible" presStyleLbl="bgAccFollowNode1" presStyleIdx="3" presStyleCnt="5" custLinFactNeighborX="213" custLinFactNeighborY="-2087">
        <dgm:presLayoutVars>
          <dgm:bulletEnabled val="1"/>
        </dgm:presLayoutVars>
      </dgm:prSet>
      <dgm:spPr/>
    </dgm:pt>
    <dgm:pt modelId="{AEF2BA38-93A4-4B36-B9EC-A4FD7DA17C11}" type="pres">
      <dgm:prSet presAssocID="{B0FC2FD2-64B6-4B67-B25E-2FF989790D23}" presName="childTextHidden" presStyleLbl="bgAccFollowNode1" presStyleIdx="3" presStyleCnt="5"/>
      <dgm:spPr/>
    </dgm:pt>
    <dgm:pt modelId="{BDECC384-C020-4832-96E8-2B2D37475EFF}" type="pres">
      <dgm:prSet presAssocID="{B0FC2FD2-64B6-4B67-B25E-2FF989790D23}" presName="parentText" presStyleLbl="node1" presStyleIdx="3" presStyleCnt="5">
        <dgm:presLayoutVars>
          <dgm:chMax val="1"/>
          <dgm:bulletEnabled val="1"/>
        </dgm:presLayoutVars>
      </dgm:prSet>
      <dgm:spPr/>
    </dgm:pt>
    <dgm:pt modelId="{2F700CD8-A2BA-40BE-A8AE-B0ADADF646C7}" type="pres">
      <dgm:prSet presAssocID="{B0FC2FD2-64B6-4B67-B25E-2FF989790D23}" presName="aSpace" presStyleCnt="0"/>
      <dgm:spPr/>
    </dgm:pt>
    <dgm:pt modelId="{D6A53BD1-CDD1-4F3B-950A-4D81D3F1C0F8}" type="pres">
      <dgm:prSet presAssocID="{5CCE6425-2E7F-446B-9F5F-E407FF80E889}" presName="compNode" presStyleCnt="0"/>
      <dgm:spPr/>
    </dgm:pt>
    <dgm:pt modelId="{1A88AD56-E8A7-4280-A739-BFF8CC1FD0D5}" type="pres">
      <dgm:prSet presAssocID="{5CCE6425-2E7F-446B-9F5F-E407FF80E889}" presName="noGeometry" presStyleCnt="0"/>
      <dgm:spPr/>
    </dgm:pt>
    <dgm:pt modelId="{82A12107-7E56-40DA-B12F-375785990FE6}" type="pres">
      <dgm:prSet presAssocID="{5CCE6425-2E7F-446B-9F5F-E407FF80E889}" presName="childTextVisible" presStyleLbl="bgAccFollowNode1" presStyleIdx="4" presStyleCnt="5">
        <dgm:presLayoutVars>
          <dgm:bulletEnabled val="1"/>
        </dgm:presLayoutVars>
      </dgm:prSet>
      <dgm:spPr/>
    </dgm:pt>
    <dgm:pt modelId="{D9FFFC72-F76C-49D4-B0EC-D911036BF62C}" type="pres">
      <dgm:prSet presAssocID="{5CCE6425-2E7F-446B-9F5F-E407FF80E889}" presName="childTextHidden" presStyleLbl="bgAccFollowNode1" presStyleIdx="4" presStyleCnt="5"/>
      <dgm:spPr/>
    </dgm:pt>
    <dgm:pt modelId="{71B46110-F0EA-4DF3-A6D7-C52D77A203FD}" type="pres">
      <dgm:prSet presAssocID="{5CCE6425-2E7F-446B-9F5F-E407FF80E889}" presName="parentText" presStyleLbl="node1" presStyleIdx="4" presStyleCnt="5">
        <dgm:presLayoutVars>
          <dgm:chMax val="1"/>
          <dgm:bulletEnabled val="1"/>
        </dgm:presLayoutVars>
      </dgm:prSet>
      <dgm:spPr/>
    </dgm:pt>
  </dgm:ptLst>
  <dgm:cxnLst>
    <dgm:cxn modelId="{5A235F00-385C-456A-AAA2-E670EBDBCDD4}" type="presOf" srcId="{A14F9A86-025A-4D41-9EE0-E8E2141CC5C2}" destId="{D9FFFC72-F76C-49D4-B0EC-D911036BF62C}" srcOrd="1" destOrd="0" presId="urn:microsoft.com/office/officeart/2005/8/layout/hProcess6"/>
    <dgm:cxn modelId="{790D6010-CAB5-4C7B-BC4B-DF7A39B368C3}" type="presOf" srcId="{07488AB9-E172-4D59-A55A-3369E59AC2E6}" destId="{7E358BDA-DA89-4D0C-AF01-2A61AB9BC175}" srcOrd="0" destOrd="0" presId="urn:microsoft.com/office/officeart/2005/8/layout/hProcess6"/>
    <dgm:cxn modelId="{F3989717-F686-4EE4-9993-DB1BD9A7D4C6}" type="presOf" srcId="{02FEC615-9C98-473E-8B7C-1513376389B0}" destId="{478F6228-1A42-4D5A-A32D-5FDADED310F9}" srcOrd="0" destOrd="0" presId="urn:microsoft.com/office/officeart/2005/8/layout/hProcess6"/>
    <dgm:cxn modelId="{24719E32-FA52-4A5C-A7D1-2BC83113072D}" type="presOf" srcId="{B8F9FE34-B35B-4557-B3D0-227B9186EE5F}" destId="{FFBEA154-FDDE-4489-9D27-927D59DB68B5}" srcOrd="0" destOrd="0" presId="urn:microsoft.com/office/officeart/2005/8/layout/hProcess6"/>
    <dgm:cxn modelId="{52096D3C-5CC5-40A7-9F7D-03C43A13A980}" srcId="{7EB963ED-3A35-4FD3-B541-9410B7B3B86B}" destId="{B8F9FE34-B35B-4557-B3D0-227B9186EE5F}" srcOrd="1" destOrd="0" parTransId="{99772601-ED3C-40AD-8A47-C0346C390B74}" sibTransId="{72685892-309A-44B2-B695-AAB38BB36EBC}"/>
    <dgm:cxn modelId="{9D15CA41-0416-4FDF-9D83-1F389989AF49}" type="presOf" srcId="{B0FC2FD2-64B6-4B67-B25E-2FF989790D23}" destId="{BDECC384-C020-4832-96E8-2B2D37475EFF}" srcOrd="0" destOrd="0" presId="urn:microsoft.com/office/officeart/2005/8/layout/hProcess6"/>
    <dgm:cxn modelId="{2312C44C-9585-45B4-BA1C-96AF7E28EFAA}" srcId="{B0FC2FD2-64B6-4B67-B25E-2FF989790D23}" destId="{75EEA349-DDFB-4AF8-B90D-677F03EC82E5}" srcOrd="1" destOrd="0" parTransId="{9F054B6A-ED4B-46B3-84CE-A2AF83F7D438}" sibTransId="{49BF84C3-1E2B-48CE-B25D-EC42863157A0}"/>
    <dgm:cxn modelId="{D9EFC44F-6D70-4A95-830E-26737C68274B}" type="presOf" srcId="{76E2DA86-A6DB-406D-BF56-937A46E3E5D8}" destId="{7E358BDA-DA89-4D0C-AF01-2A61AB9BC175}" srcOrd="0" destOrd="1" presId="urn:microsoft.com/office/officeart/2005/8/layout/hProcess6"/>
    <dgm:cxn modelId="{8E38935C-E03A-4C17-B30F-33510E93F6DA}" type="presOf" srcId="{FEFB532E-4C26-4B3C-8154-DDDFC32F921E}" destId="{169C3E28-815B-4FC9-A1BF-F9F88A65A1EB}" srcOrd="0" destOrd="0" presId="urn:microsoft.com/office/officeart/2005/8/layout/hProcess6"/>
    <dgm:cxn modelId="{85E4FB5D-7E91-4510-B7CD-E44D96D48DEC}" srcId="{B0FC2FD2-64B6-4B67-B25E-2FF989790D23}" destId="{0A05DB4B-BB21-454B-9B65-86DF88328A30}" srcOrd="0" destOrd="0" parTransId="{FA25B59B-2D7C-4BD2-8C86-8D625300D251}" sibTransId="{8DD89B67-4A0D-4CBE-96BE-A4885520418E}"/>
    <dgm:cxn modelId="{7AC3A161-42C8-4998-B247-34DD7737B812}" type="presOf" srcId="{75EEA349-DDFB-4AF8-B90D-677F03EC82E5}" destId="{AEF2BA38-93A4-4B36-B9EC-A4FD7DA17C11}" srcOrd="1" destOrd="1" presId="urn:microsoft.com/office/officeart/2005/8/layout/hProcess6"/>
    <dgm:cxn modelId="{AB242F63-AB8B-4702-BA0D-B56511150CB4}" srcId="{5CCE6425-2E7F-446B-9F5F-E407FF80E889}" destId="{A14F9A86-025A-4D41-9EE0-E8E2141CC5C2}" srcOrd="0" destOrd="0" parTransId="{0EA53912-AE08-4AE8-B7C5-5D49D6C11E37}" sibTransId="{DA3C00FB-DB19-4C05-9398-348E727112F8}"/>
    <dgm:cxn modelId="{D167FF67-F6A6-476C-A68A-BD2728F606F7}" srcId="{7EB963ED-3A35-4FD3-B541-9410B7B3B86B}" destId="{B0FC2FD2-64B6-4B67-B25E-2FF989790D23}" srcOrd="3" destOrd="0" parTransId="{5FB7665E-55CD-45A4-8776-FB06F3617A82}" sibTransId="{54B1465F-E29F-48FE-AD28-4B74377A54C3}"/>
    <dgm:cxn modelId="{D2583071-EA8C-4686-9981-5DC0DA3897EF}" type="presOf" srcId="{B24BF825-D8F2-41B9-AA4F-31FA2EBB43D9}" destId="{98053763-6642-487C-9890-905E73F9CF07}" srcOrd="1" destOrd="0" presId="urn:microsoft.com/office/officeart/2005/8/layout/hProcess6"/>
    <dgm:cxn modelId="{70133D7D-08C2-412E-B75D-E4E36D998F8D}" type="presOf" srcId="{76E2DA86-A6DB-406D-BF56-937A46E3E5D8}" destId="{05A130EA-9041-4BCE-AFA1-4F7044823BE3}" srcOrd="1" destOrd="1" presId="urn:microsoft.com/office/officeart/2005/8/layout/hProcess6"/>
    <dgm:cxn modelId="{196AE68E-EC01-4FF8-999B-62AA855ECBEE}" type="presOf" srcId="{5CCE6425-2E7F-446B-9F5F-E407FF80E889}" destId="{71B46110-F0EA-4DF3-A6D7-C52D77A203FD}" srcOrd="0" destOrd="0" presId="urn:microsoft.com/office/officeart/2005/8/layout/hProcess6"/>
    <dgm:cxn modelId="{F954FB90-8AA9-4A76-B647-4B5FE9B31231}" srcId="{7EB963ED-3A35-4FD3-B541-9410B7B3B86B}" destId="{5CCE6425-2E7F-446B-9F5F-E407FF80E889}" srcOrd="4" destOrd="0" parTransId="{3EE42BEB-ABFB-4B9A-A6BA-076C8788A0CB}" sibTransId="{9C370ACF-D865-4506-880A-ECE74AC49600}"/>
    <dgm:cxn modelId="{81AC3698-DBA0-4FA6-83A4-51EF3086AA3A}" srcId="{7EB963ED-3A35-4FD3-B541-9410B7B3B86B}" destId="{02FEC615-9C98-473E-8B7C-1513376389B0}" srcOrd="2" destOrd="0" parTransId="{2D7FFF67-F236-4829-8804-0E5ED5F30F5A}" sibTransId="{5D59724E-9B54-4755-A4DD-9169E1295D28}"/>
    <dgm:cxn modelId="{FB396D9E-93A3-47E5-8CBE-9A504834F25B}" type="presOf" srcId="{FEFB532E-4C26-4B3C-8154-DDDFC32F921E}" destId="{B695B322-550E-4E21-A11E-32D7217931A4}" srcOrd="1" destOrd="0" presId="urn:microsoft.com/office/officeart/2005/8/layout/hProcess6"/>
    <dgm:cxn modelId="{A453D0A7-814A-49C6-A18F-0B2099BBCB40}" srcId="{B8F9FE34-B35B-4557-B3D0-227B9186EE5F}" destId="{FEFB532E-4C26-4B3C-8154-DDDFC32F921E}" srcOrd="0" destOrd="0" parTransId="{03B89438-A87B-487F-B5DA-1720AF62C237}" sibTransId="{9B8E8F5B-1950-4FBB-BCCB-3120CDDD7371}"/>
    <dgm:cxn modelId="{AD24F0B0-AF73-4E11-B833-6C9489D03DAD}" type="presOf" srcId="{0A05DB4B-BB21-454B-9B65-86DF88328A30}" destId="{AEF2BA38-93A4-4B36-B9EC-A4FD7DA17C11}" srcOrd="1" destOrd="0" presId="urn:microsoft.com/office/officeart/2005/8/layout/hProcess6"/>
    <dgm:cxn modelId="{CD0686B3-7DB1-416B-A578-67999DCF9708}" type="presOf" srcId="{0A05DB4B-BB21-454B-9B65-86DF88328A30}" destId="{82C33566-D781-41F2-AB71-2ED03473AA3B}" srcOrd="0" destOrd="0" presId="urn:microsoft.com/office/officeart/2005/8/layout/hProcess6"/>
    <dgm:cxn modelId="{216699B7-DDA4-4B36-95B1-A8372886025D}" srcId="{9F36DC53-ED4E-4D57-9241-8B73EDD8B821}" destId="{07488AB9-E172-4D59-A55A-3369E59AC2E6}" srcOrd="0" destOrd="0" parTransId="{EC6D5CAE-B92F-49F2-BADD-0B6BDF06B3DF}" sibTransId="{FE63D162-C08A-40A8-9B9E-237F43630428}"/>
    <dgm:cxn modelId="{A7D1D8C1-5138-410A-8BC8-F7EB32B23772}" type="presOf" srcId="{9F36DC53-ED4E-4D57-9241-8B73EDD8B821}" destId="{34FBAECC-70D9-4662-AC2D-5074C50E697F}" srcOrd="0" destOrd="0" presId="urn:microsoft.com/office/officeart/2005/8/layout/hProcess6"/>
    <dgm:cxn modelId="{1187E4DC-3C17-4DC9-BBEA-0E82788E217C}" type="presOf" srcId="{75EEA349-DDFB-4AF8-B90D-677F03EC82E5}" destId="{82C33566-D781-41F2-AB71-2ED03473AA3B}" srcOrd="0" destOrd="1" presId="urn:microsoft.com/office/officeart/2005/8/layout/hProcess6"/>
    <dgm:cxn modelId="{C9C3CDDF-B1B2-4321-AC55-8D82007E65E8}" type="presOf" srcId="{7EB963ED-3A35-4FD3-B541-9410B7B3B86B}" destId="{64DA8265-8F88-40EE-B650-8721023FA956}" srcOrd="0" destOrd="0" presId="urn:microsoft.com/office/officeart/2005/8/layout/hProcess6"/>
    <dgm:cxn modelId="{3B573FE2-6F50-4557-90C0-D2E30E5359D9}" type="presOf" srcId="{B24BF825-D8F2-41B9-AA4F-31FA2EBB43D9}" destId="{866FF7A2-4919-4954-B960-D33BDB0D6BEC}" srcOrd="0" destOrd="0" presId="urn:microsoft.com/office/officeart/2005/8/layout/hProcess6"/>
    <dgm:cxn modelId="{C9E14BE2-2A86-4AC3-8168-CC95120F6ECF}" srcId="{02FEC615-9C98-473E-8B7C-1513376389B0}" destId="{B24BF825-D8F2-41B9-AA4F-31FA2EBB43D9}" srcOrd="0" destOrd="0" parTransId="{BE834985-97EC-45C1-B07D-34ED74921C8A}" sibTransId="{72758566-FEEF-4840-8602-BC9C8F2B863F}"/>
    <dgm:cxn modelId="{CDBA58EB-7D05-436D-AA15-1BCE49BD96B8}" srcId="{7EB963ED-3A35-4FD3-B541-9410B7B3B86B}" destId="{9F36DC53-ED4E-4D57-9241-8B73EDD8B821}" srcOrd="0" destOrd="0" parTransId="{648D01DA-B3B9-41F9-89ED-85D79C9447B7}" sibTransId="{954870DC-E792-4C54-B413-51A195F84678}"/>
    <dgm:cxn modelId="{1F05B1F9-776C-4B10-8DC5-5F8586EFDA96}" srcId="{9F36DC53-ED4E-4D57-9241-8B73EDD8B821}" destId="{76E2DA86-A6DB-406D-BF56-937A46E3E5D8}" srcOrd="1" destOrd="0" parTransId="{3886F5E0-C299-4A97-B0FC-60F8995CB348}" sibTransId="{1D34299F-9D45-4931-9F8A-1AB7BC7A883E}"/>
    <dgm:cxn modelId="{8A8928FB-BBEF-4D55-95BF-1EFA061CAE65}" type="presOf" srcId="{A14F9A86-025A-4D41-9EE0-E8E2141CC5C2}" destId="{82A12107-7E56-40DA-B12F-375785990FE6}" srcOrd="0" destOrd="0" presId="urn:microsoft.com/office/officeart/2005/8/layout/hProcess6"/>
    <dgm:cxn modelId="{0AAEE7FE-1B7A-482A-B7BC-B98FD8F68767}" type="presOf" srcId="{07488AB9-E172-4D59-A55A-3369E59AC2E6}" destId="{05A130EA-9041-4BCE-AFA1-4F7044823BE3}" srcOrd="1" destOrd="0" presId="urn:microsoft.com/office/officeart/2005/8/layout/hProcess6"/>
    <dgm:cxn modelId="{92331F06-7066-4404-86FD-F8DF9C4D0248}" type="presParOf" srcId="{64DA8265-8F88-40EE-B650-8721023FA956}" destId="{86BBF126-639D-4ED3-9655-C5BA55C4ABAF}" srcOrd="0" destOrd="0" presId="urn:microsoft.com/office/officeart/2005/8/layout/hProcess6"/>
    <dgm:cxn modelId="{452366CD-74FC-4874-80A4-0C49C1414681}" type="presParOf" srcId="{86BBF126-639D-4ED3-9655-C5BA55C4ABAF}" destId="{CDEB8C60-6D36-4BB7-B1FF-A5CC92E71075}" srcOrd="0" destOrd="0" presId="urn:microsoft.com/office/officeart/2005/8/layout/hProcess6"/>
    <dgm:cxn modelId="{B6CD9D06-42E1-4FD9-9A07-463CDC141975}" type="presParOf" srcId="{86BBF126-639D-4ED3-9655-C5BA55C4ABAF}" destId="{7E358BDA-DA89-4D0C-AF01-2A61AB9BC175}" srcOrd="1" destOrd="0" presId="urn:microsoft.com/office/officeart/2005/8/layout/hProcess6"/>
    <dgm:cxn modelId="{DF1E3440-8E5E-41C6-933B-495CAC4AA56E}" type="presParOf" srcId="{86BBF126-639D-4ED3-9655-C5BA55C4ABAF}" destId="{05A130EA-9041-4BCE-AFA1-4F7044823BE3}" srcOrd="2" destOrd="0" presId="urn:microsoft.com/office/officeart/2005/8/layout/hProcess6"/>
    <dgm:cxn modelId="{EA70ABC2-FE0A-46FE-8475-6BB0D660E84E}" type="presParOf" srcId="{86BBF126-639D-4ED3-9655-C5BA55C4ABAF}" destId="{34FBAECC-70D9-4662-AC2D-5074C50E697F}" srcOrd="3" destOrd="0" presId="urn:microsoft.com/office/officeart/2005/8/layout/hProcess6"/>
    <dgm:cxn modelId="{20DD64AB-5425-47B3-93EC-16B1C5628657}" type="presParOf" srcId="{64DA8265-8F88-40EE-B650-8721023FA956}" destId="{6A78462C-D54B-4512-B42E-944772FA1047}" srcOrd="1" destOrd="0" presId="urn:microsoft.com/office/officeart/2005/8/layout/hProcess6"/>
    <dgm:cxn modelId="{7236DB8B-EA44-4F1C-B5D5-611AEC3641D9}" type="presParOf" srcId="{64DA8265-8F88-40EE-B650-8721023FA956}" destId="{908A3EA2-E135-4D64-8CCE-AAB8CAA7099E}" srcOrd="2" destOrd="0" presId="urn:microsoft.com/office/officeart/2005/8/layout/hProcess6"/>
    <dgm:cxn modelId="{FA6139C4-CD80-4D3C-9363-77F7FE61A1D0}" type="presParOf" srcId="{908A3EA2-E135-4D64-8CCE-AAB8CAA7099E}" destId="{04F0CE31-D181-43AB-B80B-8D13C14987D6}" srcOrd="0" destOrd="0" presId="urn:microsoft.com/office/officeart/2005/8/layout/hProcess6"/>
    <dgm:cxn modelId="{A112108D-B385-41EA-A63B-BB719257B0E9}" type="presParOf" srcId="{908A3EA2-E135-4D64-8CCE-AAB8CAA7099E}" destId="{169C3E28-815B-4FC9-A1BF-F9F88A65A1EB}" srcOrd="1" destOrd="0" presId="urn:microsoft.com/office/officeart/2005/8/layout/hProcess6"/>
    <dgm:cxn modelId="{33403702-DAB2-4479-9184-C5AE344F3145}" type="presParOf" srcId="{908A3EA2-E135-4D64-8CCE-AAB8CAA7099E}" destId="{B695B322-550E-4E21-A11E-32D7217931A4}" srcOrd="2" destOrd="0" presId="urn:microsoft.com/office/officeart/2005/8/layout/hProcess6"/>
    <dgm:cxn modelId="{9F4102DA-81BE-4E06-8B0C-7342CC8BEFF9}" type="presParOf" srcId="{908A3EA2-E135-4D64-8CCE-AAB8CAA7099E}" destId="{FFBEA154-FDDE-4489-9D27-927D59DB68B5}" srcOrd="3" destOrd="0" presId="urn:microsoft.com/office/officeart/2005/8/layout/hProcess6"/>
    <dgm:cxn modelId="{1D608C23-4214-4B36-BB68-415619223675}" type="presParOf" srcId="{64DA8265-8F88-40EE-B650-8721023FA956}" destId="{4DAAD662-CD28-4486-977A-F4C395C1E74B}" srcOrd="3" destOrd="0" presId="urn:microsoft.com/office/officeart/2005/8/layout/hProcess6"/>
    <dgm:cxn modelId="{8CCE65A8-B258-4AC6-BE72-67CAE07813DA}" type="presParOf" srcId="{64DA8265-8F88-40EE-B650-8721023FA956}" destId="{E64C4931-2A00-4CAC-BB3B-BC6396FABF0B}" srcOrd="4" destOrd="0" presId="urn:microsoft.com/office/officeart/2005/8/layout/hProcess6"/>
    <dgm:cxn modelId="{1462D133-3A02-4C98-8900-AF7C548AF6B5}" type="presParOf" srcId="{E64C4931-2A00-4CAC-BB3B-BC6396FABF0B}" destId="{1269ACA2-21E2-4FF5-A44C-A3361A118B76}" srcOrd="0" destOrd="0" presId="urn:microsoft.com/office/officeart/2005/8/layout/hProcess6"/>
    <dgm:cxn modelId="{F3E5F9CF-CCA8-41A3-B803-4EAAE43F1B47}" type="presParOf" srcId="{E64C4931-2A00-4CAC-BB3B-BC6396FABF0B}" destId="{866FF7A2-4919-4954-B960-D33BDB0D6BEC}" srcOrd="1" destOrd="0" presId="urn:microsoft.com/office/officeart/2005/8/layout/hProcess6"/>
    <dgm:cxn modelId="{6262C247-3355-4BF0-873E-4EFCAC39FC7B}" type="presParOf" srcId="{E64C4931-2A00-4CAC-BB3B-BC6396FABF0B}" destId="{98053763-6642-487C-9890-905E73F9CF07}" srcOrd="2" destOrd="0" presId="urn:microsoft.com/office/officeart/2005/8/layout/hProcess6"/>
    <dgm:cxn modelId="{066431EF-F9B6-4818-ADC8-D628E0073BF5}" type="presParOf" srcId="{E64C4931-2A00-4CAC-BB3B-BC6396FABF0B}" destId="{478F6228-1A42-4D5A-A32D-5FDADED310F9}" srcOrd="3" destOrd="0" presId="urn:microsoft.com/office/officeart/2005/8/layout/hProcess6"/>
    <dgm:cxn modelId="{EA37D7AD-5A0D-4618-A139-88CAFB4CDF3A}" type="presParOf" srcId="{64DA8265-8F88-40EE-B650-8721023FA956}" destId="{DD8EB889-4736-4EE4-83FC-7B8566B376B5}" srcOrd="5" destOrd="0" presId="urn:microsoft.com/office/officeart/2005/8/layout/hProcess6"/>
    <dgm:cxn modelId="{D3F0E706-FD89-4BE4-8768-CC424D28026E}" type="presParOf" srcId="{64DA8265-8F88-40EE-B650-8721023FA956}" destId="{8F46521C-A124-4595-8555-272982AFF0E6}" srcOrd="6" destOrd="0" presId="urn:microsoft.com/office/officeart/2005/8/layout/hProcess6"/>
    <dgm:cxn modelId="{FE25DB1A-433C-4A76-A7C6-D1AABD9A0F22}" type="presParOf" srcId="{8F46521C-A124-4595-8555-272982AFF0E6}" destId="{85CEB9C0-886D-448D-AC91-0A51B7FF67D2}" srcOrd="0" destOrd="0" presId="urn:microsoft.com/office/officeart/2005/8/layout/hProcess6"/>
    <dgm:cxn modelId="{B6EA0AB5-E777-4625-8562-73E92CC1797B}" type="presParOf" srcId="{8F46521C-A124-4595-8555-272982AFF0E6}" destId="{82C33566-D781-41F2-AB71-2ED03473AA3B}" srcOrd="1" destOrd="0" presId="urn:microsoft.com/office/officeart/2005/8/layout/hProcess6"/>
    <dgm:cxn modelId="{6800FBC2-BF58-4882-98AB-97035705A230}" type="presParOf" srcId="{8F46521C-A124-4595-8555-272982AFF0E6}" destId="{AEF2BA38-93A4-4B36-B9EC-A4FD7DA17C11}" srcOrd="2" destOrd="0" presId="urn:microsoft.com/office/officeart/2005/8/layout/hProcess6"/>
    <dgm:cxn modelId="{073E3AD7-1DA0-420B-9FC1-E9235FF41F48}" type="presParOf" srcId="{8F46521C-A124-4595-8555-272982AFF0E6}" destId="{BDECC384-C020-4832-96E8-2B2D37475EFF}" srcOrd="3" destOrd="0" presId="urn:microsoft.com/office/officeart/2005/8/layout/hProcess6"/>
    <dgm:cxn modelId="{D9F921CF-900D-42B8-AC19-D549171F2656}" type="presParOf" srcId="{64DA8265-8F88-40EE-B650-8721023FA956}" destId="{2F700CD8-A2BA-40BE-A8AE-B0ADADF646C7}" srcOrd="7" destOrd="0" presId="urn:microsoft.com/office/officeart/2005/8/layout/hProcess6"/>
    <dgm:cxn modelId="{9DDFB17E-AEBF-4C59-9C04-3E649788EDAD}" type="presParOf" srcId="{64DA8265-8F88-40EE-B650-8721023FA956}" destId="{D6A53BD1-CDD1-4F3B-950A-4D81D3F1C0F8}" srcOrd="8" destOrd="0" presId="urn:microsoft.com/office/officeart/2005/8/layout/hProcess6"/>
    <dgm:cxn modelId="{B32A4B44-9D05-4ECA-8DF1-CC714C1B11D9}" type="presParOf" srcId="{D6A53BD1-CDD1-4F3B-950A-4D81D3F1C0F8}" destId="{1A88AD56-E8A7-4280-A739-BFF8CC1FD0D5}" srcOrd="0" destOrd="0" presId="urn:microsoft.com/office/officeart/2005/8/layout/hProcess6"/>
    <dgm:cxn modelId="{D34D6B8B-5FBC-4352-9744-F608FF8EE1AD}" type="presParOf" srcId="{D6A53BD1-CDD1-4F3B-950A-4D81D3F1C0F8}" destId="{82A12107-7E56-40DA-B12F-375785990FE6}" srcOrd="1" destOrd="0" presId="urn:microsoft.com/office/officeart/2005/8/layout/hProcess6"/>
    <dgm:cxn modelId="{C732C4FF-7C2B-4F5E-B1A1-752A63B5FA9E}" type="presParOf" srcId="{D6A53BD1-CDD1-4F3B-950A-4D81D3F1C0F8}" destId="{D9FFFC72-F76C-49D4-B0EC-D911036BF62C}" srcOrd="2" destOrd="0" presId="urn:microsoft.com/office/officeart/2005/8/layout/hProcess6"/>
    <dgm:cxn modelId="{8E887CD8-9C57-43A1-B153-10388B8FFF49}" type="presParOf" srcId="{D6A53BD1-CDD1-4F3B-950A-4D81D3F1C0F8}" destId="{71B46110-F0EA-4DF3-A6D7-C52D77A203F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5BBA68-9191-D640-905D-EE84561DDE31}" type="doc">
      <dgm:prSet loTypeId="urn:microsoft.com/office/officeart/2005/8/layout/process2" loCatId="" qsTypeId="urn:microsoft.com/office/officeart/2005/8/quickstyle/simple1" qsCatId="simple" csTypeId="urn:microsoft.com/office/officeart/2005/8/colors/colorful2" csCatId="colorful" phldr="1"/>
      <dgm:spPr/>
    </dgm:pt>
    <dgm:pt modelId="{14C11021-E6D1-044C-8CDE-A760BF8F44D4}">
      <dgm:prSet phldrT="[Text]"/>
      <dgm:spPr/>
      <dgm:t>
        <a:bodyPr/>
        <a:lstStyle/>
        <a:p>
          <a:r>
            <a:rPr lang="en-US" dirty="0"/>
            <a:t>Competitive Bidding Process for exploration licence</a:t>
          </a:r>
          <a:endParaRPr lang="en-GB" dirty="0"/>
        </a:p>
      </dgm:t>
    </dgm:pt>
    <dgm:pt modelId="{C57526AD-E4DF-E844-9280-316BB89E6D02}" type="parTrans" cxnId="{B21DAC67-8D4D-8D47-85FC-D9DE88C1AD4A}">
      <dgm:prSet/>
      <dgm:spPr/>
      <dgm:t>
        <a:bodyPr/>
        <a:lstStyle/>
        <a:p>
          <a:endParaRPr lang="en-GB"/>
        </a:p>
      </dgm:t>
    </dgm:pt>
    <dgm:pt modelId="{985B576C-6080-AB4F-9F1C-82E4EB27251A}" type="sibTrans" cxnId="{B21DAC67-8D4D-8D47-85FC-D9DE88C1AD4A}">
      <dgm:prSet/>
      <dgm:spPr/>
      <dgm:t>
        <a:bodyPr/>
        <a:lstStyle/>
        <a:p>
          <a:endParaRPr lang="en-GB" dirty="0"/>
        </a:p>
      </dgm:t>
    </dgm:pt>
    <dgm:pt modelId="{C0657D07-EC98-6840-B9FD-0780B6DD653C}">
      <dgm:prSet phldrT="[Text]"/>
      <dgm:spPr/>
      <dgm:t>
        <a:bodyPr/>
        <a:lstStyle/>
        <a:p>
          <a:r>
            <a:rPr lang="en-US" dirty="0"/>
            <a:t>Granting of Storage Permit to exploration licensees (storage) or O&amp;G E&amp;P, PSC licensees</a:t>
          </a:r>
          <a:endParaRPr lang="en-GB" dirty="0"/>
        </a:p>
      </dgm:t>
    </dgm:pt>
    <dgm:pt modelId="{740400CD-C425-4947-BC93-478C6DD001DE}" type="parTrans" cxnId="{96C4DC7B-7869-534F-B2E9-90BE177871B8}">
      <dgm:prSet/>
      <dgm:spPr/>
      <dgm:t>
        <a:bodyPr/>
        <a:lstStyle/>
        <a:p>
          <a:endParaRPr lang="en-GB"/>
        </a:p>
      </dgm:t>
    </dgm:pt>
    <dgm:pt modelId="{C63681FA-F4DB-4745-8B08-133C1D8ADE98}" type="sibTrans" cxnId="{96C4DC7B-7869-534F-B2E9-90BE177871B8}">
      <dgm:prSet/>
      <dgm:spPr/>
      <dgm:t>
        <a:bodyPr/>
        <a:lstStyle/>
        <a:p>
          <a:endParaRPr lang="en-GB" dirty="0"/>
        </a:p>
      </dgm:t>
    </dgm:pt>
    <dgm:pt modelId="{617776CE-1922-6446-83B2-2D19A6951329}">
      <dgm:prSet phldrT="[Text]"/>
      <dgm:spPr/>
      <dgm:t>
        <a:bodyPr/>
        <a:lstStyle/>
        <a:p>
          <a:r>
            <a:rPr lang="en-US" dirty="0"/>
            <a:t>Sale/ Purchase of CO2 to/from NGC Green for transportation &amp; marketing</a:t>
          </a:r>
          <a:endParaRPr lang="en-GB" dirty="0"/>
        </a:p>
      </dgm:t>
    </dgm:pt>
    <dgm:pt modelId="{9C1BA7FF-5165-C54E-AB03-E3F19DE83AE5}" type="parTrans" cxnId="{3D299F15-5808-C742-A370-07D6E7E5DC95}">
      <dgm:prSet/>
      <dgm:spPr/>
      <dgm:t>
        <a:bodyPr/>
        <a:lstStyle/>
        <a:p>
          <a:endParaRPr lang="en-GB"/>
        </a:p>
      </dgm:t>
    </dgm:pt>
    <dgm:pt modelId="{335E19CD-5FEE-3A4A-88D2-1551A9E3841F}" type="sibTrans" cxnId="{3D299F15-5808-C742-A370-07D6E7E5DC95}">
      <dgm:prSet/>
      <dgm:spPr/>
      <dgm:t>
        <a:bodyPr/>
        <a:lstStyle/>
        <a:p>
          <a:endParaRPr lang="en-GB" dirty="0"/>
        </a:p>
      </dgm:t>
    </dgm:pt>
    <dgm:pt modelId="{823F30F1-EF21-E242-A6D9-3327E79F481D}">
      <dgm:prSet phldrT="[Text]"/>
      <dgm:spPr/>
      <dgm:t>
        <a:bodyPr/>
        <a:lstStyle/>
        <a:p>
          <a:r>
            <a:rPr lang="en-US" dirty="0"/>
            <a:t>Establishment of a Project Fund for Long Term Monitoring &amp; Remediation</a:t>
          </a:r>
          <a:endParaRPr lang="en-GB" dirty="0"/>
        </a:p>
      </dgm:t>
    </dgm:pt>
    <dgm:pt modelId="{22A9A7BC-AC07-BB47-A09B-B8AA2B5FB6FC}" type="parTrans" cxnId="{149185D3-5F97-404D-8CF7-4394569C95EA}">
      <dgm:prSet/>
      <dgm:spPr/>
      <dgm:t>
        <a:bodyPr/>
        <a:lstStyle/>
        <a:p>
          <a:endParaRPr lang="en-GB"/>
        </a:p>
      </dgm:t>
    </dgm:pt>
    <dgm:pt modelId="{49AEEC87-D0CC-4347-A601-ABBA379B5684}" type="sibTrans" cxnId="{149185D3-5F97-404D-8CF7-4394569C95EA}">
      <dgm:prSet/>
      <dgm:spPr/>
      <dgm:t>
        <a:bodyPr/>
        <a:lstStyle/>
        <a:p>
          <a:endParaRPr lang="en-GB" dirty="0"/>
        </a:p>
      </dgm:t>
    </dgm:pt>
    <dgm:pt modelId="{044F9E9D-AB2E-7F48-8895-DC1B68576BA4}">
      <dgm:prSet phldrT="[Text]"/>
      <dgm:spPr/>
      <dgm:t>
        <a:bodyPr/>
        <a:lstStyle/>
        <a:p>
          <a:r>
            <a:rPr lang="en-US" dirty="0"/>
            <a:t>Decommissioning Program</a:t>
          </a:r>
          <a:endParaRPr lang="en-GB" dirty="0"/>
        </a:p>
      </dgm:t>
    </dgm:pt>
    <dgm:pt modelId="{F8F94042-9465-A94D-A3FD-B3EB5F944300}" type="parTrans" cxnId="{0B611CEC-CDF2-6C4E-9DC3-F5F3C29694E1}">
      <dgm:prSet/>
      <dgm:spPr/>
      <dgm:t>
        <a:bodyPr/>
        <a:lstStyle/>
        <a:p>
          <a:endParaRPr lang="en-GB"/>
        </a:p>
      </dgm:t>
    </dgm:pt>
    <dgm:pt modelId="{4632D681-505D-6141-8312-8E787D9583D9}" type="sibTrans" cxnId="{0B611CEC-CDF2-6C4E-9DC3-F5F3C29694E1}">
      <dgm:prSet/>
      <dgm:spPr/>
      <dgm:t>
        <a:bodyPr/>
        <a:lstStyle/>
        <a:p>
          <a:endParaRPr lang="en-GB" dirty="0"/>
        </a:p>
      </dgm:t>
    </dgm:pt>
    <dgm:pt modelId="{BF3CC1CB-547D-8F4B-B35E-FF03A83C24D9}">
      <dgm:prSet phldrT="[Text]"/>
      <dgm:spPr/>
      <dgm:t>
        <a:bodyPr/>
        <a:lstStyle/>
        <a:p>
          <a:r>
            <a:rPr lang="en-US" dirty="0"/>
            <a:t>Transfer of Liability post closure to the State</a:t>
          </a:r>
          <a:endParaRPr lang="en-GB" dirty="0"/>
        </a:p>
      </dgm:t>
    </dgm:pt>
    <dgm:pt modelId="{43152963-BA41-2D45-BBF3-68312AFA8922}" type="parTrans" cxnId="{162663EC-D05D-1142-970B-2F3312252BCB}">
      <dgm:prSet/>
      <dgm:spPr/>
      <dgm:t>
        <a:bodyPr/>
        <a:lstStyle/>
        <a:p>
          <a:endParaRPr lang="en-GB"/>
        </a:p>
      </dgm:t>
    </dgm:pt>
    <dgm:pt modelId="{15895465-3E87-7245-948D-9439AF31A780}" type="sibTrans" cxnId="{162663EC-D05D-1142-970B-2F3312252BCB}">
      <dgm:prSet/>
      <dgm:spPr/>
      <dgm:t>
        <a:bodyPr/>
        <a:lstStyle/>
        <a:p>
          <a:endParaRPr lang="en-GB"/>
        </a:p>
      </dgm:t>
    </dgm:pt>
    <dgm:pt modelId="{F2C69FAD-2445-3449-AD64-B6CF920AA61E}" type="pres">
      <dgm:prSet presAssocID="{555BBA68-9191-D640-905D-EE84561DDE31}" presName="linearFlow" presStyleCnt="0">
        <dgm:presLayoutVars>
          <dgm:resizeHandles val="exact"/>
        </dgm:presLayoutVars>
      </dgm:prSet>
      <dgm:spPr/>
    </dgm:pt>
    <dgm:pt modelId="{7290BB47-E735-3B4E-9ECA-26830B3BF217}" type="pres">
      <dgm:prSet presAssocID="{14C11021-E6D1-044C-8CDE-A760BF8F44D4}" presName="node" presStyleLbl="node1" presStyleIdx="0" presStyleCnt="6">
        <dgm:presLayoutVars>
          <dgm:bulletEnabled val="1"/>
        </dgm:presLayoutVars>
      </dgm:prSet>
      <dgm:spPr/>
    </dgm:pt>
    <dgm:pt modelId="{CC93E9B8-982C-4C44-86D0-B640DF885553}" type="pres">
      <dgm:prSet presAssocID="{985B576C-6080-AB4F-9F1C-82E4EB27251A}" presName="sibTrans" presStyleLbl="sibTrans2D1" presStyleIdx="0" presStyleCnt="5"/>
      <dgm:spPr/>
    </dgm:pt>
    <dgm:pt modelId="{F6F6F0B2-0F06-BF4C-9351-F017C9869D5F}" type="pres">
      <dgm:prSet presAssocID="{985B576C-6080-AB4F-9F1C-82E4EB27251A}" presName="connectorText" presStyleLbl="sibTrans2D1" presStyleIdx="0" presStyleCnt="5"/>
      <dgm:spPr/>
    </dgm:pt>
    <dgm:pt modelId="{10B71BBA-3276-8A4B-BF2B-012E4AD3C1CD}" type="pres">
      <dgm:prSet presAssocID="{C0657D07-EC98-6840-B9FD-0780B6DD653C}" presName="node" presStyleLbl="node1" presStyleIdx="1" presStyleCnt="6">
        <dgm:presLayoutVars>
          <dgm:bulletEnabled val="1"/>
        </dgm:presLayoutVars>
      </dgm:prSet>
      <dgm:spPr/>
    </dgm:pt>
    <dgm:pt modelId="{004A68B5-9077-894D-A88E-7D42E2990384}" type="pres">
      <dgm:prSet presAssocID="{C63681FA-F4DB-4745-8B08-133C1D8ADE98}" presName="sibTrans" presStyleLbl="sibTrans2D1" presStyleIdx="1" presStyleCnt="5"/>
      <dgm:spPr/>
    </dgm:pt>
    <dgm:pt modelId="{A6150791-BF70-0B44-A81C-905331C07E8C}" type="pres">
      <dgm:prSet presAssocID="{C63681FA-F4DB-4745-8B08-133C1D8ADE98}" presName="connectorText" presStyleLbl="sibTrans2D1" presStyleIdx="1" presStyleCnt="5"/>
      <dgm:spPr/>
    </dgm:pt>
    <dgm:pt modelId="{9B84D1F3-07EE-6E40-B46E-81A051336B69}" type="pres">
      <dgm:prSet presAssocID="{617776CE-1922-6446-83B2-2D19A6951329}" presName="node" presStyleLbl="node1" presStyleIdx="2" presStyleCnt="6">
        <dgm:presLayoutVars>
          <dgm:bulletEnabled val="1"/>
        </dgm:presLayoutVars>
      </dgm:prSet>
      <dgm:spPr/>
    </dgm:pt>
    <dgm:pt modelId="{D900B94E-F2EF-AF48-A603-FB52D2155EC9}" type="pres">
      <dgm:prSet presAssocID="{335E19CD-5FEE-3A4A-88D2-1551A9E3841F}" presName="sibTrans" presStyleLbl="sibTrans2D1" presStyleIdx="2" presStyleCnt="5"/>
      <dgm:spPr/>
    </dgm:pt>
    <dgm:pt modelId="{792A2602-789A-A641-89B5-5DCA300572D1}" type="pres">
      <dgm:prSet presAssocID="{335E19CD-5FEE-3A4A-88D2-1551A9E3841F}" presName="connectorText" presStyleLbl="sibTrans2D1" presStyleIdx="2" presStyleCnt="5"/>
      <dgm:spPr/>
    </dgm:pt>
    <dgm:pt modelId="{75F2048A-E75E-A241-B57C-60FC47B3E18C}" type="pres">
      <dgm:prSet presAssocID="{823F30F1-EF21-E242-A6D9-3327E79F481D}" presName="node" presStyleLbl="node1" presStyleIdx="3" presStyleCnt="6">
        <dgm:presLayoutVars>
          <dgm:bulletEnabled val="1"/>
        </dgm:presLayoutVars>
      </dgm:prSet>
      <dgm:spPr/>
    </dgm:pt>
    <dgm:pt modelId="{6420245A-BB65-734F-A665-62752BA6CA7D}" type="pres">
      <dgm:prSet presAssocID="{49AEEC87-D0CC-4347-A601-ABBA379B5684}" presName="sibTrans" presStyleLbl="sibTrans2D1" presStyleIdx="3" presStyleCnt="5"/>
      <dgm:spPr/>
    </dgm:pt>
    <dgm:pt modelId="{AC749026-143B-AE48-AB64-A1833B9397F3}" type="pres">
      <dgm:prSet presAssocID="{49AEEC87-D0CC-4347-A601-ABBA379B5684}" presName="connectorText" presStyleLbl="sibTrans2D1" presStyleIdx="3" presStyleCnt="5"/>
      <dgm:spPr/>
    </dgm:pt>
    <dgm:pt modelId="{C83824A6-C5B1-1A47-9221-D2A01D878F69}" type="pres">
      <dgm:prSet presAssocID="{044F9E9D-AB2E-7F48-8895-DC1B68576BA4}" presName="node" presStyleLbl="node1" presStyleIdx="4" presStyleCnt="6">
        <dgm:presLayoutVars>
          <dgm:bulletEnabled val="1"/>
        </dgm:presLayoutVars>
      </dgm:prSet>
      <dgm:spPr/>
    </dgm:pt>
    <dgm:pt modelId="{F3BC0420-4C0F-C247-A722-937013531F99}" type="pres">
      <dgm:prSet presAssocID="{4632D681-505D-6141-8312-8E787D9583D9}" presName="sibTrans" presStyleLbl="sibTrans2D1" presStyleIdx="4" presStyleCnt="5"/>
      <dgm:spPr/>
    </dgm:pt>
    <dgm:pt modelId="{3994D351-7CDD-D442-8B16-B8D76FD8F4F4}" type="pres">
      <dgm:prSet presAssocID="{4632D681-505D-6141-8312-8E787D9583D9}" presName="connectorText" presStyleLbl="sibTrans2D1" presStyleIdx="4" presStyleCnt="5"/>
      <dgm:spPr/>
    </dgm:pt>
    <dgm:pt modelId="{9B2B520F-2E6E-FB48-B3B7-9E934B1E893F}" type="pres">
      <dgm:prSet presAssocID="{BF3CC1CB-547D-8F4B-B35E-FF03A83C24D9}" presName="node" presStyleLbl="node1" presStyleIdx="5" presStyleCnt="6">
        <dgm:presLayoutVars>
          <dgm:bulletEnabled val="1"/>
        </dgm:presLayoutVars>
      </dgm:prSet>
      <dgm:spPr/>
    </dgm:pt>
  </dgm:ptLst>
  <dgm:cxnLst>
    <dgm:cxn modelId="{D4B81706-CC21-804F-81E5-0F99A4692D33}" type="presOf" srcId="{C63681FA-F4DB-4745-8B08-133C1D8ADE98}" destId="{004A68B5-9077-894D-A88E-7D42E2990384}" srcOrd="0" destOrd="0" presId="urn:microsoft.com/office/officeart/2005/8/layout/process2"/>
    <dgm:cxn modelId="{3D299F15-5808-C742-A370-07D6E7E5DC95}" srcId="{555BBA68-9191-D640-905D-EE84561DDE31}" destId="{617776CE-1922-6446-83B2-2D19A6951329}" srcOrd="2" destOrd="0" parTransId="{9C1BA7FF-5165-C54E-AB03-E3F19DE83AE5}" sibTransId="{335E19CD-5FEE-3A4A-88D2-1551A9E3841F}"/>
    <dgm:cxn modelId="{77089C23-310F-204E-B67C-128CDA49FA2E}" type="presOf" srcId="{C0657D07-EC98-6840-B9FD-0780B6DD653C}" destId="{10B71BBA-3276-8A4B-BF2B-012E4AD3C1CD}" srcOrd="0" destOrd="0" presId="urn:microsoft.com/office/officeart/2005/8/layout/process2"/>
    <dgm:cxn modelId="{CACFC527-0F2D-B345-A141-0AECBEB6F2AC}" type="presOf" srcId="{985B576C-6080-AB4F-9F1C-82E4EB27251A}" destId="{F6F6F0B2-0F06-BF4C-9351-F017C9869D5F}" srcOrd="1" destOrd="0" presId="urn:microsoft.com/office/officeart/2005/8/layout/process2"/>
    <dgm:cxn modelId="{FB51293B-8EF0-3543-944B-9EE4B8205313}" type="presOf" srcId="{14C11021-E6D1-044C-8CDE-A760BF8F44D4}" destId="{7290BB47-E735-3B4E-9ECA-26830B3BF217}" srcOrd="0" destOrd="0" presId="urn:microsoft.com/office/officeart/2005/8/layout/process2"/>
    <dgm:cxn modelId="{A312145C-32C9-E743-A7CC-4A63756DD0C9}" type="presOf" srcId="{335E19CD-5FEE-3A4A-88D2-1551A9E3841F}" destId="{D900B94E-F2EF-AF48-A603-FB52D2155EC9}" srcOrd="0" destOrd="0" presId="urn:microsoft.com/office/officeart/2005/8/layout/process2"/>
    <dgm:cxn modelId="{CB3A1766-E333-7F48-84E7-F470EF493E0E}" type="presOf" srcId="{C63681FA-F4DB-4745-8B08-133C1D8ADE98}" destId="{A6150791-BF70-0B44-A81C-905331C07E8C}" srcOrd="1" destOrd="0" presId="urn:microsoft.com/office/officeart/2005/8/layout/process2"/>
    <dgm:cxn modelId="{B21DAC67-8D4D-8D47-85FC-D9DE88C1AD4A}" srcId="{555BBA68-9191-D640-905D-EE84561DDE31}" destId="{14C11021-E6D1-044C-8CDE-A760BF8F44D4}" srcOrd="0" destOrd="0" parTransId="{C57526AD-E4DF-E844-9280-316BB89E6D02}" sibTransId="{985B576C-6080-AB4F-9F1C-82E4EB27251A}"/>
    <dgm:cxn modelId="{3936AC67-4FFC-544D-94AE-FA4D2B1237F2}" type="presOf" srcId="{4632D681-505D-6141-8312-8E787D9583D9}" destId="{3994D351-7CDD-D442-8B16-B8D76FD8F4F4}" srcOrd="1" destOrd="0" presId="urn:microsoft.com/office/officeart/2005/8/layout/process2"/>
    <dgm:cxn modelId="{FE51306E-9F97-F64C-82A2-5EBE7999E085}" type="presOf" srcId="{555BBA68-9191-D640-905D-EE84561DDE31}" destId="{F2C69FAD-2445-3449-AD64-B6CF920AA61E}" srcOrd="0" destOrd="0" presId="urn:microsoft.com/office/officeart/2005/8/layout/process2"/>
    <dgm:cxn modelId="{983CDE6F-FF35-C940-A42A-7BAF99314680}" type="presOf" srcId="{335E19CD-5FEE-3A4A-88D2-1551A9E3841F}" destId="{792A2602-789A-A641-89B5-5DCA300572D1}" srcOrd="1" destOrd="0" presId="urn:microsoft.com/office/officeart/2005/8/layout/process2"/>
    <dgm:cxn modelId="{287FB07B-4E8D-2246-BCE9-CC36B60998D9}" type="presOf" srcId="{044F9E9D-AB2E-7F48-8895-DC1B68576BA4}" destId="{C83824A6-C5B1-1A47-9221-D2A01D878F69}" srcOrd="0" destOrd="0" presId="urn:microsoft.com/office/officeart/2005/8/layout/process2"/>
    <dgm:cxn modelId="{96C4DC7B-7869-534F-B2E9-90BE177871B8}" srcId="{555BBA68-9191-D640-905D-EE84561DDE31}" destId="{C0657D07-EC98-6840-B9FD-0780B6DD653C}" srcOrd="1" destOrd="0" parTransId="{740400CD-C425-4947-BC93-478C6DD001DE}" sibTransId="{C63681FA-F4DB-4745-8B08-133C1D8ADE98}"/>
    <dgm:cxn modelId="{DA96837F-2EC6-844B-B570-B94018BA3402}" type="presOf" srcId="{617776CE-1922-6446-83B2-2D19A6951329}" destId="{9B84D1F3-07EE-6E40-B46E-81A051336B69}" srcOrd="0" destOrd="0" presId="urn:microsoft.com/office/officeart/2005/8/layout/process2"/>
    <dgm:cxn modelId="{D4F82680-D180-D541-B765-39DEEE1D2AB8}" type="presOf" srcId="{BF3CC1CB-547D-8F4B-B35E-FF03A83C24D9}" destId="{9B2B520F-2E6E-FB48-B3B7-9E934B1E893F}" srcOrd="0" destOrd="0" presId="urn:microsoft.com/office/officeart/2005/8/layout/process2"/>
    <dgm:cxn modelId="{5DED7085-B8A9-044F-9FA7-2B4E822E3DC9}" type="presOf" srcId="{985B576C-6080-AB4F-9F1C-82E4EB27251A}" destId="{CC93E9B8-982C-4C44-86D0-B640DF885553}" srcOrd="0" destOrd="0" presId="urn:microsoft.com/office/officeart/2005/8/layout/process2"/>
    <dgm:cxn modelId="{2EB7A3A6-2224-8B44-879D-CC62B24EE647}" type="presOf" srcId="{4632D681-505D-6141-8312-8E787D9583D9}" destId="{F3BC0420-4C0F-C247-A722-937013531F99}" srcOrd="0" destOrd="0" presId="urn:microsoft.com/office/officeart/2005/8/layout/process2"/>
    <dgm:cxn modelId="{FB61E8AD-A5F4-6C4D-BFA2-E7B5F601B919}" type="presOf" srcId="{823F30F1-EF21-E242-A6D9-3327E79F481D}" destId="{75F2048A-E75E-A241-B57C-60FC47B3E18C}" srcOrd="0" destOrd="0" presId="urn:microsoft.com/office/officeart/2005/8/layout/process2"/>
    <dgm:cxn modelId="{78E231CE-D881-2940-BE67-AA53A7641045}" type="presOf" srcId="{49AEEC87-D0CC-4347-A601-ABBA379B5684}" destId="{AC749026-143B-AE48-AB64-A1833B9397F3}" srcOrd="1" destOrd="0" presId="urn:microsoft.com/office/officeart/2005/8/layout/process2"/>
    <dgm:cxn modelId="{149185D3-5F97-404D-8CF7-4394569C95EA}" srcId="{555BBA68-9191-D640-905D-EE84561DDE31}" destId="{823F30F1-EF21-E242-A6D9-3327E79F481D}" srcOrd="3" destOrd="0" parTransId="{22A9A7BC-AC07-BB47-A09B-B8AA2B5FB6FC}" sibTransId="{49AEEC87-D0CC-4347-A601-ABBA379B5684}"/>
    <dgm:cxn modelId="{F3B3E8D3-78D6-4C49-ADF6-859B932DD9F7}" type="presOf" srcId="{49AEEC87-D0CC-4347-A601-ABBA379B5684}" destId="{6420245A-BB65-734F-A665-62752BA6CA7D}" srcOrd="0" destOrd="0" presId="urn:microsoft.com/office/officeart/2005/8/layout/process2"/>
    <dgm:cxn modelId="{0B611CEC-CDF2-6C4E-9DC3-F5F3C29694E1}" srcId="{555BBA68-9191-D640-905D-EE84561DDE31}" destId="{044F9E9D-AB2E-7F48-8895-DC1B68576BA4}" srcOrd="4" destOrd="0" parTransId="{F8F94042-9465-A94D-A3FD-B3EB5F944300}" sibTransId="{4632D681-505D-6141-8312-8E787D9583D9}"/>
    <dgm:cxn modelId="{162663EC-D05D-1142-970B-2F3312252BCB}" srcId="{555BBA68-9191-D640-905D-EE84561DDE31}" destId="{BF3CC1CB-547D-8F4B-B35E-FF03A83C24D9}" srcOrd="5" destOrd="0" parTransId="{43152963-BA41-2D45-BBF3-68312AFA8922}" sibTransId="{15895465-3E87-7245-948D-9439AF31A780}"/>
    <dgm:cxn modelId="{7B6F0909-7654-1A44-9159-BF33222207FF}" type="presParOf" srcId="{F2C69FAD-2445-3449-AD64-B6CF920AA61E}" destId="{7290BB47-E735-3B4E-9ECA-26830B3BF217}" srcOrd="0" destOrd="0" presId="urn:microsoft.com/office/officeart/2005/8/layout/process2"/>
    <dgm:cxn modelId="{E5A9F88A-A04D-624C-A7DE-79A6225141F8}" type="presParOf" srcId="{F2C69FAD-2445-3449-AD64-B6CF920AA61E}" destId="{CC93E9B8-982C-4C44-86D0-B640DF885553}" srcOrd="1" destOrd="0" presId="urn:microsoft.com/office/officeart/2005/8/layout/process2"/>
    <dgm:cxn modelId="{6EE42F87-798C-4043-941C-EA74423EE9B6}" type="presParOf" srcId="{CC93E9B8-982C-4C44-86D0-B640DF885553}" destId="{F6F6F0B2-0F06-BF4C-9351-F017C9869D5F}" srcOrd="0" destOrd="0" presId="urn:microsoft.com/office/officeart/2005/8/layout/process2"/>
    <dgm:cxn modelId="{9C67DFCE-9EF5-9F44-88D2-59864B7DCB0A}" type="presParOf" srcId="{F2C69FAD-2445-3449-AD64-B6CF920AA61E}" destId="{10B71BBA-3276-8A4B-BF2B-012E4AD3C1CD}" srcOrd="2" destOrd="0" presId="urn:microsoft.com/office/officeart/2005/8/layout/process2"/>
    <dgm:cxn modelId="{F18561B2-C461-EE4F-A97B-50EEE9249D94}" type="presParOf" srcId="{F2C69FAD-2445-3449-AD64-B6CF920AA61E}" destId="{004A68B5-9077-894D-A88E-7D42E2990384}" srcOrd="3" destOrd="0" presId="urn:microsoft.com/office/officeart/2005/8/layout/process2"/>
    <dgm:cxn modelId="{C584CB09-1129-D049-B261-5A45D4F47B98}" type="presParOf" srcId="{004A68B5-9077-894D-A88E-7D42E2990384}" destId="{A6150791-BF70-0B44-A81C-905331C07E8C}" srcOrd="0" destOrd="0" presId="urn:microsoft.com/office/officeart/2005/8/layout/process2"/>
    <dgm:cxn modelId="{2B84FFCF-74D2-B140-A70F-E295E022DA22}" type="presParOf" srcId="{F2C69FAD-2445-3449-AD64-B6CF920AA61E}" destId="{9B84D1F3-07EE-6E40-B46E-81A051336B69}" srcOrd="4" destOrd="0" presId="urn:microsoft.com/office/officeart/2005/8/layout/process2"/>
    <dgm:cxn modelId="{BD2B8FC5-6437-E546-B432-9CA368BA106B}" type="presParOf" srcId="{F2C69FAD-2445-3449-AD64-B6CF920AA61E}" destId="{D900B94E-F2EF-AF48-A603-FB52D2155EC9}" srcOrd="5" destOrd="0" presId="urn:microsoft.com/office/officeart/2005/8/layout/process2"/>
    <dgm:cxn modelId="{D2CFC8F4-2D58-D64D-80C3-F8F6C740B83B}" type="presParOf" srcId="{D900B94E-F2EF-AF48-A603-FB52D2155EC9}" destId="{792A2602-789A-A641-89B5-5DCA300572D1}" srcOrd="0" destOrd="0" presId="urn:microsoft.com/office/officeart/2005/8/layout/process2"/>
    <dgm:cxn modelId="{AB47430E-96B0-2848-8D54-E0856C9AEDE5}" type="presParOf" srcId="{F2C69FAD-2445-3449-AD64-B6CF920AA61E}" destId="{75F2048A-E75E-A241-B57C-60FC47B3E18C}" srcOrd="6" destOrd="0" presId="urn:microsoft.com/office/officeart/2005/8/layout/process2"/>
    <dgm:cxn modelId="{E093F9AB-4F82-4340-A5F8-99C00FC3357F}" type="presParOf" srcId="{F2C69FAD-2445-3449-AD64-B6CF920AA61E}" destId="{6420245A-BB65-734F-A665-62752BA6CA7D}" srcOrd="7" destOrd="0" presId="urn:microsoft.com/office/officeart/2005/8/layout/process2"/>
    <dgm:cxn modelId="{85AA6DCE-3351-824F-8969-9791B5C79E70}" type="presParOf" srcId="{6420245A-BB65-734F-A665-62752BA6CA7D}" destId="{AC749026-143B-AE48-AB64-A1833B9397F3}" srcOrd="0" destOrd="0" presId="urn:microsoft.com/office/officeart/2005/8/layout/process2"/>
    <dgm:cxn modelId="{90D5F9B8-8B03-7F42-B81E-F722B2B9F6F4}" type="presParOf" srcId="{F2C69FAD-2445-3449-AD64-B6CF920AA61E}" destId="{C83824A6-C5B1-1A47-9221-D2A01D878F69}" srcOrd="8" destOrd="0" presId="urn:microsoft.com/office/officeart/2005/8/layout/process2"/>
    <dgm:cxn modelId="{F4151259-591E-D74C-95D0-31B7A16AECB2}" type="presParOf" srcId="{F2C69FAD-2445-3449-AD64-B6CF920AA61E}" destId="{F3BC0420-4C0F-C247-A722-937013531F99}" srcOrd="9" destOrd="0" presId="urn:microsoft.com/office/officeart/2005/8/layout/process2"/>
    <dgm:cxn modelId="{2868C085-93D9-4D49-887A-06B37FAA8CEB}" type="presParOf" srcId="{F3BC0420-4C0F-C247-A722-937013531F99}" destId="{3994D351-7CDD-D442-8B16-B8D76FD8F4F4}" srcOrd="0" destOrd="0" presId="urn:microsoft.com/office/officeart/2005/8/layout/process2"/>
    <dgm:cxn modelId="{7334B702-05DF-D443-99CB-9425AC847AFB}" type="presParOf" srcId="{F2C69FAD-2445-3449-AD64-B6CF920AA61E}" destId="{9B2B520F-2E6E-FB48-B3B7-9E934B1E893F}"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75609-85D3-4BDC-A144-FEC0B686A7E3}" type="doc">
      <dgm:prSet loTypeId="urn:diagrams.loki3.com/BracketList" loCatId="officeonline" qsTypeId="urn:microsoft.com/office/officeart/2005/8/quickstyle/3d7" qsCatId="3D" csTypeId="urn:microsoft.com/office/officeart/2005/8/colors/accent1_2" csCatId="accent1" phldr="1"/>
      <dgm:spPr/>
      <dgm:t>
        <a:bodyPr/>
        <a:lstStyle/>
        <a:p>
          <a:endParaRPr lang="en-US"/>
        </a:p>
      </dgm:t>
    </dgm:pt>
    <dgm:pt modelId="{75F32F1B-5881-4088-8E96-AEFFBC7605EE}">
      <dgm:prSet phldrT="[Text]"/>
      <dgm:spPr/>
      <dgm:t>
        <a:bodyPr/>
        <a:lstStyle/>
        <a:p>
          <a:r>
            <a:rPr lang="en-US" dirty="0"/>
            <a:t>Geological Carbon Storage Project Guidelines</a:t>
          </a:r>
        </a:p>
      </dgm:t>
    </dgm:pt>
    <dgm:pt modelId="{10E0FF16-746E-4F5C-A1CE-626B93ED8935}" type="parTrans" cxnId="{557B4263-084E-4777-B37A-D0FC5517E735}">
      <dgm:prSet/>
      <dgm:spPr/>
      <dgm:t>
        <a:bodyPr/>
        <a:lstStyle/>
        <a:p>
          <a:endParaRPr lang="en-US"/>
        </a:p>
      </dgm:t>
    </dgm:pt>
    <dgm:pt modelId="{C5AC2E44-6FD0-4538-882C-901E190CBD4B}" type="sibTrans" cxnId="{557B4263-084E-4777-B37A-D0FC5517E735}">
      <dgm:prSet/>
      <dgm:spPr/>
      <dgm:t>
        <a:bodyPr/>
        <a:lstStyle/>
        <a:p>
          <a:endParaRPr lang="en-US"/>
        </a:p>
      </dgm:t>
    </dgm:pt>
    <dgm:pt modelId="{E89F5231-E02F-4B3D-891B-C9E892CDA26F}">
      <dgm:prSet phldrT="[Text]"/>
      <dgm:spPr/>
      <dgm:t>
        <a:bodyPr/>
        <a:lstStyle/>
        <a:p>
          <a:r>
            <a:rPr lang="en-US" dirty="0"/>
            <a:t>Intended to guide Storage Permit project submissions</a:t>
          </a:r>
        </a:p>
      </dgm:t>
    </dgm:pt>
    <dgm:pt modelId="{3FE82E98-F53A-4C33-A865-F4D918627E93}" type="parTrans" cxnId="{E4AFE528-C501-40A0-8577-ECF996C2E8CF}">
      <dgm:prSet/>
      <dgm:spPr/>
      <dgm:t>
        <a:bodyPr/>
        <a:lstStyle/>
        <a:p>
          <a:endParaRPr lang="en-US"/>
        </a:p>
      </dgm:t>
    </dgm:pt>
    <dgm:pt modelId="{58AEB9AA-64A5-4EC0-B82E-690BF65D123D}" type="sibTrans" cxnId="{E4AFE528-C501-40A0-8577-ECF996C2E8CF}">
      <dgm:prSet/>
      <dgm:spPr/>
      <dgm:t>
        <a:bodyPr/>
        <a:lstStyle/>
        <a:p>
          <a:endParaRPr lang="en-US"/>
        </a:p>
      </dgm:t>
    </dgm:pt>
    <dgm:pt modelId="{EF5CC97D-FBE4-44A2-BC92-6032ED5694DF}">
      <dgm:prSet phldrT="[Text]"/>
      <dgm:spPr/>
      <dgm:t>
        <a:bodyPr/>
        <a:lstStyle/>
        <a:p>
          <a:r>
            <a:rPr lang="en-US" dirty="0"/>
            <a:t>Disposal &amp; Injection Well Guidelines</a:t>
          </a:r>
        </a:p>
      </dgm:t>
    </dgm:pt>
    <dgm:pt modelId="{FAA9DD6A-973F-4CC6-A5F9-54C8BC6A6C4B}" type="parTrans" cxnId="{B92223FF-C764-4A35-B257-7083EF88E197}">
      <dgm:prSet/>
      <dgm:spPr/>
      <dgm:t>
        <a:bodyPr/>
        <a:lstStyle/>
        <a:p>
          <a:endParaRPr lang="en-US"/>
        </a:p>
      </dgm:t>
    </dgm:pt>
    <dgm:pt modelId="{4062E6E7-E005-4002-8F8A-04638889687B}" type="sibTrans" cxnId="{B92223FF-C764-4A35-B257-7083EF88E197}">
      <dgm:prSet/>
      <dgm:spPr/>
      <dgm:t>
        <a:bodyPr/>
        <a:lstStyle/>
        <a:p>
          <a:endParaRPr lang="en-US"/>
        </a:p>
      </dgm:t>
    </dgm:pt>
    <dgm:pt modelId="{2F35C760-07B6-4419-B2D9-F9E716D61C76}">
      <dgm:prSet phldrT="[Text]"/>
      <dgm:spPr/>
      <dgm:t>
        <a:bodyPr/>
        <a:lstStyle/>
        <a:p>
          <a:r>
            <a:rPr lang="en-US" dirty="0"/>
            <a:t>To guide well by well submissions such as drilling and workovers</a:t>
          </a:r>
        </a:p>
      </dgm:t>
    </dgm:pt>
    <dgm:pt modelId="{25E10906-6FC2-4DCC-92C8-0089AED3C328}" type="parTrans" cxnId="{9928FB53-C1AF-4787-88C2-22301482C7E4}">
      <dgm:prSet/>
      <dgm:spPr/>
      <dgm:t>
        <a:bodyPr/>
        <a:lstStyle/>
        <a:p>
          <a:endParaRPr lang="en-US"/>
        </a:p>
      </dgm:t>
    </dgm:pt>
    <dgm:pt modelId="{B1FB6E74-B825-402D-8305-01CCAC0B3339}" type="sibTrans" cxnId="{9928FB53-C1AF-4787-88C2-22301482C7E4}">
      <dgm:prSet/>
      <dgm:spPr/>
      <dgm:t>
        <a:bodyPr/>
        <a:lstStyle/>
        <a:p>
          <a:endParaRPr lang="en-US"/>
        </a:p>
      </dgm:t>
    </dgm:pt>
    <dgm:pt modelId="{ED69A9DC-5C7A-4538-92BB-21BDF3CD19D5}">
      <dgm:prSet phldrT="[Text]"/>
      <dgm:spPr/>
      <dgm:t>
        <a:bodyPr/>
        <a:lstStyle/>
        <a:p>
          <a:r>
            <a:rPr lang="en-US" dirty="0"/>
            <a:t>Applies to the well, subsurface &amp; to surface equipment</a:t>
          </a:r>
        </a:p>
      </dgm:t>
    </dgm:pt>
    <dgm:pt modelId="{87F57229-20F1-4123-B64A-3E4868E19231}" type="parTrans" cxnId="{76A85143-8973-44CA-A147-2329D69A5D4C}">
      <dgm:prSet/>
      <dgm:spPr/>
      <dgm:t>
        <a:bodyPr/>
        <a:lstStyle/>
        <a:p>
          <a:endParaRPr lang="en-US"/>
        </a:p>
      </dgm:t>
    </dgm:pt>
    <dgm:pt modelId="{08D48E57-EDCC-436B-947D-BFF811167995}" type="sibTrans" cxnId="{76A85143-8973-44CA-A147-2329D69A5D4C}">
      <dgm:prSet/>
      <dgm:spPr/>
      <dgm:t>
        <a:bodyPr/>
        <a:lstStyle/>
        <a:p>
          <a:endParaRPr lang="en-US"/>
        </a:p>
      </dgm:t>
    </dgm:pt>
    <dgm:pt modelId="{D7E7D9D9-0B60-4C26-BDF9-D2F92480D650}">
      <dgm:prSet phldrT="[Text]"/>
      <dgm:spPr/>
      <dgm:t>
        <a:bodyPr/>
        <a:lstStyle/>
        <a:p>
          <a:r>
            <a:rPr lang="en-US" dirty="0"/>
            <a:t>Emissions quantification, reservoir description, well integrity, monitoring &amp; economics covered</a:t>
          </a:r>
        </a:p>
      </dgm:t>
    </dgm:pt>
    <dgm:pt modelId="{518C5C65-6FD8-4538-BCC5-62F65A457810}" type="parTrans" cxnId="{48D0F29A-03D9-433E-8D86-FC256887A058}">
      <dgm:prSet/>
      <dgm:spPr/>
      <dgm:t>
        <a:bodyPr/>
        <a:lstStyle/>
        <a:p>
          <a:endParaRPr lang="en-US"/>
        </a:p>
      </dgm:t>
    </dgm:pt>
    <dgm:pt modelId="{12610BB1-CDA8-4711-9643-9CE2CF5BF8F6}" type="sibTrans" cxnId="{48D0F29A-03D9-433E-8D86-FC256887A058}">
      <dgm:prSet/>
      <dgm:spPr/>
      <dgm:t>
        <a:bodyPr/>
        <a:lstStyle/>
        <a:p>
          <a:endParaRPr lang="en-US"/>
        </a:p>
      </dgm:t>
    </dgm:pt>
    <dgm:pt modelId="{D8480D71-E50F-42B7-9E4D-8723A6FE779E}">
      <dgm:prSet phldrT="[Text]"/>
      <dgm:spPr/>
      <dgm:t>
        <a:bodyPr/>
        <a:lstStyle/>
        <a:p>
          <a:r>
            <a:rPr lang="en-US" dirty="0"/>
            <a:t>Post approval reporting defined</a:t>
          </a:r>
        </a:p>
      </dgm:t>
    </dgm:pt>
    <dgm:pt modelId="{8949399C-FA72-4F15-8280-ECFFEAB0A13E}" type="parTrans" cxnId="{4F4FEDD0-9A4C-48EF-922B-7BB4F7423EF4}">
      <dgm:prSet/>
      <dgm:spPr/>
      <dgm:t>
        <a:bodyPr/>
        <a:lstStyle/>
        <a:p>
          <a:endParaRPr lang="en-US"/>
        </a:p>
      </dgm:t>
    </dgm:pt>
    <dgm:pt modelId="{0753E308-8922-4FC3-A7F9-1ABDE027FB8D}" type="sibTrans" cxnId="{4F4FEDD0-9A4C-48EF-922B-7BB4F7423EF4}">
      <dgm:prSet/>
      <dgm:spPr/>
      <dgm:t>
        <a:bodyPr/>
        <a:lstStyle/>
        <a:p>
          <a:endParaRPr lang="en-US"/>
        </a:p>
      </dgm:t>
    </dgm:pt>
    <dgm:pt modelId="{D436DEAD-90BB-4D14-8A36-8CE3411DFE44}">
      <dgm:prSet phldrT="[Text]"/>
      <dgm:spPr/>
      <dgm:t>
        <a:bodyPr/>
        <a:lstStyle/>
        <a:p>
          <a:r>
            <a:rPr lang="en-US" dirty="0"/>
            <a:t>Main considerations are casing, tubing and cementing integrity</a:t>
          </a:r>
        </a:p>
      </dgm:t>
    </dgm:pt>
    <dgm:pt modelId="{AC6B1732-5070-4945-BE68-5E17AEE26064}" type="parTrans" cxnId="{8E3EECC8-70D8-4E13-BE36-2A7482F8B278}">
      <dgm:prSet/>
      <dgm:spPr/>
      <dgm:t>
        <a:bodyPr/>
        <a:lstStyle/>
        <a:p>
          <a:endParaRPr lang="en-US"/>
        </a:p>
      </dgm:t>
    </dgm:pt>
    <dgm:pt modelId="{88952DCE-6221-4EC7-B3A8-80B3CD4BA5E9}" type="sibTrans" cxnId="{8E3EECC8-70D8-4E13-BE36-2A7482F8B278}">
      <dgm:prSet/>
      <dgm:spPr/>
      <dgm:t>
        <a:bodyPr/>
        <a:lstStyle/>
        <a:p>
          <a:endParaRPr lang="en-US"/>
        </a:p>
      </dgm:t>
    </dgm:pt>
    <dgm:pt modelId="{BF376B06-2CB5-4785-B20B-F3F6F4648983}">
      <dgm:prSet phldrT="[Text]"/>
      <dgm:spPr/>
      <dgm:t>
        <a:bodyPr/>
        <a:lstStyle/>
        <a:p>
          <a:r>
            <a:rPr lang="en-US" dirty="0"/>
            <a:t>Not limited to Carbon Storage Projects</a:t>
          </a:r>
        </a:p>
      </dgm:t>
    </dgm:pt>
    <dgm:pt modelId="{F0B52BC4-296D-4099-B832-6D7948BD497D}" type="parTrans" cxnId="{562CE463-B19B-4F5C-B993-F989E086CBC1}">
      <dgm:prSet/>
      <dgm:spPr/>
      <dgm:t>
        <a:bodyPr/>
        <a:lstStyle/>
        <a:p>
          <a:endParaRPr lang="en-US"/>
        </a:p>
      </dgm:t>
    </dgm:pt>
    <dgm:pt modelId="{12AE6E3A-461D-4E0E-8028-9123441F2D66}" type="sibTrans" cxnId="{562CE463-B19B-4F5C-B993-F989E086CBC1}">
      <dgm:prSet/>
      <dgm:spPr/>
      <dgm:t>
        <a:bodyPr/>
        <a:lstStyle/>
        <a:p>
          <a:endParaRPr lang="en-US"/>
        </a:p>
      </dgm:t>
    </dgm:pt>
    <dgm:pt modelId="{26EE6D18-3C54-4BC9-8C75-DB134F193F7D}" type="pres">
      <dgm:prSet presAssocID="{B1975609-85D3-4BDC-A144-FEC0B686A7E3}" presName="Name0" presStyleCnt="0">
        <dgm:presLayoutVars>
          <dgm:dir/>
          <dgm:animLvl val="lvl"/>
          <dgm:resizeHandles val="exact"/>
        </dgm:presLayoutVars>
      </dgm:prSet>
      <dgm:spPr/>
    </dgm:pt>
    <dgm:pt modelId="{16A393DA-A5E3-4B4F-83E7-D5EAF479F33A}" type="pres">
      <dgm:prSet presAssocID="{75F32F1B-5881-4088-8E96-AEFFBC7605EE}" presName="linNode" presStyleCnt="0"/>
      <dgm:spPr/>
    </dgm:pt>
    <dgm:pt modelId="{D7869366-74AD-44ED-BFA6-0080E1A342FA}" type="pres">
      <dgm:prSet presAssocID="{75F32F1B-5881-4088-8E96-AEFFBC7605EE}" presName="parTx" presStyleLbl="revTx" presStyleIdx="0" presStyleCnt="2">
        <dgm:presLayoutVars>
          <dgm:chMax val="1"/>
          <dgm:bulletEnabled val="1"/>
        </dgm:presLayoutVars>
      </dgm:prSet>
      <dgm:spPr/>
    </dgm:pt>
    <dgm:pt modelId="{29B3DEC2-C22E-4F06-936B-37660047C32F}" type="pres">
      <dgm:prSet presAssocID="{75F32F1B-5881-4088-8E96-AEFFBC7605EE}" presName="bracket" presStyleLbl="parChTrans1D1" presStyleIdx="0" presStyleCnt="2"/>
      <dgm:spPr/>
    </dgm:pt>
    <dgm:pt modelId="{D89EE1F2-D9F0-41EA-A4C1-63F666CCF4E6}" type="pres">
      <dgm:prSet presAssocID="{75F32F1B-5881-4088-8E96-AEFFBC7605EE}" presName="spH" presStyleCnt="0"/>
      <dgm:spPr/>
    </dgm:pt>
    <dgm:pt modelId="{F868C13D-407C-4A99-AAF1-D1D7D35634FE}" type="pres">
      <dgm:prSet presAssocID="{75F32F1B-5881-4088-8E96-AEFFBC7605EE}" presName="desTx" presStyleLbl="node1" presStyleIdx="0" presStyleCnt="2">
        <dgm:presLayoutVars>
          <dgm:bulletEnabled val="1"/>
        </dgm:presLayoutVars>
      </dgm:prSet>
      <dgm:spPr/>
    </dgm:pt>
    <dgm:pt modelId="{A6783C9A-8A5C-4803-87AA-FD5A72F13869}" type="pres">
      <dgm:prSet presAssocID="{C5AC2E44-6FD0-4538-882C-901E190CBD4B}" presName="spV" presStyleCnt="0"/>
      <dgm:spPr/>
    </dgm:pt>
    <dgm:pt modelId="{A20B8080-BD30-465B-A4C1-4FC1EACB8585}" type="pres">
      <dgm:prSet presAssocID="{EF5CC97D-FBE4-44A2-BC92-6032ED5694DF}" presName="linNode" presStyleCnt="0"/>
      <dgm:spPr/>
    </dgm:pt>
    <dgm:pt modelId="{622914B2-A23D-4F3A-90F8-B59BDD7F89E5}" type="pres">
      <dgm:prSet presAssocID="{EF5CC97D-FBE4-44A2-BC92-6032ED5694DF}" presName="parTx" presStyleLbl="revTx" presStyleIdx="1" presStyleCnt="2">
        <dgm:presLayoutVars>
          <dgm:chMax val="1"/>
          <dgm:bulletEnabled val="1"/>
        </dgm:presLayoutVars>
      </dgm:prSet>
      <dgm:spPr/>
    </dgm:pt>
    <dgm:pt modelId="{E66A924E-C6AB-4149-86EF-C4AFC0EB0AC6}" type="pres">
      <dgm:prSet presAssocID="{EF5CC97D-FBE4-44A2-BC92-6032ED5694DF}" presName="bracket" presStyleLbl="parChTrans1D1" presStyleIdx="1" presStyleCnt="2"/>
      <dgm:spPr/>
    </dgm:pt>
    <dgm:pt modelId="{FBA65B6E-5817-4DCD-84DC-31205ADE6769}" type="pres">
      <dgm:prSet presAssocID="{EF5CC97D-FBE4-44A2-BC92-6032ED5694DF}" presName="spH" presStyleCnt="0"/>
      <dgm:spPr/>
    </dgm:pt>
    <dgm:pt modelId="{7714A824-1B70-4A26-BDB7-461DE410655E}" type="pres">
      <dgm:prSet presAssocID="{EF5CC97D-FBE4-44A2-BC92-6032ED5694DF}" presName="desTx" presStyleLbl="node1" presStyleIdx="1" presStyleCnt="2">
        <dgm:presLayoutVars>
          <dgm:bulletEnabled val="1"/>
        </dgm:presLayoutVars>
      </dgm:prSet>
      <dgm:spPr/>
    </dgm:pt>
  </dgm:ptLst>
  <dgm:cxnLst>
    <dgm:cxn modelId="{A0B96D0E-471D-4A3F-AE22-48F40269ADDC}" type="presOf" srcId="{D7E7D9D9-0B60-4C26-BDF9-D2F92480D650}" destId="{F868C13D-407C-4A99-AAF1-D1D7D35634FE}" srcOrd="0" destOrd="2" presId="urn:diagrams.loki3.com/BracketList"/>
    <dgm:cxn modelId="{A3495C10-852B-46BA-88D3-DA919CB65346}" type="presOf" srcId="{ED69A9DC-5C7A-4538-92BB-21BDF3CD19D5}" destId="{F868C13D-407C-4A99-AAF1-D1D7D35634FE}" srcOrd="0" destOrd="1" presId="urn:diagrams.loki3.com/BracketList"/>
    <dgm:cxn modelId="{E4AFE528-C501-40A0-8577-ECF996C2E8CF}" srcId="{75F32F1B-5881-4088-8E96-AEFFBC7605EE}" destId="{E89F5231-E02F-4B3D-891B-C9E892CDA26F}" srcOrd="0" destOrd="0" parTransId="{3FE82E98-F53A-4C33-A865-F4D918627E93}" sibTransId="{58AEB9AA-64A5-4EC0-B82E-690BF65D123D}"/>
    <dgm:cxn modelId="{EB7F9736-42BE-4717-8AD7-FDD73FAF8FFB}" type="presOf" srcId="{D8480D71-E50F-42B7-9E4D-8723A6FE779E}" destId="{F868C13D-407C-4A99-AAF1-D1D7D35634FE}" srcOrd="0" destOrd="3" presId="urn:diagrams.loki3.com/BracketList"/>
    <dgm:cxn modelId="{CAFB4E3A-7475-4A2D-826F-C153451FCCB8}" type="presOf" srcId="{BF376B06-2CB5-4785-B20B-F3F6F4648983}" destId="{7714A824-1B70-4A26-BDB7-461DE410655E}" srcOrd="0" destOrd="0" presId="urn:diagrams.loki3.com/BracketList"/>
    <dgm:cxn modelId="{76A85143-8973-44CA-A147-2329D69A5D4C}" srcId="{75F32F1B-5881-4088-8E96-AEFFBC7605EE}" destId="{ED69A9DC-5C7A-4538-92BB-21BDF3CD19D5}" srcOrd="1" destOrd="0" parTransId="{87F57229-20F1-4123-B64A-3E4868E19231}" sibTransId="{08D48E57-EDCC-436B-947D-BFF811167995}"/>
    <dgm:cxn modelId="{9928FB53-C1AF-4787-88C2-22301482C7E4}" srcId="{EF5CC97D-FBE4-44A2-BC92-6032ED5694DF}" destId="{2F35C760-07B6-4419-B2D9-F9E716D61C76}" srcOrd="1" destOrd="0" parTransId="{25E10906-6FC2-4DCC-92C8-0089AED3C328}" sibTransId="{B1FB6E74-B825-402D-8305-01CCAC0B3339}"/>
    <dgm:cxn modelId="{5BD05456-6975-4877-B22F-D1538E8FC99A}" type="presOf" srcId="{75F32F1B-5881-4088-8E96-AEFFBC7605EE}" destId="{D7869366-74AD-44ED-BFA6-0080E1A342FA}" srcOrd="0" destOrd="0" presId="urn:diagrams.loki3.com/BracketList"/>
    <dgm:cxn modelId="{FFC22B61-D6AF-4BA8-9B4C-05F0A50620F1}" type="presOf" srcId="{B1975609-85D3-4BDC-A144-FEC0B686A7E3}" destId="{26EE6D18-3C54-4BC9-8C75-DB134F193F7D}" srcOrd="0" destOrd="0" presId="urn:diagrams.loki3.com/BracketList"/>
    <dgm:cxn modelId="{E3418A61-76B5-447E-BEA1-6EB3935C92EB}" type="presOf" srcId="{2F35C760-07B6-4419-B2D9-F9E716D61C76}" destId="{7714A824-1B70-4A26-BDB7-461DE410655E}" srcOrd="0" destOrd="1" presId="urn:diagrams.loki3.com/BracketList"/>
    <dgm:cxn modelId="{557B4263-084E-4777-B37A-D0FC5517E735}" srcId="{B1975609-85D3-4BDC-A144-FEC0B686A7E3}" destId="{75F32F1B-5881-4088-8E96-AEFFBC7605EE}" srcOrd="0" destOrd="0" parTransId="{10E0FF16-746E-4F5C-A1CE-626B93ED8935}" sibTransId="{C5AC2E44-6FD0-4538-882C-901E190CBD4B}"/>
    <dgm:cxn modelId="{562CE463-B19B-4F5C-B993-F989E086CBC1}" srcId="{EF5CC97D-FBE4-44A2-BC92-6032ED5694DF}" destId="{BF376B06-2CB5-4785-B20B-F3F6F4648983}" srcOrd="0" destOrd="0" parTransId="{F0B52BC4-296D-4099-B832-6D7948BD497D}" sibTransId="{12AE6E3A-461D-4E0E-8028-9123441F2D66}"/>
    <dgm:cxn modelId="{8698CB7C-DD11-45D4-93F0-B24A6707745E}" type="presOf" srcId="{E89F5231-E02F-4B3D-891B-C9E892CDA26F}" destId="{F868C13D-407C-4A99-AAF1-D1D7D35634FE}" srcOrd="0" destOrd="0" presId="urn:diagrams.loki3.com/BracketList"/>
    <dgm:cxn modelId="{18249F8D-55E2-44BB-9BB4-466AB6AA61FB}" type="presOf" srcId="{D436DEAD-90BB-4D14-8A36-8CE3411DFE44}" destId="{7714A824-1B70-4A26-BDB7-461DE410655E}" srcOrd="0" destOrd="2" presId="urn:diagrams.loki3.com/BracketList"/>
    <dgm:cxn modelId="{48D0F29A-03D9-433E-8D86-FC256887A058}" srcId="{75F32F1B-5881-4088-8E96-AEFFBC7605EE}" destId="{D7E7D9D9-0B60-4C26-BDF9-D2F92480D650}" srcOrd="2" destOrd="0" parTransId="{518C5C65-6FD8-4538-BCC5-62F65A457810}" sibTransId="{12610BB1-CDA8-4711-9643-9CE2CF5BF8F6}"/>
    <dgm:cxn modelId="{8E3EECC8-70D8-4E13-BE36-2A7482F8B278}" srcId="{EF5CC97D-FBE4-44A2-BC92-6032ED5694DF}" destId="{D436DEAD-90BB-4D14-8A36-8CE3411DFE44}" srcOrd="2" destOrd="0" parTransId="{AC6B1732-5070-4945-BE68-5E17AEE26064}" sibTransId="{88952DCE-6221-4EC7-B3A8-80B3CD4BA5E9}"/>
    <dgm:cxn modelId="{4F4FEDD0-9A4C-48EF-922B-7BB4F7423EF4}" srcId="{75F32F1B-5881-4088-8E96-AEFFBC7605EE}" destId="{D8480D71-E50F-42B7-9E4D-8723A6FE779E}" srcOrd="3" destOrd="0" parTransId="{8949399C-FA72-4F15-8280-ECFFEAB0A13E}" sibTransId="{0753E308-8922-4FC3-A7F9-1ABDE027FB8D}"/>
    <dgm:cxn modelId="{87864BF0-471C-49C8-9F3F-66DD708E8CA3}" type="presOf" srcId="{EF5CC97D-FBE4-44A2-BC92-6032ED5694DF}" destId="{622914B2-A23D-4F3A-90F8-B59BDD7F89E5}" srcOrd="0" destOrd="0" presId="urn:diagrams.loki3.com/BracketList"/>
    <dgm:cxn modelId="{B92223FF-C764-4A35-B257-7083EF88E197}" srcId="{B1975609-85D3-4BDC-A144-FEC0B686A7E3}" destId="{EF5CC97D-FBE4-44A2-BC92-6032ED5694DF}" srcOrd="1" destOrd="0" parTransId="{FAA9DD6A-973F-4CC6-A5F9-54C8BC6A6C4B}" sibTransId="{4062E6E7-E005-4002-8F8A-04638889687B}"/>
    <dgm:cxn modelId="{0FD851E2-B1DF-4E5C-91BE-0105F9C5B4CA}" type="presParOf" srcId="{26EE6D18-3C54-4BC9-8C75-DB134F193F7D}" destId="{16A393DA-A5E3-4B4F-83E7-D5EAF479F33A}" srcOrd="0" destOrd="0" presId="urn:diagrams.loki3.com/BracketList"/>
    <dgm:cxn modelId="{048E6E24-E4D0-4F2E-A341-A673BC4C0F03}" type="presParOf" srcId="{16A393DA-A5E3-4B4F-83E7-D5EAF479F33A}" destId="{D7869366-74AD-44ED-BFA6-0080E1A342FA}" srcOrd="0" destOrd="0" presId="urn:diagrams.loki3.com/BracketList"/>
    <dgm:cxn modelId="{E2BE8F40-44AD-4896-AD8E-1C82557456CF}" type="presParOf" srcId="{16A393DA-A5E3-4B4F-83E7-D5EAF479F33A}" destId="{29B3DEC2-C22E-4F06-936B-37660047C32F}" srcOrd="1" destOrd="0" presId="urn:diagrams.loki3.com/BracketList"/>
    <dgm:cxn modelId="{E14771C9-2D77-45AE-8073-2BC10C61CDD5}" type="presParOf" srcId="{16A393DA-A5E3-4B4F-83E7-D5EAF479F33A}" destId="{D89EE1F2-D9F0-41EA-A4C1-63F666CCF4E6}" srcOrd="2" destOrd="0" presId="urn:diagrams.loki3.com/BracketList"/>
    <dgm:cxn modelId="{EDD363CC-255F-4F83-8315-B5781D7BC62E}" type="presParOf" srcId="{16A393DA-A5E3-4B4F-83E7-D5EAF479F33A}" destId="{F868C13D-407C-4A99-AAF1-D1D7D35634FE}" srcOrd="3" destOrd="0" presId="urn:diagrams.loki3.com/BracketList"/>
    <dgm:cxn modelId="{227C6936-360C-4933-B9AB-6F18D563E3ED}" type="presParOf" srcId="{26EE6D18-3C54-4BC9-8C75-DB134F193F7D}" destId="{A6783C9A-8A5C-4803-87AA-FD5A72F13869}" srcOrd="1" destOrd="0" presId="urn:diagrams.loki3.com/BracketList"/>
    <dgm:cxn modelId="{A800E347-747A-491F-A7B8-3115461D6451}" type="presParOf" srcId="{26EE6D18-3C54-4BC9-8C75-DB134F193F7D}" destId="{A20B8080-BD30-465B-A4C1-4FC1EACB8585}" srcOrd="2" destOrd="0" presId="urn:diagrams.loki3.com/BracketList"/>
    <dgm:cxn modelId="{B917C38D-361E-4A17-8735-11A499169FCE}" type="presParOf" srcId="{A20B8080-BD30-465B-A4C1-4FC1EACB8585}" destId="{622914B2-A23D-4F3A-90F8-B59BDD7F89E5}" srcOrd="0" destOrd="0" presId="urn:diagrams.loki3.com/BracketList"/>
    <dgm:cxn modelId="{FFE54512-DD15-4A0A-BCF8-3EF3E582200F}" type="presParOf" srcId="{A20B8080-BD30-465B-A4C1-4FC1EACB8585}" destId="{E66A924E-C6AB-4149-86EF-C4AFC0EB0AC6}" srcOrd="1" destOrd="0" presId="urn:diagrams.loki3.com/BracketList"/>
    <dgm:cxn modelId="{E0B07B36-F162-4878-BE0E-2DAB47F0EE5A}" type="presParOf" srcId="{A20B8080-BD30-465B-A4C1-4FC1EACB8585}" destId="{FBA65B6E-5817-4DCD-84DC-31205ADE6769}" srcOrd="2" destOrd="0" presId="urn:diagrams.loki3.com/BracketList"/>
    <dgm:cxn modelId="{7BB8117E-B2B4-4BEC-B8CA-F5BCD0241150}" type="presParOf" srcId="{A20B8080-BD30-465B-A4C1-4FC1EACB8585}" destId="{7714A824-1B70-4A26-BDB7-461DE410655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DC7438-F24E-4629-817D-F572A4B9B621}" type="doc">
      <dgm:prSet loTypeId="urn:microsoft.com/office/officeart/2005/8/layout/gear1" loCatId="process" qsTypeId="urn:microsoft.com/office/officeart/2005/8/quickstyle/3d4" qsCatId="3D" csTypeId="urn:microsoft.com/office/officeart/2005/8/colors/accent1_2" csCatId="accent1" phldr="1"/>
      <dgm:spPr/>
      <dgm:t>
        <a:bodyPr/>
        <a:lstStyle/>
        <a:p>
          <a:endParaRPr lang="en-US"/>
        </a:p>
      </dgm:t>
    </dgm:pt>
    <dgm:pt modelId="{089C5AAE-432D-41D1-BF28-A7011D06E6DC}">
      <dgm:prSet phldrT="[Text]" custT="1"/>
      <dgm:spPr/>
      <dgm:t>
        <a:bodyPr/>
        <a:lstStyle/>
        <a:p>
          <a:r>
            <a:rPr lang="en-US" sz="800" dirty="0">
              <a:solidFill>
                <a:schemeClr val="tx1"/>
              </a:solidFill>
            </a:rPr>
            <a:t>POLICY TO CREATE CCS LEGISLATION</a:t>
          </a:r>
        </a:p>
      </dgm:t>
    </dgm:pt>
    <dgm:pt modelId="{CD2428AE-A189-4B4B-B55E-393A814B4D09}" type="parTrans" cxnId="{360C4628-31B1-4C3C-8FAD-D0F9E0DA8610}">
      <dgm:prSet/>
      <dgm:spPr/>
      <dgm:t>
        <a:bodyPr/>
        <a:lstStyle/>
        <a:p>
          <a:endParaRPr lang="en-US" sz="2400">
            <a:solidFill>
              <a:schemeClr val="tx1"/>
            </a:solidFill>
          </a:endParaRPr>
        </a:p>
      </dgm:t>
    </dgm:pt>
    <dgm:pt modelId="{E0B0C255-DD4F-4A12-9CFF-FDBBEBDCFBF9}" type="sibTrans" cxnId="{360C4628-31B1-4C3C-8FAD-D0F9E0DA8610}">
      <dgm:prSet/>
      <dgm:spPr/>
      <dgm:t>
        <a:bodyPr/>
        <a:lstStyle/>
        <a:p>
          <a:endParaRPr lang="en-US" sz="2400">
            <a:solidFill>
              <a:schemeClr val="tx1"/>
            </a:solidFill>
          </a:endParaRPr>
        </a:p>
      </dgm:t>
    </dgm:pt>
    <dgm:pt modelId="{6A10E9E8-0360-466C-89E8-848B7D03E41C}">
      <dgm:prSet phldrT="[Text]" custT="1"/>
      <dgm:spPr/>
      <dgm:t>
        <a:bodyPr/>
        <a:lstStyle/>
        <a:p>
          <a:r>
            <a:rPr lang="en-US" sz="800" dirty="0">
              <a:solidFill>
                <a:schemeClr val="tx1"/>
              </a:solidFill>
            </a:rPr>
            <a:t>GEOLOGICAL CARBON STORAGE PROJECT GUIDELINES</a:t>
          </a:r>
        </a:p>
      </dgm:t>
    </dgm:pt>
    <dgm:pt modelId="{00E85032-8409-44A7-AA4B-FAC7D7156BAC}" type="parTrans" cxnId="{6FF10DCF-F93E-4659-9066-D10A586DD33D}">
      <dgm:prSet/>
      <dgm:spPr/>
      <dgm:t>
        <a:bodyPr/>
        <a:lstStyle/>
        <a:p>
          <a:endParaRPr lang="en-US" sz="2400">
            <a:solidFill>
              <a:schemeClr val="tx1"/>
            </a:solidFill>
          </a:endParaRPr>
        </a:p>
      </dgm:t>
    </dgm:pt>
    <dgm:pt modelId="{1FE1AF85-2523-46C2-9981-3B7414214055}" type="sibTrans" cxnId="{6FF10DCF-F93E-4659-9066-D10A586DD33D}">
      <dgm:prSet/>
      <dgm:spPr/>
      <dgm:t>
        <a:bodyPr/>
        <a:lstStyle/>
        <a:p>
          <a:endParaRPr lang="en-US" sz="2400">
            <a:solidFill>
              <a:schemeClr val="tx1"/>
            </a:solidFill>
          </a:endParaRPr>
        </a:p>
      </dgm:t>
    </dgm:pt>
    <dgm:pt modelId="{C03912BE-B26C-4FF9-84F8-8ADB7B426557}">
      <dgm:prSet phldrT="[Text]" custT="1"/>
      <dgm:spPr/>
      <dgm:t>
        <a:bodyPr/>
        <a:lstStyle/>
        <a:p>
          <a:r>
            <a:rPr lang="en-US" sz="800" dirty="0">
              <a:solidFill>
                <a:schemeClr val="tx1"/>
              </a:solidFill>
            </a:rPr>
            <a:t>DISPOSAL &amp; INJECTION WELL GUIDELINES</a:t>
          </a:r>
        </a:p>
      </dgm:t>
    </dgm:pt>
    <dgm:pt modelId="{CD38A25B-1B79-4017-899E-2B4C6A99DA57}" type="parTrans" cxnId="{3024778E-1CE0-44D2-B83B-F1151C27F89C}">
      <dgm:prSet/>
      <dgm:spPr/>
      <dgm:t>
        <a:bodyPr/>
        <a:lstStyle/>
        <a:p>
          <a:endParaRPr lang="en-US" sz="2400">
            <a:solidFill>
              <a:schemeClr val="tx1"/>
            </a:solidFill>
          </a:endParaRPr>
        </a:p>
      </dgm:t>
    </dgm:pt>
    <dgm:pt modelId="{55E777EB-B89F-4CB7-8FEF-76546372D9CD}" type="sibTrans" cxnId="{3024778E-1CE0-44D2-B83B-F1151C27F89C}">
      <dgm:prSet/>
      <dgm:spPr/>
      <dgm:t>
        <a:bodyPr/>
        <a:lstStyle/>
        <a:p>
          <a:endParaRPr lang="en-US" sz="2400">
            <a:solidFill>
              <a:schemeClr val="tx1"/>
            </a:solidFill>
          </a:endParaRPr>
        </a:p>
      </dgm:t>
    </dgm:pt>
    <dgm:pt modelId="{551BFB6B-CD06-4C63-94AD-531C41947642}" type="pres">
      <dgm:prSet presAssocID="{9EDC7438-F24E-4629-817D-F572A4B9B621}" presName="composite" presStyleCnt="0">
        <dgm:presLayoutVars>
          <dgm:chMax val="3"/>
          <dgm:animLvl val="lvl"/>
          <dgm:resizeHandles val="exact"/>
        </dgm:presLayoutVars>
      </dgm:prSet>
      <dgm:spPr/>
    </dgm:pt>
    <dgm:pt modelId="{73BCFED2-46A5-448D-88F6-339208B882A2}" type="pres">
      <dgm:prSet presAssocID="{089C5AAE-432D-41D1-BF28-A7011D06E6DC}" presName="gear1" presStyleLbl="node1" presStyleIdx="0" presStyleCnt="3">
        <dgm:presLayoutVars>
          <dgm:chMax val="1"/>
          <dgm:bulletEnabled val="1"/>
        </dgm:presLayoutVars>
      </dgm:prSet>
      <dgm:spPr/>
    </dgm:pt>
    <dgm:pt modelId="{D838C00A-149A-4268-8F26-24105F2A0B4E}" type="pres">
      <dgm:prSet presAssocID="{089C5AAE-432D-41D1-BF28-A7011D06E6DC}" presName="gear1srcNode" presStyleLbl="node1" presStyleIdx="0" presStyleCnt="3"/>
      <dgm:spPr/>
    </dgm:pt>
    <dgm:pt modelId="{2B4CDD02-288F-44C1-95AF-AC973458A7D8}" type="pres">
      <dgm:prSet presAssocID="{089C5AAE-432D-41D1-BF28-A7011D06E6DC}" presName="gear1dstNode" presStyleLbl="node1" presStyleIdx="0" presStyleCnt="3"/>
      <dgm:spPr/>
    </dgm:pt>
    <dgm:pt modelId="{281BE61F-50E0-40D3-A40D-13BF100051A0}" type="pres">
      <dgm:prSet presAssocID="{6A10E9E8-0360-466C-89E8-848B7D03E41C}" presName="gear2" presStyleLbl="node1" presStyleIdx="1" presStyleCnt="3" custScaleX="109475">
        <dgm:presLayoutVars>
          <dgm:chMax val="1"/>
          <dgm:bulletEnabled val="1"/>
        </dgm:presLayoutVars>
      </dgm:prSet>
      <dgm:spPr/>
    </dgm:pt>
    <dgm:pt modelId="{360C7B0A-4D96-49BD-BEDA-E4DB70B1B69D}" type="pres">
      <dgm:prSet presAssocID="{6A10E9E8-0360-466C-89E8-848B7D03E41C}" presName="gear2srcNode" presStyleLbl="node1" presStyleIdx="1" presStyleCnt="3"/>
      <dgm:spPr/>
    </dgm:pt>
    <dgm:pt modelId="{D1E2EA6E-3385-43BC-A3F4-9C090AA84856}" type="pres">
      <dgm:prSet presAssocID="{6A10E9E8-0360-466C-89E8-848B7D03E41C}" presName="gear2dstNode" presStyleLbl="node1" presStyleIdx="1" presStyleCnt="3"/>
      <dgm:spPr/>
    </dgm:pt>
    <dgm:pt modelId="{5D3C6BC7-67D7-437E-9785-3C52F73EA47A}" type="pres">
      <dgm:prSet presAssocID="{C03912BE-B26C-4FF9-84F8-8ADB7B426557}" presName="gear3" presStyleLbl="node1" presStyleIdx="2" presStyleCnt="3"/>
      <dgm:spPr/>
    </dgm:pt>
    <dgm:pt modelId="{B591DDD2-62C1-4EA5-B677-5D8FE3A2E4B2}" type="pres">
      <dgm:prSet presAssocID="{C03912BE-B26C-4FF9-84F8-8ADB7B426557}" presName="gear3tx" presStyleLbl="node1" presStyleIdx="2" presStyleCnt="3">
        <dgm:presLayoutVars>
          <dgm:chMax val="1"/>
          <dgm:bulletEnabled val="1"/>
        </dgm:presLayoutVars>
      </dgm:prSet>
      <dgm:spPr/>
    </dgm:pt>
    <dgm:pt modelId="{7868AA8F-2404-48B5-9C74-89991A23A1B1}" type="pres">
      <dgm:prSet presAssocID="{C03912BE-B26C-4FF9-84F8-8ADB7B426557}" presName="gear3srcNode" presStyleLbl="node1" presStyleIdx="2" presStyleCnt="3"/>
      <dgm:spPr/>
    </dgm:pt>
    <dgm:pt modelId="{FB8C4D97-DAF3-437F-8095-2AE94FC71D5F}" type="pres">
      <dgm:prSet presAssocID="{C03912BE-B26C-4FF9-84F8-8ADB7B426557}" presName="gear3dstNode" presStyleLbl="node1" presStyleIdx="2" presStyleCnt="3"/>
      <dgm:spPr/>
    </dgm:pt>
    <dgm:pt modelId="{5B44A39E-49A6-49A7-87A9-8E9AAA5321CD}" type="pres">
      <dgm:prSet presAssocID="{E0B0C255-DD4F-4A12-9CFF-FDBBEBDCFBF9}" presName="connector1" presStyleLbl="sibTrans2D1" presStyleIdx="0" presStyleCnt="3"/>
      <dgm:spPr/>
    </dgm:pt>
    <dgm:pt modelId="{3897B00C-2FF4-414E-9834-590CB75CF65E}" type="pres">
      <dgm:prSet presAssocID="{1FE1AF85-2523-46C2-9981-3B7414214055}" presName="connector2" presStyleLbl="sibTrans2D1" presStyleIdx="1" presStyleCnt="3"/>
      <dgm:spPr/>
    </dgm:pt>
    <dgm:pt modelId="{BCA3BB9A-BDD3-493A-B672-4EC62386F147}" type="pres">
      <dgm:prSet presAssocID="{55E777EB-B89F-4CB7-8FEF-76546372D9CD}" presName="connector3" presStyleLbl="sibTrans2D1" presStyleIdx="2" presStyleCnt="3"/>
      <dgm:spPr/>
    </dgm:pt>
  </dgm:ptLst>
  <dgm:cxnLst>
    <dgm:cxn modelId="{F805F51B-2B29-43F0-82D4-CD2FB4D9DBCD}" type="presOf" srcId="{089C5AAE-432D-41D1-BF28-A7011D06E6DC}" destId="{73BCFED2-46A5-448D-88F6-339208B882A2}" srcOrd="0" destOrd="0" presId="urn:microsoft.com/office/officeart/2005/8/layout/gear1"/>
    <dgm:cxn modelId="{72770C24-C1EA-425B-B878-5283913F4F78}" type="presOf" srcId="{6A10E9E8-0360-466C-89E8-848B7D03E41C}" destId="{360C7B0A-4D96-49BD-BEDA-E4DB70B1B69D}" srcOrd="1" destOrd="0" presId="urn:microsoft.com/office/officeart/2005/8/layout/gear1"/>
    <dgm:cxn modelId="{44588526-4467-4FC8-B88B-51515283F4C3}" type="presOf" srcId="{E0B0C255-DD4F-4A12-9CFF-FDBBEBDCFBF9}" destId="{5B44A39E-49A6-49A7-87A9-8E9AAA5321CD}" srcOrd="0" destOrd="0" presId="urn:microsoft.com/office/officeart/2005/8/layout/gear1"/>
    <dgm:cxn modelId="{360C4628-31B1-4C3C-8FAD-D0F9E0DA8610}" srcId="{9EDC7438-F24E-4629-817D-F572A4B9B621}" destId="{089C5AAE-432D-41D1-BF28-A7011D06E6DC}" srcOrd="0" destOrd="0" parTransId="{CD2428AE-A189-4B4B-B55E-393A814B4D09}" sibTransId="{E0B0C255-DD4F-4A12-9CFF-FDBBEBDCFBF9}"/>
    <dgm:cxn modelId="{1166C536-3B0B-4C68-8EED-507C08FFE38B}" type="presOf" srcId="{55E777EB-B89F-4CB7-8FEF-76546372D9CD}" destId="{BCA3BB9A-BDD3-493A-B672-4EC62386F147}" srcOrd="0" destOrd="0" presId="urn:microsoft.com/office/officeart/2005/8/layout/gear1"/>
    <dgm:cxn modelId="{970C454E-4135-4EC5-88B6-1F6EB33C4748}" type="presOf" srcId="{1FE1AF85-2523-46C2-9981-3B7414214055}" destId="{3897B00C-2FF4-414E-9834-590CB75CF65E}" srcOrd="0" destOrd="0" presId="urn:microsoft.com/office/officeart/2005/8/layout/gear1"/>
    <dgm:cxn modelId="{856D746E-3B0E-430D-8CD2-33ACD78A629F}" type="presOf" srcId="{C03912BE-B26C-4FF9-84F8-8ADB7B426557}" destId="{B591DDD2-62C1-4EA5-B677-5D8FE3A2E4B2}" srcOrd="1" destOrd="0" presId="urn:microsoft.com/office/officeart/2005/8/layout/gear1"/>
    <dgm:cxn modelId="{5216D877-26D3-4C93-BA5D-41821545DF32}" type="presOf" srcId="{C03912BE-B26C-4FF9-84F8-8ADB7B426557}" destId="{5D3C6BC7-67D7-437E-9785-3C52F73EA47A}" srcOrd="0" destOrd="0" presId="urn:microsoft.com/office/officeart/2005/8/layout/gear1"/>
    <dgm:cxn modelId="{8D58F384-9B6B-4CF2-85AA-57419EA47A71}" type="presOf" srcId="{C03912BE-B26C-4FF9-84F8-8ADB7B426557}" destId="{FB8C4D97-DAF3-437F-8095-2AE94FC71D5F}" srcOrd="3" destOrd="0" presId="urn:microsoft.com/office/officeart/2005/8/layout/gear1"/>
    <dgm:cxn modelId="{3024778E-1CE0-44D2-B83B-F1151C27F89C}" srcId="{9EDC7438-F24E-4629-817D-F572A4B9B621}" destId="{C03912BE-B26C-4FF9-84F8-8ADB7B426557}" srcOrd="2" destOrd="0" parTransId="{CD38A25B-1B79-4017-899E-2B4C6A99DA57}" sibTransId="{55E777EB-B89F-4CB7-8FEF-76546372D9CD}"/>
    <dgm:cxn modelId="{B0DEBA9F-EC4B-4322-B857-83AD23AF290D}" type="presOf" srcId="{9EDC7438-F24E-4629-817D-F572A4B9B621}" destId="{551BFB6B-CD06-4C63-94AD-531C41947642}" srcOrd="0" destOrd="0" presId="urn:microsoft.com/office/officeart/2005/8/layout/gear1"/>
    <dgm:cxn modelId="{10D0A9CA-D757-40B7-9BA9-6DB1275CAF9F}" type="presOf" srcId="{089C5AAE-432D-41D1-BF28-A7011D06E6DC}" destId="{2B4CDD02-288F-44C1-95AF-AC973458A7D8}" srcOrd="2" destOrd="0" presId="urn:microsoft.com/office/officeart/2005/8/layout/gear1"/>
    <dgm:cxn modelId="{6FF10DCF-F93E-4659-9066-D10A586DD33D}" srcId="{9EDC7438-F24E-4629-817D-F572A4B9B621}" destId="{6A10E9E8-0360-466C-89E8-848B7D03E41C}" srcOrd="1" destOrd="0" parTransId="{00E85032-8409-44A7-AA4B-FAC7D7156BAC}" sibTransId="{1FE1AF85-2523-46C2-9981-3B7414214055}"/>
    <dgm:cxn modelId="{94E75ED5-0F30-4FA3-B7E4-E1D453A0D70C}" type="presOf" srcId="{C03912BE-B26C-4FF9-84F8-8ADB7B426557}" destId="{7868AA8F-2404-48B5-9C74-89991A23A1B1}" srcOrd="2" destOrd="0" presId="urn:microsoft.com/office/officeart/2005/8/layout/gear1"/>
    <dgm:cxn modelId="{F3159AD5-8D8C-4361-BE9E-5A7789DBFF55}" type="presOf" srcId="{6A10E9E8-0360-466C-89E8-848B7D03E41C}" destId="{D1E2EA6E-3385-43BC-A3F4-9C090AA84856}" srcOrd="2" destOrd="0" presId="urn:microsoft.com/office/officeart/2005/8/layout/gear1"/>
    <dgm:cxn modelId="{DDC367D9-2ABE-4F58-B654-3D66E522D831}" type="presOf" srcId="{6A10E9E8-0360-466C-89E8-848B7D03E41C}" destId="{281BE61F-50E0-40D3-A40D-13BF100051A0}" srcOrd="0" destOrd="0" presId="urn:microsoft.com/office/officeart/2005/8/layout/gear1"/>
    <dgm:cxn modelId="{8320F9E8-F8A5-42B6-9736-445F8EF91F1B}" type="presOf" srcId="{089C5AAE-432D-41D1-BF28-A7011D06E6DC}" destId="{D838C00A-149A-4268-8F26-24105F2A0B4E}" srcOrd="1" destOrd="0" presId="urn:microsoft.com/office/officeart/2005/8/layout/gear1"/>
    <dgm:cxn modelId="{680C69AA-63CE-48D2-BE89-2BB6B80641EC}" type="presParOf" srcId="{551BFB6B-CD06-4C63-94AD-531C41947642}" destId="{73BCFED2-46A5-448D-88F6-339208B882A2}" srcOrd="0" destOrd="0" presId="urn:microsoft.com/office/officeart/2005/8/layout/gear1"/>
    <dgm:cxn modelId="{4E50D2BE-E0AA-4315-9C46-1D195B270621}" type="presParOf" srcId="{551BFB6B-CD06-4C63-94AD-531C41947642}" destId="{D838C00A-149A-4268-8F26-24105F2A0B4E}" srcOrd="1" destOrd="0" presId="urn:microsoft.com/office/officeart/2005/8/layout/gear1"/>
    <dgm:cxn modelId="{15B251FE-62FB-4633-B703-653A9F5D5A2F}" type="presParOf" srcId="{551BFB6B-CD06-4C63-94AD-531C41947642}" destId="{2B4CDD02-288F-44C1-95AF-AC973458A7D8}" srcOrd="2" destOrd="0" presId="urn:microsoft.com/office/officeart/2005/8/layout/gear1"/>
    <dgm:cxn modelId="{2F313F81-1147-4AE8-9B75-F28125F1F717}" type="presParOf" srcId="{551BFB6B-CD06-4C63-94AD-531C41947642}" destId="{281BE61F-50E0-40D3-A40D-13BF100051A0}" srcOrd="3" destOrd="0" presId="urn:microsoft.com/office/officeart/2005/8/layout/gear1"/>
    <dgm:cxn modelId="{7766F647-0EFA-43CB-9B14-9BB9B03E65E7}" type="presParOf" srcId="{551BFB6B-CD06-4C63-94AD-531C41947642}" destId="{360C7B0A-4D96-49BD-BEDA-E4DB70B1B69D}" srcOrd="4" destOrd="0" presId="urn:microsoft.com/office/officeart/2005/8/layout/gear1"/>
    <dgm:cxn modelId="{989D0FF4-BBF0-46F2-B82E-0C679D3956C7}" type="presParOf" srcId="{551BFB6B-CD06-4C63-94AD-531C41947642}" destId="{D1E2EA6E-3385-43BC-A3F4-9C090AA84856}" srcOrd="5" destOrd="0" presId="urn:microsoft.com/office/officeart/2005/8/layout/gear1"/>
    <dgm:cxn modelId="{13F4FB1D-BC09-4E49-867F-B65564B26F24}" type="presParOf" srcId="{551BFB6B-CD06-4C63-94AD-531C41947642}" destId="{5D3C6BC7-67D7-437E-9785-3C52F73EA47A}" srcOrd="6" destOrd="0" presId="urn:microsoft.com/office/officeart/2005/8/layout/gear1"/>
    <dgm:cxn modelId="{5548E862-F863-4DAB-9D2E-1664E493B53D}" type="presParOf" srcId="{551BFB6B-CD06-4C63-94AD-531C41947642}" destId="{B591DDD2-62C1-4EA5-B677-5D8FE3A2E4B2}" srcOrd="7" destOrd="0" presId="urn:microsoft.com/office/officeart/2005/8/layout/gear1"/>
    <dgm:cxn modelId="{3AE3BAEA-54B0-40D9-AB9D-DB0F2705B581}" type="presParOf" srcId="{551BFB6B-CD06-4C63-94AD-531C41947642}" destId="{7868AA8F-2404-48B5-9C74-89991A23A1B1}" srcOrd="8" destOrd="0" presId="urn:microsoft.com/office/officeart/2005/8/layout/gear1"/>
    <dgm:cxn modelId="{AFAAAF58-0D85-450D-84F1-3968F1FD6623}" type="presParOf" srcId="{551BFB6B-CD06-4C63-94AD-531C41947642}" destId="{FB8C4D97-DAF3-437F-8095-2AE94FC71D5F}" srcOrd="9" destOrd="0" presId="urn:microsoft.com/office/officeart/2005/8/layout/gear1"/>
    <dgm:cxn modelId="{A2263264-86EA-4FF8-AD17-BF195069D5AF}" type="presParOf" srcId="{551BFB6B-CD06-4C63-94AD-531C41947642}" destId="{5B44A39E-49A6-49A7-87A9-8E9AAA5321CD}" srcOrd="10" destOrd="0" presId="urn:microsoft.com/office/officeart/2005/8/layout/gear1"/>
    <dgm:cxn modelId="{849B315A-438A-44AC-AFAD-0A9D429BE874}" type="presParOf" srcId="{551BFB6B-CD06-4C63-94AD-531C41947642}" destId="{3897B00C-2FF4-414E-9834-590CB75CF65E}" srcOrd="11" destOrd="0" presId="urn:microsoft.com/office/officeart/2005/8/layout/gear1"/>
    <dgm:cxn modelId="{AEEE3D0E-88AC-410D-9027-F3246E61D2DA}" type="presParOf" srcId="{551BFB6B-CD06-4C63-94AD-531C41947642}" destId="{BCA3BB9A-BDD3-493A-B672-4EC62386F147}"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2D8970-CACC-4C05-81F4-19E796C402A3}"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en-US"/>
        </a:p>
      </dgm:t>
    </dgm:pt>
    <dgm:pt modelId="{F7B7B52B-A151-4AA7-9197-64C88DBD1869}">
      <dgm:prSet phldrT="[Text]"/>
      <dgm:spPr/>
      <dgm:t>
        <a:bodyPr/>
        <a:lstStyle/>
        <a:p>
          <a:r>
            <a:rPr lang="en-US" dirty="0"/>
            <a:t>1</a:t>
          </a:r>
          <a:r>
            <a:rPr lang="en-US" baseline="30000" dirty="0"/>
            <a:t>st</a:t>
          </a:r>
          <a:r>
            <a:rPr lang="en-US" dirty="0"/>
            <a:t> Draft</a:t>
          </a:r>
        </a:p>
        <a:p>
          <a:r>
            <a:rPr lang="en-US" dirty="0"/>
            <a:t>(Aug 2022)</a:t>
          </a:r>
        </a:p>
      </dgm:t>
    </dgm:pt>
    <dgm:pt modelId="{30FD8089-72CA-41B7-ADE4-570852B9D77D}" type="parTrans" cxnId="{41279CF6-7683-4C4D-82EC-FC8C61ADDCC4}">
      <dgm:prSet/>
      <dgm:spPr/>
      <dgm:t>
        <a:bodyPr/>
        <a:lstStyle/>
        <a:p>
          <a:endParaRPr lang="en-US"/>
        </a:p>
      </dgm:t>
    </dgm:pt>
    <dgm:pt modelId="{365EA88E-38AF-48CD-860B-69C949F5A614}" type="sibTrans" cxnId="{41279CF6-7683-4C4D-82EC-FC8C61ADDCC4}">
      <dgm:prSet/>
      <dgm:spPr/>
      <dgm:t>
        <a:bodyPr/>
        <a:lstStyle/>
        <a:p>
          <a:endParaRPr lang="en-US"/>
        </a:p>
      </dgm:t>
    </dgm:pt>
    <dgm:pt modelId="{1BD04BE0-F895-40BF-AE3A-0EE5C11F0DB7}">
      <dgm:prSet phldrT="[Text]"/>
      <dgm:spPr/>
      <dgm:t>
        <a:bodyPr/>
        <a:lstStyle/>
        <a:p>
          <a:r>
            <a:rPr lang="en-US" dirty="0"/>
            <a:t>CO</a:t>
          </a:r>
          <a:r>
            <a:rPr lang="en-US" baseline="-25000" dirty="0"/>
            <a:t>2</a:t>
          </a:r>
          <a:r>
            <a:rPr lang="en-US" baseline="0" dirty="0"/>
            <a:t> EOR ROLE UNCLEAR</a:t>
          </a:r>
          <a:endParaRPr lang="en-US" dirty="0"/>
        </a:p>
      </dgm:t>
    </dgm:pt>
    <dgm:pt modelId="{539B6C10-0E6E-4B34-AEC8-FE1C66AFF08D}" type="parTrans" cxnId="{EFFA1FD5-C4FE-41E7-AE5A-A1C909AB52AA}">
      <dgm:prSet/>
      <dgm:spPr/>
      <dgm:t>
        <a:bodyPr/>
        <a:lstStyle/>
        <a:p>
          <a:endParaRPr lang="en-US"/>
        </a:p>
      </dgm:t>
    </dgm:pt>
    <dgm:pt modelId="{AC9E49FF-A086-43C0-A564-C3E540B7F190}" type="sibTrans" cxnId="{EFFA1FD5-C4FE-41E7-AE5A-A1C909AB52AA}">
      <dgm:prSet/>
      <dgm:spPr/>
      <dgm:t>
        <a:bodyPr/>
        <a:lstStyle/>
        <a:p>
          <a:endParaRPr lang="en-US"/>
        </a:p>
      </dgm:t>
    </dgm:pt>
    <dgm:pt modelId="{51D46898-3769-456E-95CE-91BAC6C9B896}">
      <dgm:prSet phldrT="[Text]"/>
      <dgm:spPr/>
      <dgm:t>
        <a:bodyPr/>
        <a:lstStyle/>
        <a:p>
          <a:r>
            <a:rPr lang="en-US" b="0" dirty="0"/>
            <a:t>AWARD CRITERIA FOR EXPLORATION LICENCES UNDEFINED</a:t>
          </a:r>
        </a:p>
      </dgm:t>
    </dgm:pt>
    <dgm:pt modelId="{74A83854-5944-4504-A2E5-3DB8BA009554}" type="parTrans" cxnId="{9DEFD379-22DB-440B-B5E7-D9DE5C2AFD1A}">
      <dgm:prSet/>
      <dgm:spPr/>
      <dgm:t>
        <a:bodyPr/>
        <a:lstStyle/>
        <a:p>
          <a:endParaRPr lang="en-US"/>
        </a:p>
      </dgm:t>
    </dgm:pt>
    <dgm:pt modelId="{9330C3BC-6086-4570-A2E5-144B4F4E44D2}" type="sibTrans" cxnId="{9DEFD379-22DB-440B-B5E7-D9DE5C2AFD1A}">
      <dgm:prSet/>
      <dgm:spPr/>
      <dgm:t>
        <a:bodyPr/>
        <a:lstStyle/>
        <a:p>
          <a:endParaRPr lang="en-US"/>
        </a:p>
      </dgm:t>
    </dgm:pt>
    <dgm:pt modelId="{2C0535AC-F934-4FE4-B565-0E0458C08F61}">
      <dgm:prSet phldrT="[Text]"/>
      <dgm:spPr/>
      <dgm:t>
        <a:bodyPr/>
        <a:lstStyle/>
        <a:p>
          <a:r>
            <a:rPr lang="en-US" dirty="0"/>
            <a:t>2</a:t>
          </a:r>
          <a:r>
            <a:rPr lang="en-US" baseline="30000" dirty="0"/>
            <a:t>nd</a:t>
          </a:r>
          <a:r>
            <a:rPr lang="en-US" dirty="0"/>
            <a:t> Draft</a:t>
          </a:r>
        </a:p>
        <a:p>
          <a:r>
            <a:rPr lang="en-US" dirty="0"/>
            <a:t>(Dec 2023)</a:t>
          </a:r>
        </a:p>
      </dgm:t>
    </dgm:pt>
    <dgm:pt modelId="{BDF032BB-1D5E-40F9-BC75-8B5D1EADCF7E}" type="parTrans" cxnId="{CB978721-B383-4953-B66A-B1A2F291138B}">
      <dgm:prSet/>
      <dgm:spPr/>
      <dgm:t>
        <a:bodyPr/>
        <a:lstStyle/>
        <a:p>
          <a:endParaRPr lang="en-US"/>
        </a:p>
      </dgm:t>
    </dgm:pt>
    <dgm:pt modelId="{62F23D5A-04A4-4593-9933-480DF8E3BCD6}" type="sibTrans" cxnId="{CB978721-B383-4953-B66A-B1A2F291138B}">
      <dgm:prSet/>
      <dgm:spPr/>
      <dgm:t>
        <a:bodyPr/>
        <a:lstStyle/>
        <a:p>
          <a:endParaRPr lang="en-US"/>
        </a:p>
      </dgm:t>
    </dgm:pt>
    <dgm:pt modelId="{76FE4DF6-7E60-4E38-B2BB-7056065457F7}">
      <dgm:prSet phldrT="[Text]"/>
      <dgm:spPr/>
      <dgm:t>
        <a:bodyPr/>
        <a:lstStyle/>
        <a:p>
          <a:r>
            <a:rPr lang="en-US" baseline="0" dirty="0"/>
            <a:t>AGGREGATOR RECOMMENDED TO TRANSPORT &amp; MARKET </a:t>
          </a:r>
          <a:r>
            <a:rPr lang="en-US" dirty="0"/>
            <a:t>CO</a:t>
          </a:r>
          <a:r>
            <a:rPr lang="en-US" baseline="-25000" dirty="0"/>
            <a:t>2 </a:t>
          </a:r>
          <a:r>
            <a:rPr lang="en-US" baseline="0" dirty="0"/>
            <a:t> </a:t>
          </a:r>
          <a:endParaRPr lang="en-US" dirty="0"/>
        </a:p>
      </dgm:t>
    </dgm:pt>
    <dgm:pt modelId="{53C4A0A4-D3D5-4AA2-BF29-4232D94E8650}" type="parTrans" cxnId="{D7CBE182-8125-470E-AFF1-739EE91EB68C}">
      <dgm:prSet/>
      <dgm:spPr/>
      <dgm:t>
        <a:bodyPr/>
        <a:lstStyle/>
        <a:p>
          <a:endParaRPr lang="en-US"/>
        </a:p>
      </dgm:t>
    </dgm:pt>
    <dgm:pt modelId="{84616C48-4036-4479-93FC-D2E54685E76C}" type="sibTrans" cxnId="{D7CBE182-8125-470E-AFF1-739EE91EB68C}">
      <dgm:prSet/>
      <dgm:spPr/>
      <dgm:t>
        <a:bodyPr/>
        <a:lstStyle/>
        <a:p>
          <a:endParaRPr lang="en-US"/>
        </a:p>
      </dgm:t>
    </dgm:pt>
    <dgm:pt modelId="{A61A3FC3-52A1-48D7-B17D-DE312D6F7814}">
      <dgm:prSet phldrT="[Text]"/>
      <dgm:spPr/>
      <dgm:t>
        <a:bodyPr/>
        <a:lstStyle/>
        <a:p>
          <a:r>
            <a:rPr lang="en-US" dirty="0"/>
            <a:t>CO</a:t>
          </a:r>
          <a:r>
            <a:rPr lang="en-US" baseline="-25000" dirty="0"/>
            <a:t>2</a:t>
          </a:r>
          <a:r>
            <a:rPr lang="en-US" baseline="0" dirty="0"/>
            <a:t> EOR ROLE CLARIFIED</a:t>
          </a:r>
          <a:endParaRPr lang="en-US" dirty="0"/>
        </a:p>
      </dgm:t>
    </dgm:pt>
    <dgm:pt modelId="{F7B64A07-1554-40E0-BCA0-C796BB855323}" type="parTrans" cxnId="{6FC5A4AF-E593-45DE-B7A3-A8D8D406CB61}">
      <dgm:prSet/>
      <dgm:spPr/>
      <dgm:t>
        <a:bodyPr/>
        <a:lstStyle/>
        <a:p>
          <a:endParaRPr lang="en-US"/>
        </a:p>
      </dgm:t>
    </dgm:pt>
    <dgm:pt modelId="{5C01A87B-8371-4F30-8FC3-BCD5D088B8F3}" type="sibTrans" cxnId="{6FC5A4AF-E593-45DE-B7A3-A8D8D406CB61}">
      <dgm:prSet/>
      <dgm:spPr/>
      <dgm:t>
        <a:bodyPr/>
        <a:lstStyle/>
        <a:p>
          <a:endParaRPr lang="en-US"/>
        </a:p>
      </dgm:t>
    </dgm:pt>
    <dgm:pt modelId="{62FB2BD0-9318-48A1-A04B-ACAD4BBD2837}">
      <dgm:prSet phldrT="[Text]"/>
      <dgm:spPr/>
      <dgm:t>
        <a:bodyPr/>
        <a:lstStyle/>
        <a:p>
          <a:r>
            <a:rPr lang="en-US" dirty="0"/>
            <a:t>COMPETITIVE BIDDING PROCESS FOR EXPLORATON LICENCES</a:t>
          </a:r>
        </a:p>
      </dgm:t>
    </dgm:pt>
    <dgm:pt modelId="{10BE04D4-72D8-45A6-8C98-CD7CB302CF03}" type="parTrans" cxnId="{526B423D-C16B-4C1D-BEB3-FB8C46B580DB}">
      <dgm:prSet/>
      <dgm:spPr/>
      <dgm:t>
        <a:bodyPr/>
        <a:lstStyle/>
        <a:p>
          <a:endParaRPr lang="en-US"/>
        </a:p>
      </dgm:t>
    </dgm:pt>
    <dgm:pt modelId="{5438C978-CA13-4972-A3BC-00BF9EA7C6A1}" type="sibTrans" cxnId="{526B423D-C16B-4C1D-BEB3-FB8C46B580DB}">
      <dgm:prSet/>
      <dgm:spPr/>
      <dgm:t>
        <a:bodyPr/>
        <a:lstStyle/>
        <a:p>
          <a:endParaRPr lang="en-US"/>
        </a:p>
      </dgm:t>
    </dgm:pt>
    <dgm:pt modelId="{D6F4AE55-06A9-411A-8E77-A5A3FE5F025D}">
      <dgm:prSet phldrT="[Text]"/>
      <dgm:spPr/>
      <dgm:t>
        <a:bodyPr/>
        <a:lstStyle/>
        <a:p>
          <a:r>
            <a:rPr lang="en-US" dirty="0"/>
            <a:t>NO CO</a:t>
          </a:r>
          <a:r>
            <a:rPr lang="en-US" baseline="-25000" dirty="0"/>
            <a:t>2 </a:t>
          </a:r>
          <a:r>
            <a:rPr lang="en-US" dirty="0"/>
            <a:t>AGGREGATOR PROPOSED</a:t>
          </a:r>
        </a:p>
      </dgm:t>
    </dgm:pt>
    <dgm:pt modelId="{FFCCB63C-AA09-424D-812A-01149C5120F8}" type="parTrans" cxnId="{81D19F1E-1A9A-4AAC-A8E9-F30E7C9CAB5C}">
      <dgm:prSet/>
      <dgm:spPr/>
      <dgm:t>
        <a:bodyPr/>
        <a:lstStyle/>
        <a:p>
          <a:endParaRPr lang="en-US"/>
        </a:p>
      </dgm:t>
    </dgm:pt>
    <dgm:pt modelId="{81B202B3-667E-47C9-B905-C6B04410061B}" type="sibTrans" cxnId="{81D19F1E-1A9A-4AAC-A8E9-F30E7C9CAB5C}">
      <dgm:prSet/>
      <dgm:spPr/>
      <dgm:t>
        <a:bodyPr/>
        <a:lstStyle/>
        <a:p>
          <a:endParaRPr lang="en-US"/>
        </a:p>
      </dgm:t>
    </dgm:pt>
    <dgm:pt modelId="{71FFA588-ECFC-4A44-A33A-3C4732148753}">
      <dgm:prSet phldrT="[Text]"/>
      <dgm:spPr/>
      <dgm:t>
        <a:bodyPr/>
        <a:lstStyle/>
        <a:p>
          <a:r>
            <a:rPr lang="en-US" dirty="0"/>
            <a:t>POST CLOSURE LIABILITIES SPLIT BETWEEN STATE &amp; LICENSEE</a:t>
          </a:r>
        </a:p>
      </dgm:t>
    </dgm:pt>
    <dgm:pt modelId="{2722BCB3-0FD3-4BFD-9F31-C8B6E58A4941}" type="parTrans" cxnId="{2E2212D3-2EAB-4E19-93B1-D5D8C5F0A5C7}">
      <dgm:prSet/>
      <dgm:spPr/>
      <dgm:t>
        <a:bodyPr/>
        <a:lstStyle/>
        <a:p>
          <a:endParaRPr lang="en-US"/>
        </a:p>
      </dgm:t>
    </dgm:pt>
    <dgm:pt modelId="{B81D4885-BD82-4C21-AAC6-167DC594D1A9}" type="sibTrans" cxnId="{2E2212D3-2EAB-4E19-93B1-D5D8C5F0A5C7}">
      <dgm:prSet/>
      <dgm:spPr/>
      <dgm:t>
        <a:bodyPr/>
        <a:lstStyle/>
        <a:p>
          <a:endParaRPr lang="en-US"/>
        </a:p>
      </dgm:t>
    </dgm:pt>
    <dgm:pt modelId="{9D87AED2-89B4-4C09-8C5E-3BAF06B3C9F7}">
      <dgm:prSet phldrT="[Text]"/>
      <dgm:spPr/>
      <dgm:t>
        <a:bodyPr/>
        <a:lstStyle/>
        <a:p>
          <a:r>
            <a:rPr lang="en-US" dirty="0"/>
            <a:t>POST CLOSURE LIABILITIES ABSORBED BY STATE</a:t>
          </a:r>
        </a:p>
      </dgm:t>
    </dgm:pt>
    <dgm:pt modelId="{5532F1D4-02EF-4EA7-AE30-257FA72BD6DD}" type="parTrans" cxnId="{91BFF50C-FF99-4F57-9FC9-0C554A7BCE76}">
      <dgm:prSet/>
      <dgm:spPr/>
      <dgm:t>
        <a:bodyPr/>
        <a:lstStyle/>
        <a:p>
          <a:endParaRPr lang="en-US"/>
        </a:p>
      </dgm:t>
    </dgm:pt>
    <dgm:pt modelId="{3C89A579-B14E-4A23-9D6B-9C39C815F767}" type="sibTrans" cxnId="{91BFF50C-FF99-4F57-9FC9-0C554A7BCE76}">
      <dgm:prSet/>
      <dgm:spPr/>
      <dgm:t>
        <a:bodyPr/>
        <a:lstStyle/>
        <a:p>
          <a:endParaRPr lang="en-US"/>
        </a:p>
      </dgm:t>
    </dgm:pt>
    <dgm:pt modelId="{2D55D5FA-1053-4FAE-98F2-735AEC77E9D1}">
      <dgm:prSet phldrT="[Text]"/>
      <dgm:spPr/>
      <dgm:t>
        <a:bodyPr/>
        <a:lstStyle/>
        <a:p>
          <a:r>
            <a:rPr lang="en-US" b="0" dirty="0"/>
            <a:t>NO PROVISIONS FOR STATE FUNDING</a:t>
          </a:r>
        </a:p>
      </dgm:t>
    </dgm:pt>
    <dgm:pt modelId="{AD6C5C47-03D5-4AEB-9E3E-ABDF9EAF0788}" type="parTrans" cxnId="{A7E77BAB-9EA7-439B-BF9C-6C9D9D2E70FB}">
      <dgm:prSet/>
      <dgm:spPr/>
      <dgm:t>
        <a:bodyPr/>
        <a:lstStyle/>
        <a:p>
          <a:endParaRPr lang="en-US"/>
        </a:p>
      </dgm:t>
    </dgm:pt>
    <dgm:pt modelId="{B312C681-9260-446A-B583-A08442930AA3}" type="sibTrans" cxnId="{A7E77BAB-9EA7-439B-BF9C-6C9D9D2E70FB}">
      <dgm:prSet/>
      <dgm:spPr/>
      <dgm:t>
        <a:bodyPr/>
        <a:lstStyle/>
        <a:p>
          <a:endParaRPr lang="en-US"/>
        </a:p>
      </dgm:t>
    </dgm:pt>
    <dgm:pt modelId="{5C128F2E-2C82-4954-B5F6-7214DC0AA112}">
      <dgm:prSet phldrT="[Text]"/>
      <dgm:spPr/>
      <dgm:t>
        <a:bodyPr/>
        <a:lstStyle/>
        <a:p>
          <a:r>
            <a:rPr lang="en-US" dirty="0"/>
            <a:t>GREEN FUND AMENDMENT TO TARGET CO</a:t>
          </a:r>
          <a:r>
            <a:rPr lang="en-US" baseline="-25000" dirty="0"/>
            <a:t>2</a:t>
          </a:r>
          <a:r>
            <a:rPr lang="en-US" baseline="0" dirty="0"/>
            <a:t> STORAGE PROJECTS</a:t>
          </a:r>
          <a:endParaRPr lang="en-US" dirty="0"/>
        </a:p>
      </dgm:t>
    </dgm:pt>
    <dgm:pt modelId="{0642355A-4AE9-477C-95F5-539C8804F3D7}" type="parTrans" cxnId="{5E94959D-D3BF-4410-80B1-37AA1B0BEBF1}">
      <dgm:prSet/>
      <dgm:spPr/>
      <dgm:t>
        <a:bodyPr/>
        <a:lstStyle/>
        <a:p>
          <a:endParaRPr lang="en-US"/>
        </a:p>
      </dgm:t>
    </dgm:pt>
    <dgm:pt modelId="{BC63B98D-C513-48D6-98C7-9B92D4F15E5E}" type="sibTrans" cxnId="{5E94959D-D3BF-4410-80B1-37AA1B0BEBF1}">
      <dgm:prSet/>
      <dgm:spPr/>
      <dgm:t>
        <a:bodyPr/>
        <a:lstStyle/>
        <a:p>
          <a:endParaRPr lang="en-US"/>
        </a:p>
      </dgm:t>
    </dgm:pt>
    <dgm:pt modelId="{CF6776A5-13A7-422D-B333-EDBEE7662E61}">
      <dgm:prSet phldrT="[Text]"/>
      <dgm:spPr/>
      <dgm:t>
        <a:bodyPr/>
        <a:lstStyle/>
        <a:p>
          <a:r>
            <a:rPr lang="en-US" b="0" dirty="0"/>
            <a:t>SIMULTANEOUS  </a:t>
          </a:r>
          <a:r>
            <a:rPr lang="en-US" dirty="0"/>
            <a:t>CO</a:t>
          </a:r>
          <a:r>
            <a:rPr lang="en-US" baseline="-25000" dirty="0"/>
            <a:t>2 </a:t>
          </a:r>
          <a:r>
            <a:rPr lang="en-US" b="0" dirty="0"/>
            <a:t>STORAGE &amp; O&amp;G EXTRACTION OPERATIONS NOT ADDRESSED</a:t>
          </a:r>
        </a:p>
      </dgm:t>
    </dgm:pt>
    <dgm:pt modelId="{B43BFF6F-105D-44E5-B78D-F27E56F53830}" type="parTrans" cxnId="{3EFDA949-57F6-4934-A330-831A0552B526}">
      <dgm:prSet/>
      <dgm:spPr/>
      <dgm:t>
        <a:bodyPr/>
        <a:lstStyle/>
        <a:p>
          <a:endParaRPr lang="en-US"/>
        </a:p>
      </dgm:t>
    </dgm:pt>
    <dgm:pt modelId="{5A2609E7-8D69-433C-84CC-97C23B985F0E}" type="sibTrans" cxnId="{3EFDA949-57F6-4934-A330-831A0552B526}">
      <dgm:prSet/>
      <dgm:spPr/>
      <dgm:t>
        <a:bodyPr/>
        <a:lstStyle/>
        <a:p>
          <a:endParaRPr lang="en-US"/>
        </a:p>
      </dgm:t>
    </dgm:pt>
    <dgm:pt modelId="{D0B35F7A-CB56-42DC-BC30-1A95068E92D0}">
      <dgm:prSet phldrT="[Text]"/>
      <dgm:spPr/>
      <dgm:t>
        <a:bodyPr/>
        <a:lstStyle/>
        <a:p>
          <a:r>
            <a:rPr lang="en-US" dirty="0"/>
            <a:t>SIMULTANEOUS STORAGE &amp; EXTRACTION OPERATIONS PROTOCOL INCLUDED</a:t>
          </a:r>
        </a:p>
      </dgm:t>
    </dgm:pt>
    <dgm:pt modelId="{598EA0B2-CFAB-4B3A-85AA-2ECD546A836B}" type="parTrans" cxnId="{4499DAC4-9520-403B-B91E-518506783CBC}">
      <dgm:prSet/>
      <dgm:spPr/>
      <dgm:t>
        <a:bodyPr/>
        <a:lstStyle/>
        <a:p>
          <a:endParaRPr lang="en-US"/>
        </a:p>
      </dgm:t>
    </dgm:pt>
    <dgm:pt modelId="{6437305D-56AB-494E-9AC2-139625B9DCE2}" type="sibTrans" cxnId="{4499DAC4-9520-403B-B91E-518506783CBC}">
      <dgm:prSet/>
      <dgm:spPr/>
      <dgm:t>
        <a:bodyPr/>
        <a:lstStyle/>
        <a:p>
          <a:endParaRPr lang="en-US"/>
        </a:p>
      </dgm:t>
    </dgm:pt>
    <dgm:pt modelId="{4548DBAD-A2BA-499A-9FF0-223B8CE78DA9}" type="pres">
      <dgm:prSet presAssocID="{CB2D8970-CACC-4C05-81F4-19E796C402A3}" presName="linearFlow" presStyleCnt="0">
        <dgm:presLayoutVars>
          <dgm:dir/>
          <dgm:animLvl val="lvl"/>
          <dgm:resizeHandles val="exact"/>
        </dgm:presLayoutVars>
      </dgm:prSet>
      <dgm:spPr/>
    </dgm:pt>
    <dgm:pt modelId="{E9557BF3-13DB-43CF-9A06-7ADB59E04CAD}" type="pres">
      <dgm:prSet presAssocID="{F7B7B52B-A151-4AA7-9197-64C88DBD1869}" presName="composite" presStyleCnt="0"/>
      <dgm:spPr/>
    </dgm:pt>
    <dgm:pt modelId="{B5ED61E1-41B4-4425-88BC-C4073A3DA2F7}" type="pres">
      <dgm:prSet presAssocID="{F7B7B52B-A151-4AA7-9197-64C88DBD1869}" presName="parentText" presStyleLbl="alignNode1" presStyleIdx="0" presStyleCnt="2">
        <dgm:presLayoutVars>
          <dgm:chMax val="1"/>
          <dgm:bulletEnabled val="1"/>
        </dgm:presLayoutVars>
      </dgm:prSet>
      <dgm:spPr/>
    </dgm:pt>
    <dgm:pt modelId="{8F7C048A-C6F6-4783-9371-3711EABA86B4}" type="pres">
      <dgm:prSet presAssocID="{F7B7B52B-A151-4AA7-9197-64C88DBD1869}" presName="descendantText" presStyleLbl="alignAcc1" presStyleIdx="0" presStyleCnt="2">
        <dgm:presLayoutVars>
          <dgm:bulletEnabled val="1"/>
        </dgm:presLayoutVars>
      </dgm:prSet>
      <dgm:spPr/>
    </dgm:pt>
    <dgm:pt modelId="{801F1DC6-A4FA-4B01-86E9-F000DB0002C6}" type="pres">
      <dgm:prSet presAssocID="{365EA88E-38AF-48CD-860B-69C949F5A614}" presName="sp" presStyleCnt="0"/>
      <dgm:spPr/>
    </dgm:pt>
    <dgm:pt modelId="{F9E51012-E5D7-4FEC-B7CA-D63AF3A5DAFC}" type="pres">
      <dgm:prSet presAssocID="{2C0535AC-F934-4FE4-B565-0E0458C08F61}" presName="composite" presStyleCnt="0"/>
      <dgm:spPr/>
    </dgm:pt>
    <dgm:pt modelId="{BC456C93-C75A-4534-A5FF-D6140F6C6F0F}" type="pres">
      <dgm:prSet presAssocID="{2C0535AC-F934-4FE4-B565-0E0458C08F61}" presName="parentText" presStyleLbl="alignNode1" presStyleIdx="1" presStyleCnt="2">
        <dgm:presLayoutVars>
          <dgm:chMax val="1"/>
          <dgm:bulletEnabled val="1"/>
        </dgm:presLayoutVars>
      </dgm:prSet>
      <dgm:spPr/>
    </dgm:pt>
    <dgm:pt modelId="{A263E26A-5986-47E1-995D-2F86C577510C}" type="pres">
      <dgm:prSet presAssocID="{2C0535AC-F934-4FE4-B565-0E0458C08F61}" presName="descendantText" presStyleLbl="alignAcc1" presStyleIdx="1" presStyleCnt="2">
        <dgm:presLayoutVars>
          <dgm:bulletEnabled val="1"/>
        </dgm:presLayoutVars>
      </dgm:prSet>
      <dgm:spPr/>
    </dgm:pt>
  </dgm:ptLst>
  <dgm:cxnLst>
    <dgm:cxn modelId="{7FAF9304-3E8C-4E6C-BC3F-BCA4E2C16351}" type="presOf" srcId="{5C128F2E-2C82-4954-B5F6-7214DC0AA112}" destId="{A263E26A-5986-47E1-995D-2F86C577510C}" srcOrd="0" destOrd="4" presId="urn:microsoft.com/office/officeart/2005/8/layout/chevron2"/>
    <dgm:cxn modelId="{43003F08-88FA-4B26-A42C-5B6173608A1C}" type="presOf" srcId="{62FB2BD0-9318-48A1-A04B-ACAD4BBD2837}" destId="{A263E26A-5986-47E1-995D-2F86C577510C}" srcOrd="0" destOrd="3" presId="urn:microsoft.com/office/officeart/2005/8/layout/chevron2"/>
    <dgm:cxn modelId="{91BFF50C-FF99-4F57-9FC9-0C554A7BCE76}" srcId="{2C0535AC-F934-4FE4-B565-0E0458C08F61}" destId="{9D87AED2-89B4-4C09-8C5E-3BAF06B3C9F7}" srcOrd="0" destOrd="0" parTransId="{5532F1D4-02EF-4EA7-AE30-257FA72BD6DD}" sibTransId="{3C89A579-B14E-4A23-9D6B-9C39C815F767}"/>
    <dgm:cxn modelId="{ED06071B-2BEA-4A4F-8281-1BAB88026940}" type="presOf" srcId="{76FE4DF6-7E60-4E38-B2BB-7056065457F7}" destId="{A263E26A-5986-47E1-995D-2F86C577510C}" srcOrd="0" destOrd="1" presId="urn:microsoft.com/office/officeart/2005/8/layout/chevron2"/>
    <dgm:cxn modelId="{2D79C71D-C6C5-4ED1-9139-458AB0E77A88}" type="presOf" srcId="{F7B7B52B-A151-4AA7-9197-64C88DBD1869}" destId="{B5ED61E1-41B4-4425-88BC-C4073A3DA2F7}" srcOrd="0" destOrd="0" presId="urn:microsoft.com/office/officeart/2005/8/layout/chevron2"/>
    <dgm:cxn modelId="{81D19F1E-1A9A-4AAC-A8E9-F30E7C9CAB5C}" srcId="{F7B7B52B-A151-4AA7-9197-64C88DBD1869}" destId="{D6F4AE55-06A9-411A-8E77-A5A3FE5F025D}" srcOrd="1" destOrd="0" parTransId="{FFCCB63C-AA09-424D-812A-01149C5120F8}" sibTransId="{81B202B3-667E-47C9-B905-C6B04410061B}"/>
    <dgm:cxn modelId="{CB978721-B383-4953-B66A-B1A2F291138B}" srcId="{CB2D8970-CACC-4C05-81F4-19E796C402A3}" destId="{2C0535AC-F934-4FE4-B565-0E0458C08F61}" srcOrd="1" destOrd="0" parTransId="{BDF032BB-1D5E-40F9-BC75-8B5D1EADCF7E}" sibTransId="{62F23D5A-04A4-4593-9933-480DF8E3BCD6}"/>
    <dgm:cxn modelId="{E0606030-F6E8-43D5-9779-A89498463DB3}" type="presOf" srcId="{9D87AED2-89B4-4C09-8C5E-3BAF06B3C9F7}" destId="{A263E26A-5986-47E1-995D-2F86C577510C}" srcOrd="0" destOrd="0" presId="urn:microsoft.com/office/officeart/2005/8/layout/chevron2"/>
    <dgm:cxn modelId="{526B423D-C16B-4C1D-BEB3-FB8C46B580DB}" srcId="{2C0535AC-F934-4FE4-B565-0E0458C08F61}" destId="{62FB2BD0-9318-48A1-A04B-ACAD4BBD2837}" srcOrd="3" destOrd="0" parTransId="{10BE04D4-72D8-45A6-8C98-CD7CB302CF03}" sibTransId="{5438C978-CA13-4972-A3BC-00BF9EA7C6A1}"/>
    <dgm:cxn modelId="{3EFDA949-57F6-4934-A330-831A0552B526}" srcId="{F7B7B52B-A151-4AA7-9197-64C88DBD1869}" destId="{CF6776A5-13A7-422D-B333-EDBEE7662E61}" srcOrd="5" destOrd="0" parTransId="{B43BFF6F-105D-44E5-B78D-F27E56F53830}" sibTransId="{5A2609E7-8D69-433C-84CC-97C23B985F0E}"/>
    <dgm:cxn modelId="{EFFF2153-AAF9-4AF1-BE8E-5439ED1E52CD}" type="presOf" srcId="{CF6776A5-13A7-422D-B333-EDBEE7662E61}" destId="{8F7C048A-C6F6-4783-9371-3711EABA86B4}" srcOrd="0" destOrd="5" presId="urn:microsoft.com/office/officeart/2005/8/layout/chevron2"/>
    <dgm:cxn modelId="{14E5D167-B7B9-4E5F-849B-833F83530336}" type="presOf" srcId="{71FFA588-ECFC-4A44-A33A-3C4732148753}" destId="{8F7C048A-C6F6-4783-9371-3711EABA86B4}" srcOrd="0" destOrd="0" presId="urn:microsoft.com/office/officeart/2005/8/layout/chevron2"/>
    <dgm:cxn modelId="{9DEFD379-22DB-440B-B5E7-D9DE5C2AFD1A}" srcId="{F7B7B52B-A151-4AA7-9197-64C88DBD1869}" destId="{51D46898-3769-456E-95CE-91BAC6C9B896}" srcOrd="3" destOrd="0" parTransId="{74A83854-5944-4504-A2E5-3DB8BA009554}" sibTransId="{9330C3BC-6086-4570-A2E5-144B4F4E44D2}"/>
    <dgm:cxn modelId="{B5D3477D-013B-40D9-B44E-13C5EBE4832F}" type="presOf" srcId="{D6F4AE55-06A9-411A-8E77-A5A3FE5F025D}" destId="{8F7C048A-C6F6-4783-9371-3711EABA86B4}" srcOrd="0" destOrd="1" presId="urn:microsoft.com/office/officeart/2005/8/layout/chevron2"/>
    <dgm:cxn modelId="{D7CBE182-8125-470E-AFF1-739EE91EB68C}" srcId="{2C0535AC-F934-4FE4-B565-0E0458C08F61}" destId="{76FE4DF6-7E60-4E38-B2BB-7056065457F7}" srcOrd="1" destOrd="0" parTransId="{53C4A0A4-D3D5-4AA2-BF29-4232D94E8650}" sibTransId="{84616C48-4036-4479-93FC-D2E54685E76C}"/>
    <dgm:cxn modelId="{7B273A90-2903-4E80-8010-2BA100FB0A82}" type="presOf" srcId="{51D46898-3769-456E-95CE-91BAC6C9B896}" destId="{8F7C048A-C6F6-4783-9371-3711EABA86B4}" srcOrd="0" destOrd="3" presId="urn:microsoft.com/office/officeart/2005/8/layout/chevron2"/>
    <dgm:cxn modelId="{8CC78494-6EF9-472E-AF65-330F9BDB5382}" type="presOf" srcId="{A61A3FC3-52A1-48D7-B17D-DE312D6F7814}" destId="{A263E26A-5986-47E1-995D-2F86C577510C}" srcOrd="0" destOrd="2" presId="urn:microsoft.com/office/officeart/2005/8/layout/chevron2"/>
    <dgm:cxn modelId="{5E94959D-D3BF-4410-80B1-37AA1B0BEBF1}" srcId="{2C0535AC-F934-4FE4-B565-0E0458C08F61}" destId="{5C128F2E-2C82-4954-B5F6-7214DC0AA112}" srcOrd="4" destOrd="0" parTransId="{0642355A-4AE9-477C-95F5-539C8804F3D7}" sibTransId="{BC63B98D-C513-48D6-98C7-9B92D4F15E5E}"/>
    <dgm:cxn modelId="{1D1AD8A2-871F-48D1-A2EC-EC6A3C3258C3}" type="presOf" srcId="{2D55D5FA-1053-4FAE-98F2-735AEC77E9D1}" destId="{8F7C048A-C6F6-4783-9371-3711EABA86B4}" srcOrd="0" destOrd="4" presId="urn:microsoft.com/office/officeart/2005/8/layout/chevron2"/>
    <dgm:cxn modelId="{7D3D13A3-34D8-4A94-A5E2-489975F5761E}" type="presOf" srcId="{1BD04BE0-F895-40BF-AE3A-0EE5C11F0DB7}" destId="{8F7C048A-C6F6-4783-9371-3711EABA86B4}" srcOrd="0" destOrd="2" presId="urn:microsoft.com/office/officeart/2005/8/layout/chevron2"/>
    <dgm:cxn modelId="{A7E77BAB-9EA7-439B-BF9C-6C9D9D2E70FB}" srcId="{F7B7B52B-A151-4AA7-9197-64C88DBD1869}" destId="{2D55D5FA-1053-4FAE-98F2-735AEC77E9D1}" srcOrd="4" destOrd="0" parTransId="{AD6C5C47-03D5-4AEB-9E3E-ABDF9EAF0788}" sibTransId="{B312C681-9260-446A-B583-A08442930AA3}"/>
    <dgm:cxn modelId="{6FC5A4AF-E593-45DE-B7A3-A8D8D406CB61}" srcId="{2C0535AC-F934-4FE4-B565-0E0458C08F61}" destId="{A61A3FC3-52A1-48D7-B17D-DE312D6F7814}" srcOrd="2" destOrd="0" parTransId="{F7B64A07-1554-40E0-BCA0-C796BB855323}" sibTransId="{5C01A87B-8371-4F30-8FC3-BCD5D088B8F3}"/>
    <dgm:cxn modelId="{4499DAC4-9520-403B-B91E-518506783CBC}" srcId="{2C0535AC-F934-4FE4-B565-0E0458C08F61}" destId="{D0B35F7A-CB56-42DC-BC30-1A95068E92D0}" srcOrd="5" destOrd="0" parTransId="{598EA0B2-CFAB-4B3A-85AA-2ECD546A836B}" sibTransId="{6437305D-56AB-494E-9AC2-139625B9DCE2}"/>
    <dgm:cxn modelId="{2E2212D3-2EAB-4E19-93B1-D5D8C5F0A5C7}" srcId="{F7B7B52B-A151-4AA7-9197-64C88DBD1869}" destId="{71FFA588-ECFC-4A44-A33A-3C4732148753}" srcOrd="0" destOrd="0" parTransId="{2722BCB3-0FD3-4BFD-9F31-C8B6E58A4941}" sibTransId="{B81D4885-BD82-4C21-AAC6-167DC594D1A9}"/>
    <dgm:cxn modelId="{EFFA1FD5-C4FE-41E7-AE5A-A1C909AB52AA}" srcId="{F7B7B52B-A151-4AA7-9197-64C88DBD1869}" destId="{1BD04BE0-F895-40BF-AE3A-0EE5C11F0DB7}" srcOrd="2" destOrd="0" parTransId="{539B6C10-0E6E-4B34-AEC8-FE1C66AFF08D}" sibTransId="{AC9E49FF-A086-43C0-A564-C3E540B7F190}"/>
    <dgm:cxn modelId="{9C6ACED5-F81B-4E41-BCDD-D70B213D81A9}" type="presOf" srcId="{CB2D8970-CACC-4C05-81F4-19E796C402A3}" destId="{4548DBAD-A2BA-499A-9FF0-223B8CE78DA9}" srcOrd="0" destOrd="0" presId="urn:microsoft.com/office/officeart/2005/8/layout/chevron2"/>
    <dgm:cxn modelId="{5450B0E3-005C-4C9E-8240-2CFC2E758E71}" type="presOf" srcId="{2C0535AC-F934-4FE4-B565-0E0458C08F61}" destId="{BC456C93-C75A-4534-A5FF-D6140F6C6F0F}" srcOrd="0" destOrd="0" presId="urn:microsoft.com/office/officeart/2005/8/layout/chevron2"/>
    <dgm:cxn modelId="{CAFCD8EC-22F3-488C-8978-B8CBE0E0E02A}" type="presOf" srcId="{D0B35F7A-CB56-42DC-BC30-1A95068E92D0}" destId="{A263E26A-5986-47E1-995D-2F86C577510C}" srcOrd="0" destOrd="5" presId="urn:microsoft.com/office/officeart/2005/8/layout/chevron2"/>
    <dgm:cxn modelId="{41279CF6-7683-4C4D-82EC-FC8C61ADDCC4}" srcId="{CB2D8970-CACC-4C05-81F4-19E796C402A3}" destId="{F7B7B52B-A151-4AA7-9197-64C88DBD1869}" srcOrd="0" destOrd="0" parTransId="{30FD8089-72CA-41B7-ADE4-570852B9D77D}" sibTransId="{365EA88E-38AF-48CD-860B-69C949F5A614}"/>
    <dgm:cxn modelId="{B6AD2B8B-283C-42E4-B441-26641DFB0CB9}" type="presParOf" srcId="{4548DBAD-A2BA-499A-9FF0-223B8CE78DA9}" destId="{E9557BF3-13DB-43CF-9A06-7ADB59E04CAD}" srcOrd="0" destOrd="0" presId="urn:microsoft.com/office/officeart/2005/8/layout/chevron2"/>
    <dgm:cxn modelId="{62458F31-705D-4464-A648-B791BDA8FEB0}" type="presParOf" srcId="{E9557BF3-13DB-43CF-9A06-7ADB59E04CAD}" destId="{B5ED61E1-41B4-4425-88BC-C4073A3DA2F7}" srcOrd="0" destOrd="0" presId="urn:microsoft.com/office/officeart/2005/8/layout/chevron2"/>
    <dgm:cxn modelId="{C1E72D2E-DD36-408B-A4E3-F170C62CBB8C}" type="presParOf" srcId="{E9557BF3-13DB-43CF-9A06-7ADB59E04CAD}" destId="{8F7C048A-C6F6-4783-9371-3711EABA86B4}" srcOrd="1" destOrd="0" presId="urn:microsoft.com/office/officeart/2005/8/layout/chevron2"/>
    <dgm:cxn modelId="{6C60807A-186F-487E-A784-F370B5F1C8B2}" type="presParOf" srcId="{4548DBAD-A2BA-499A-9FF0-223B8CE78DA9}" destId="{801F1DC6-A4FA-4B01-86E9-F000DB0002C6}" srcOrd="1" destOrd="0" presId="urn:microsoft.com/office/officeart/2005/8/layout/chevron2"/>
    <dgm:cxn modelId="{BD5DF130-3959-4FE1-A348-28840C6844D6}" type="presParOf" srcId="{4548DBAD-A2BA-499A-9FF0-223B8CE78DA9}" destId="{F9E51012-E5D7-4FEC-B7CA-D63AF3A5DAFC}" srcOrd="2" destOrd="0" presId="urn:microsoft.com/office/officeart/2005/8/layout/chevron2"/>
    <dgm:cxn modelId="{B1710042-59EA-4C3D-ADCF-CEA5BAADE233}" type="presParOf" srcId="{F9E51012-E5D7-4FEC-B7CA-D63AF3A5DAFC}" destId="{BC456C93-C75A-4534-A5FF-D6140F6C6F0F}" srcOrd="0" destOrd="0" presId="urn:microsoft.com/office/officeart/2005/8/layout/chevron2"/>
    <dgm:cxn modelId="{24050AA5-7FF7-4207-A179-4E47C1760DA0}" type="presParOf" srcId="{F9E51012-E5D7-4FEC-B7CA-D63AF3A5DAFC}" destId="{A263E26A-5986-47E1-995D-2F86C57751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00377-C9D3-4208-8E78-0EA06A320F5C}">
      <dsp:nvSpPr>
        <dsp:cNvPr id="0" name=""/>
        <dsp:cNvSpPr/>
      </dsp:nvSpPr>
      <dsp:spPr>
        <a:xfrm>
          <a:off x="5275908" y="1819770"/>
          <a:ext cx="153983" cy="674593"/>
        </a:xfrm>
        <a:custGeom>
          <a:avLst/>
          <a:gdLst/>
          <a:ahLst/>
          <a:cxnLst/>
          <a:rect l="0" t="0" r="0" b="0"/>
          <a:pathLst>
            <a:path>
              <a:moveTo>
                <a:pt x="153983" y="0"/>
              </a:moveTo>
              <a:lnTo>
                <a:pt x="153983" y="674593"/>
              </a:lnTo>
              <a:lnTo>
                <a:pt x="0" y="674593"/>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DDBDB-5020-4A76-BD4A-E36F3A083387}">
      <dsp:nvSpPr>
        <dsp:cNvPr id="0" name=""/>
        <dsp:cNvSpPr/>
      </dsp:nvSpPr>
      <dsp:spPr>
        <a:xfrm>
          <a:off x="5429891" y="1819770"/>
          <a:ext cx="4341868" cy="1349187"/>
        </a:xfrm>
        <a:custGeom>
          <a:avLst/>
          <a:gdLst/>
          <a:ahLst/>
          <a:cxnLst/>
          <a:rect l="0" t="0" r="0" b="0"/>
          <a:pathLst>
            <a:path>
              <a:moveTo>
                <a:pt x="0" y="0"/>
              </a:moveTo>
              <a:lnTo>
                <a:pt x="0" y="1195204"/>
              </a:lnTo>
              <a:lnTo>
                <a:pt x="4341868" y="1195204"/>
              </a:lnTo>
              <a:lnTo>
                <a:pt x="4341868" y="134918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44A02-9F86-4439-A3AC-2D94D89F7DAE}">
      <dsp:nvSpPr>
        <dsp:cNvPr id="0" name=""/>
        <dsp:cNvSpPr/>
      </dsp:nvSpPr>
      <dsp:spPr>
        <a:xfrm>
          <a:off x="5429891" y="1819770"/>
          <a:ext cx="1773426" cy="1349187"/>
        </a:xfrm>
        <a:custGeom>
          <a:avLst/>
          <a:gdLst/>
          <a:ahLst/>
          <a:cxnLst/>
          <a:rect l="0" t="0" r="0" b="0"/>
          <a:pathLst>
            <a:path>
              <a:moveTo>
                <a:pt x="0" y="0"/>
              </a:moveTo>
              <a:lnTo>
                <a:pt x="0" y="1195204"/>
              </a:lnTo>
              <a:lnTo>
                <a:pt x="1773426" y="1195204"/>
              </a:lnTo>
              <a:lnTo>
                <a:pt x="1773426" y="134918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77A4C-A426-4AF6-9D5B-6E00DB23B327}">
      <dsp:nvSpPr>
        <dsp:cNvPr id="0" name=""/>
        <dsp:cNvSpPr/>
      </dsp:nvSpPr>
      <dsp:spPr>
        <a:xfrm>
          <a:off x="4909904" y="1819770"/>
          <a:ext cx="519987" cy="1349187"/>
        </a:xfrm>
        <a:custGeom>
          <a:avLst/>
          <a:gdLst/>
          <a:ahLst/>
          <a:cxnLst/>
          <a:rect l="0" t="0" r="0" b="0"/>
          <a:pathLst>
            <a:path>
              <a:moveTo>
                <a:pt x="519987" y="0"/>
              </a:moveTo>
              <a:lnTo>
                <a:pt x="519987" y="1195204"/>
              </a:lnTo>
              <a:lnTo>
                <a:pt x="0" y="1195204"/>
              </a:lnTo>
              <a:lnTo>
                <a:pt x="0" y="134918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4CF93-40A5-4264-A5F6-7EE2882B62BA}">
      <dsp:nvSpPr>
        <dsp:cNvPr id="0" name=""/>
        <dsp:cNvSpPr/>
      </dsp:nvSpPr>
      <dsp:spPr>
        <a:xfrm>
          <a:off x="2927676" y="1819770"/>
          <a:ext cx="2502214" cy="1349187"/>
        </a:xfrm>
        <a:custGeom>
          <a:avLst/>
          <a:gdLst/>
          <a:ahLst/>
          <a:cxnLst/>
          <a:rect l="0" t="0" r="0" b="0"/>
          <a:pathLst>
            <a:path>
              <a:moveTo>
                <a:pt x="2502214" y="0"/>
              </a:moveTo>
              <a:lnTo>
                <a:pt x="2502214" y="1195204"/>
              </a:lnTo>
              <a:lnTo>
                <a:pt x="0" y="1195204"/>
              </a:lnTo>
              <a:lnTo>
                <a:pt x="0" y="134918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4D09E-C32A-4272-B90F-CBC121376EF9}">
      <dsp:nvSpPr>
        <dsp:cNvPr id="0" name=""/>
        <dsp:cNvSpPr/>
      </dsp:nvSpPr>
      <dsp:spPr>
        <a:xfrm>
          <a:off x="879221" y="1819770"/>
          <a:ext cx="4550670" cy="1349187"/>
        </a:xfrm>
        <a:custGeom>
          <a:avLst/>
          <a:gdLst/>
          <a:ahLst/>
          <a:cxnLst/>
          <a:rect l="0" t="0" r="0" b="0"/>
          <a:pathLst>
            <a:path>
              <a:moveTo>
                <a:pt x="4550670" y="0"/>
              </a:moveTo>
              <a:lnTo>
                <a:pt x="4550670" y="1195204"/>
              </a:lnTo>
              <a:lnTo>
                <a:pt x="0" y="1195204"/>
              </a:lnTo>
              <a:lnTo>
                <a:pt x="0" y="134918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5EF11-A2D4-45C3-A6C7-DA903074462F}">
      <dsp:nvSpPr>
        <dsp:cNvPr id="0" name=""/>
        <dsp:cNvSpPr/>
      </dsp:nvSpPr>
      <dsp:spPr>
        <a:xfrm>
          <a:off x="4500081" y="719193"/>
          <a:ext cx="1859620" cy="110057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Carbon Capture &amp; CO2 EOR Steering Committee</a:t>
          </a:r>
        </a:p>
      </dsp:txBody>
      <dsp:txXfrm>
        <a:off x="4500081" y="719193"/>
        <a:ext cx="1859620" cy="1100577"/>
      </dsp:txXfrm>
    </dsp:sp>
    <dsp:sp modelId="{31D326CE-832B-49EA-8D64-404620DA7CC7}">
      <dsp:nvSpPr>
        <dsp:cNvPr id="0" name=""/>
        <dsp:cNvSpPr/>
      </dsp:nvSpPr>
      <dsp:spPr>
        <a:xfrm>
          <a:off x="4610" y="3168958"/>
          <a:ext cx="1749221" cy="7332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Technical/Subsurface Workgroup</a:t>
          </a:r>
        </a:p>
      </dsp:txBody>
      <dsp:txXfrm>
        <a:off x="4610" y="3168958"/>
        <a:ext cx="1749221" cy="733254"/>
      </dsp:txXfrm>
    </dsp:sp>
    <dsp:sp modelId="{76874EDB-563B-4CC2-960C-4323BC1304CB}">
      <dsp:nvSpPr>
        <dsp:cNvPr id="0" name=""/>
        <dsp:cNvSpPr/>
      </dsp:nvSpPr>
      <dsp:spPr>
        <a:xfrm>
          <a:off x="2061798" y="3168958"/>
          <a:ext cx="1731755" cy="10845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UWI/UTT Carbon Storage Atlas Workgroup</a:t>
          </a:r>
        </a:p>
      </dsp:txBody>
      <dsp:txXfrm>
        <a:off x="2061798" y="3168958"/>
        <a:ext cx="1731755" cy="1084541"/>
      </dsp:txXfrm>
    </dsp:sp>
    <dsp:sp modelId="{206BD4C1-AE90-4D8A-B82D-4A149D48C0A0}">
      <dsp:nvSpPr>
        <dsp:cNvPr id="0" name=""/>
        <dsp:cNvSpPr/>
      </dsp:nvSpPr>
      <dsp:spPr>
        <a:xfrm>
          <a:off x="4101521" y="3168958"/>
          <a:ext cx="1616766" cy="7332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GHG/Methane Emissions Workgroup </a:t>
          </a:r>
        </a:p>
      </dsp:txBody>
      <dsp:txXfrm>
        <a:off x="4101521" y="3168958"/>
        <a:ext cx="1616766" cy="733254"/>
      </dsp:txXfrm>
    </dsp:sp>
    <dsp:sp modelId="{E9CDCB70-BC09-4D32-9664-C3B14E9EF0FC}">
      <dsp:nvSpPr>
        <dsp:cNvPr id="0" name=""/>
        <dsp:cNvSpPr/>
      </dsp:nvSpPr>
      <dsp:spPr>
        <a:xfrm>
          <a:off x="6026254" y="3168958"/>
          <a:ext cx="2354126" cy="7332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9900"/>
              </a:solidFill>
            </a:rPr>
            <a:t>Legal/Regulatory Workgroup</a:t>
          </a:r>
        </a:p>
      </dsp:txBody>
      <dsp:txXfrm>
        <a:off x="6026254" y="3168958"/>
        <a:ext cx="2354126" cy="733254"/>
      </dsp:txXfrm>
    </dsp:sp>
    <dsp:sp modelId="{F587D7E7-8A29-46FA-8467-DFF918CE1166}">
      <dsp:nvSpPr>
        <dsp:cNvPr id="0" name=""/>
        <dsp:cNvSpPr/>
      </dsp:nvSpPr>
      <dsp:spPr>
        <a:xfrm>
          <a:off x="8688348" y="3168958"/>
          <a:ext cx="2166824" cy="7332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Funding / Commercial Workgroup</a:t>
          </a:r>
        </a:p>
      </dsp:txBody>
      <dsp:txXfrm>
        <a:off x="8688348" y="3168958"/>
        <a:ext cx="2166824" cy="733254"/>
      </dsp:txXfrm>
    </dsp:sp>
    <dsp:sp modelId="{FBF976FA-43EE-4FBB-857B-09FCBA6B7E7C}">
      <dsp:nvSpPr>
        <dsp:cNvPr id="0" name=""/>
        <dsp:cNvSpPr/>
      </dsp:nvSpPr>
      <dsp:spPr>
        <a:xfrm>
          <a:off x="3809399" y="2127737"/>
          <a:ext cx="1466508" cy="7332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Steering Committee Coordinator</a:t>
          </a:r>
        </a:p>
      </dsp:txBody>
      <dsp:txXfrm>
        <a:off x="3809399" y="2127737"/>
        <a:ext cx="1466508" cy="733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8BDA-DA89-4D0C-AF01-2A61AB9BC175}">
      <dsp:nvSpPr>
        <dsp:cNvPr id="0" name=""/>
        <dsp:cNvSpPr/>
      </dsp:nvSpPr>
      <dsp:spPr>
        <a:xfrm>
          <a:off x="437390"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Research on international CCS laws</a:t>
          </a:r>
        </a:p>
        <a:p>
          <a:pPr marL="57150" lvl="1" indent="-57150" algn="l" defTabSz="488950">
            <a:lnSpc>
              <a:spcPct val="90000"/>
            </a:lnSpc>
            <a:spcBef>
              <a:spcPct val="0"/>
            </a:spcBef>
            <a:spcAft>
              <a:spcPct val="15000"/>
            </a:spcAft>
            <a:buChar char="•"/>
          </a:pPr>
          <a:r>
            <a:rPr lang="en-US" sz="1100" kern="1200" dirty="0"/>
            <a:t>1st Draft Policy created</a:t>
          </a:r>
        </a:p>
      </dsp:txBody>
      <dsp:txXfrm>
        <a:off x="869835" y="1976330"/>
        <a:ext cx="843267" cy="1058430"/>
      </dsp:txXfrm>
    </dsp:sp>
    <dsp:sp modelId="{34FBAECC-70D9-4662-AC2D-5074C50E697F}">
      <dsp:nvSpPr>
        <dsp:cNvPr id="0" name=""/>
        <dsp:cNvSpPr/>
      </dsp:nvSpPr>
      <dsp:spPr>
        <a:xfrm>
          <a:off x="1260"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Feb-Jul 2022</a:t>
          </a:r>
        </a:p>
      </dsp:txBody>
      <dsp:txXfrm>
        <a:off x="127920" y="2199761"/>
        <a:ext cx="611569" cy="611569"/>
      </dsp:txXfrm>
    </dsp:sp>
    <dsp:sp modelId="{169C3E28-815B-4FC9-A1BF-F9F88A65A1EB}">
      <dsp:nvSpPr>
        <dsp:cNvPr id="0" name=""/>
        <dsp:cNvSpPr/>
      </dsp:nvSpPr>
      <dsp:spPr>
        <a:xfrm>
          <a:off x="2707725"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t>Feedback requested from 24 stakeholders on Draft CCS Policy</a:t>
          </a:r>
        </a:p>
      </dsp:txBody>
      <dsp:txXfrm>
        <a:off x="3140170" y="1976330"/>
        <a:ext cx="843267" cy="1058430"/>
      </dsp:txXfrm>
    </dsp:sp>
    <dsp:sp modelId="{FFBEA154-FDDE-4489-9D27-927D59DB68B5}">
      <dsp:nvSpPr>
        <dsp:cNvPr id="0" name=""/>
        <dsp:cNvSpPr/>
      </dsp:nvSpPr>
      <dsp:spPr>
        <a:xfrm>
          <a:off x="2275280"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Aug 2022</a:t>
          </a:r>
        </a:p>
      </dsp:txBody>
      <dsp:txXfrm>
        <a:off x="2401940" y="2199761"/>
        <a:ext cx="611569" cy="611569"/>
      </dsp:txXfrm>
    </dsp:sp>
    <dsp:sp modelId="{866FF7A2-4919-4954-B960-D33BDB0D6BEC}">
      <dsp:nvSpPr>
        <dsp:cNvPr id="0" name=""/>
        <dsp:cNvSpPr/>
      </dsp:nvSpPr>
      <dsp:spPr>
        <a:xfrm>
          <a:off x="4978060"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t>Robust feedback received from 14 stakeholders</a:t>
          </a:r>
        </a:p>
      </dsp:txBody>
      <dsp:txXfrm>
        <a:off x="5410505" y="1976330"/>
        <a:ext cx="843267" cy="1058430"/>
      </dsp:txXfrm>
    </dsp:sp>
    <dsp:sp modelId="{478F6228-1A42-4D5A-A32D-5FDADED310F9}">
      <dsp:nvSpPr>
        <dsp:cNvPr id="0" name=""/>
        <dsp:cNvSpPr/>
      </dsp:nvSpPr>
      <dsp:spPr>
        <a:xfrm>
          <a:off x="4545615"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Jan 2023</a:t>
          </a:r>
        </a:p>
      </dsp:txBody>
      <dsp:txXfrm>
        <a:off x="4672275" y="2199761"/>
        <a:ext cx="611569" cy="611569"/>
      </dsp:txXfrm>
    </dsp:sp>
    <dsp:sp modelId="{82C33566-D781-41F2-AB71-2ED03473AA3B}">
      <dsp:nvSpPr>
        <dsp:cNvPr id="0" name=""/>
        <dsp:cNvSpPr/>
      </dsp:nvSpPr>
      <dsp:spPr>
        <a:xfrm>
          <a:off x="7252080" y="1717967"/>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Draft Policy amended based on feedback</a:t>
          </a:r>
        </a:p>
        <a:p>
          <a:pPr marL="57150" lvl="1" indent="-57150" algn="l" defTabSz="488950">
            <a:lnSpc>
              <a:spcPct val="90000"/>
            </a:lnSpc>
            <a:spcBef>
              <a:spcPct val="0"/>
            </a:spcBef>
            <a:spcAft>
              <a:spcPct val="15000"/>
            </a:spcAft>
            <a:buChar char="•"/>
          </a:pPr>
          <a:r>
            <a:rPr lang="en-US" sz="1100" kern="1200" dirty="0"/>
            <a:t>Guidelines drafted</a:t>
          </a:r>
        </a:p>
      </dsp:txBody>
      <dsp:txXfrm>
        <a:off x="7684525" y="1944774"/>
        <a:ext cx="843267" cy="1058430"/>
      </dsp:txXfrm>
    </dsp:sp>
    <dsp:sp modelId="{BDECC384-C020-4832-96E8-2B2D37475EFF}">
      <dsp:nvSpPr>
        <dsp:cNvPr id="0" name=""/>
        <dsp:cNvSpPr/>
      </dsp:nvSpPr>
      <dsp:spPr>
        <a:xfrm>
          <a:off x="6815951"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Feb – Nov 2023</a:t>
          </a:r>
        </a:p>
      </dsp:txBody>
      <dsp:txXfrm>
        <a:off x="6942611" y="2199761"/>
        <a:ext cx="611569" cy="611569"/>
      </dsp:txXfrm>
    </dsp:sp>
    <dsp:sp modelId="{82A12107-7E56-40DA-B12F-375785990FE6}">
      <dsp:nvSpPr>
        <dsp:cNvPr id="0" name=""/>
        <dsp:cNvSpPr/>
      </dsp:nvSpPr>
      <dsp:spPr>
        <a:xfrm>
          <a:off x="9518731"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t>2</a:t>
          </a:r>
          <a:r>
            <a:rPr lang="en-US" sz="1100" kern="1200" baseline="30000" dirty="0"/>
            <a:t>nd</a:t>
          </a:r>
          <a:r>
            <a:rPr lang="en-US" sz="1100" kern="1200" dirty="0"/>
            <a:t> Draft Policy Consultation start with 32 stakeholders</a:t>
          </a:r>
        </a:p>
      </dsp:txBody>
      <dsp:txXfrm>
        <a:off x="9951176" y="1976330"/>
        <a:ext cx="843267" cy="1058430"/>
      </dsp:txXfrm>
    </dsp:sp>
    <dsp:sp modelId="{71B46110-F0EA-4DF3-A6D7-C52D77A203FD}">
      <dsp:nvSpPr>
        <dsp:cNvPr id="0" name=""/>
        <dsp:cNvSpPr/>
      </dsp:nvSpPr>
      <dsp:spPr>
        <a:xfrm>
          <a:off x="9086286"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Dec 2023</a:t>
          </a:r>
        </a:p>
      </dsp:txBody>
      <dsp:txXfrm>
        <a:off x="9212946" y="2199761"/>
        <a:ext cx="611569" cy="611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0BB47-E735-3B4E-9ECA-26830B3BF217}">
      <dsp:nvSpPr>
        <dsp:cNvPr id="0" name=""/>
        <dsp:cNvSpPr/>
      </dsp:nvSpPr>
      <dsp:spPr>
        <a:xfrm>
          <a:off x="1914786" y="1939"/>
          <a:ext cx="1865170" cy="5746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Competitive Bidding Process for exploration licence</a:t>
          </a:r>
          <a:endParaRPr lang="en-GB" sz="1100" kern="1200" dirty="0"/>
        </a:p>
      </dsp:txBody>
      <dsp:txXfrm>
        <a:off x="1931616" y="18769"/>
        <a:ext cx="1831510" cy="540963"/>
      </dsp:txXfrm>
    </dsp:sp>
    <dsp:sp modelId="{CC93E9B8-982C-4C44-86D0-B640DF885553}">
      <dsp:nvSpPr>
        <dsp:cNvPr id="0" name=""/>
        <dsp:cNvSpPr/>
      </dsp:nvSpPr>
      <dsp:spPr>
        <a:xfrm rot="5400000">
          <a:off x="2739630" y="590928"/>
          <a:ext cx="215483" cy="2585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2769798" y="612477"/>
        <a:ext cx="155148" cy="150838"/>
      </dsp:txXfrm>
    </dsp:sp>
    <dsp:sp modelId="{10B71BBA-3276-8A4B-BF2B-012E4AD3C1CD}">
      <dsp:nvSpPr>
        <dsp:cNvPr id="0" name=""/>
        <dsp:cNvSpPr/>
      </dsp:nvSpPr>
      <dsp:spPr>
        <a:xfrm>
          <a:off x="1914786" y="863875"/>
          <a:ext cx="1865170" cy="574623"/>
        </a:xfrm>
        <a:prstGeom prst="roundRect">
          <a:avLst>
            <a:gd name="adj" fmla="val 10000"/>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Granting of Storage Permit to exploration licensees (storage) or O&amp;G E&amp;P, PSC licensees</a:t>
          </a:r>
          <a:endParaRPr lang="en-GB" sz="1100" kern="1200" dirty="0"/>
        </a:p>
      </dsp:txBody>
      <dsp:txXfrm>
        <a:off x="1931616" y="880705"/>
        <a:ext cx="1831510" cy="540963"/>
      </dsp:txXfrm>
    </dsp:sp>
    <dsp:sp modelId="{004A68B5-9077-894D-A88E-7D42E2990384}">
      <dsp:nvSpPr>
        <dsp:cNvPr id="0" name=""/>
        <dsp:cNvSpPr/>
      </dsp:nvSpPr>
      <dsp:spPr>
        <a:xfrm rot="5400000">
          <a:off x="2739630" y="1452864"/>
          <a:ext cx="215483" cy="258580"/>
        </a:xfrm>
        <a:prstGeom prst="rightArrow">
          <a:avLst>
            <a:gd name="adj1" fmla="val 60000"/>
            <a:gd name="adj2" fmla="val 50000"/>
          </a:avLst>
        </a:prstGeom>
        <a:solidFill>
          <a:schemeClr val="accent2">
            <a:hueOff val="-2587972"/>
            <a:satOff val="11465"/>
            <a:lumOff val="-4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2769798" y="1474413"/>
        <a:ext cx="155148" cy="150838"/>
      </dsp:txXfrm>
    </dsp:sp>
    <dsp:sp modelId="{9B84D1F3-07EE-6E40-B46E-81A051336B69}">
      <dsp:nvSpPr>
        <dsp:cNvPr id="0" name=""/>
        <dsp:cNvSpPr/>
      </dsp:nvSpPr>
      <dsp:spPr>
        <a:xfrm>
          <a:off x="1914786" y="1725810"/>
          <a:ext cx="1865170" cy="574623"/>
        </a:xfrm>
        <a:prstGeom prst="roundRect">
          <a:avLst>
            <a:gd name="adj" fmla="val 10000"/>
          </a:avLst>
        </a:prstGeom>
        <a:solidFill>
          <a:schemeClr val="accent2">
            <a:hueOff val="-4140756"/>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Sale/ Purchase of CO2 to/from NGC Green for transportation &amp; marketing</a:t>
          </a:r>
          <a:endParaRPr lang="en-GB" sz="1100" kern="1200" dirty="0"/>
        </a:p>
      </dsp:txBody>
      <dsp:txXfrm>
        <a:off x="1931616" y="1742640"/>
        <a:ext cx="1831510" cy="540963"/>
      </dsp:txXfrm>
    </dsp:sp>
    <dsp:sp modelId="{D900B94E-F2EF-AF48-A603-FB52D2155EC9}">
      <dsp:nvSpPr>
        <dsp:cNvPr id="0" name=""/>
        <dsp:cNvSpPr/>
      </dsp:nvSpPr>
      <dsp:spPr>
        <a:xfrm rot="5400000">
          <a:off x="2739630" y="2314800"/>
          <a:ext cx="215483" cy="258580"/>
        </a:xfrm>
        <a:prstGeom prst="rightArrow">
          <a:avLst>
            <a:gd name="adj1" fmla="val 60000"/>
            <a:gd name="adj2" fmla="val 50000"/>
          </a:avLst>
        </a:prstGeom>
        <a:solidFill>
          <a:schemeClr val="accent2">
            <a:hueOff val="-5175945"/>
            <a:satOff val="22930"/>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2769798" y="2336349"/>
        <a:ext cx="155148" cy="150838"/>
      </dsp:txXfrm>
    </dsp:sp>
    <dsp:sp modelId="{75F2048A-E75E-A241-B57C-60FC47B3E18C}">
      <dsp:nvSpPr>
        <dsp:cNvPr id="0" name=""/>
        <dsp:cNvSpPr/>
      </dsp:nvSpPr>
      <dsp:spPr>
        <a:xfrm>
          <a:off x="1914786" y="2587746"/>
          <a:ext cx="1865170" cy="574623"/>
        </a:xfrm>
        <a:prstGeom prst="roundRect">
          <a:avLst>
            <a:gd name="adj" fmla="val 10000"/>
          </a:avLst>
        </a:prstGeom>
        <a:solidFill>
          <a:schemeClr val="accent2">
            <a:hueOff val="-6211134"/>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Establishment of a Project Fund for Long Term Monitoring &amp; Remediation</a:t>
          </a:r>
          <a:endParaRPr lang="en-GB" sz="1100" kern="1200" dirty="0"/>
        </a:p>
      </dsp:txBody>
      <dsp:txXfrm>
        <a:off x="1931616" y="2604576"/>
        <a:ext cx="1831510" cy="540963"/>
      </dsp:txXfrm>
    </dsp:sp>
    <dsp:sp modelId="{6420245A-BB65-734F-A665-62752BA6CA7D}">
      <dsp:nvSpPr>
        <dsp:cNvPr id="0" name=""/>
        <dsp:cNvSpPr/>
      </dsp:nvSpPr>
      <dsp:spPr>
        <a:xfrm rot="5400000">
          <a:off x="2739630" y="3176735"/>
          <a:ext cx="215483" cy="258580"/>
        </a:xfrm>
        <a:prstGeom prst="rightArrow">
          <a:avLst>
            <a:gd name="adj1" fmla="val 60000"/>
            <a:gd name="adj2" fmla="val 50000"/>
          </a:avLst>
        </a:prstGeom>
        <a:solidFill>
          <a:schemeClr val="accent2">
            <a:hueOff val="-7763917"/>
            <a:satOff val="34394"/>
            <a:lumOff val="-126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2769798" y="3198284"/>
        <a:ext cx="155148" cy="150838"/>
      </dsp:txXfrm>
    </dsp:sp>
    <dsp:sp modelId="{C83824A6-C5B1-1A47-9221-D2A01D878F69}">
      <dsp:nvSpPr>
        <dsp:cNvPr id="0" name=""/>
        <dsp:cNvSpPr/>
      </dsp:nvSpPr>
      <dsp:spPr>
        <a:xfrm>
          <a:off x="1914786" y="3449682"/>
          <a:ext cx="1865170" cy="574623"/>
        </a:xfrm>
        <a:prstGeom prst="roundRect">
          <a:avLst>
            <a:gd name="adj" fmla="val 10000"/>
          </a:avLst>
        </a:prstGeom>
        <a:solidFill>
          <a:schemeClr val="accent2">
            <a:hueOff val="-8281512"/>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Decommissioning Program</a:t>
          </a:r>
          <a:endParaRPr lang="en-GB" sz="1100" kern="1200" dirty="0"/>
        </a:p>
      </dsp:txBody>
      <dsp:txXfrm>
        <a:off x="1931616" y="3466512"/>
        <a:ext cx="1831510" cy="540963"/>
      </dsp:txXfrm>
    </dsp:sp>
    <dsp:sp modelId="{F3BC0420-4C0F-C247-A722-937013531F99}">
      <dsp:nvSpPr>
        <dsp:cNvPr id="0" name=""/>
        <dsp:cNvSpPr/>
      </dsp:nvSpPr>
      <dsp:spPr>
        <a:xfrm rot="5400000">
          <a:off x="2739630" y="4038671"/>
          <a:ext cx="215483" cy="258580"/>
        </a:xfrm>
        <a:prstGeom prst="rightArrow">
          <a:avLst>
            <a:gd name="adj1" fmla="val 60000"/>
            <a:gd name="adj2" fmla="val 50000"/>
          </a:avLst>
        </a:prstGeom>
        <a:solidFill>
          <a:schemeClr val="accent2">
            <a:hueOff val="-10351890"/>
            <a:satOff val="45859"/>
            <a:lumOff val="-168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2769798" y="4060220"/>
        <a:ext cx="155148" cy="150838"/>
      </dsp:txXfrm>
    </dsp:sp>
    <dsp:sp modelId="{9B2B520F-2E6E-FB48-B3B7-9E934B1E893F}">
      <dsp:nvSpPr>
        <dsp:cNvPr id="0" name=""/>
        <dsp:cNvSpPr/>
      </dsp:nvSpPr>
      <dsp:spPr>
        <a:xfrm>
          <a:off x="1914786" y="4311617"/>
          <a:ext cx="1865170" cy="574623"/>
        </a:xfrm>
        <a:prstGeom prst="roundRect">
          <a:avLst>
            <a:gd name="adj" fmla="val 10000"/>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Transfer of Liability post closure to the State</a:t>
          </a:r>
          <a:endParaRPr lang="en-GB" sz="1100" kern="1200" dirty="0"/>
        </a:p>
      </dsp:txBody>
      <dsp:txXfrm>
        <a:off x="1931616" y="4328447"/>
        <a:ext cx="1831510" cy="540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9366-74AD-44ED-BFA6-0080E1A342FA}">
      <dsp:nvSpPr>
        <dsp:cNvPr id="0" name=""/>
        <dsp:cNvSpPr/>
      </dsp:nvSpPr>
      <dsp:spPr>
        <a:xfrm>
          <a:off x="3774" y="462266"/>
          <a:ext cx="1930893" cy="77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Geological Carbon Storage Project Guidelines</a:t>
          </a:r>
        </a:p>
      </dsp:txBody>
      <dsp:txXfrm>
        <a:off x="3774" y="462266"/>
        <a:ext cx="1930893" cy="778387"/>
      </dsp:txXfrm>
    </dsp:sp>
    <dsp:sp modelId="{29B3DEC2-C22E-4F06-936B-37660047C32F}">
      <dsp:nvSpPr>
        <dsp:cNvPr id="0" name=""/>
        <dsp:cNvSpPr/>
      </dsp:nvSpPr>
      <dsp:spPr>
        <a:xfrm>
          <a:off x="1934668" y="158209"/>
          <a:ext cx="386178" cy="138650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868C13D-407C-4A99-AAF1-D1D7D35634FE}">
      <dsp:nvSpPr>
        <dsp:cNvPr id="0" name=""/>
        <dsp:cNvSpPr/>
      </dsp:nvSpPr>
      <dsp:spPr>
        <a:xfrm>
          <a:off x="2475318" y="158209"/>
          <a:ext cx="5252031" cy="1386502"/>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Intended to guide Storage Permit project submissions</a:t>
          </a:r>
        </a:p>
        <a:p>
          <a:pPr marL="171450" lvl="1" indent="-171450" algn="l" defTabSz="755650">
            <a:lnSpc>
              <a:spcPct val="90000"/>
            </a:lnSpc>
            <a:spcBef>
              <a:spcPct val="0"/>
            </a:spcBef>
            <a:spcAft>
              <a:spcPct val="15000"/>
            </a:spcAft>
            <a:buChar char="•"/>
          </a:pPr>
          <a:r>
            <a:rPr lang="en-US" sz="1700" kern="1200" dirty="0"/>
            <a:t>Applies to the well, subsurface &amp; to surface equipment</a:t>
          </a:r>
        </a:p>
        <a:p>
          <a:pPr marL="171450" lvl="1" indent="-171450" algn="l" defTabSz="755650">
            <a:lnSpc>
              <a:spcPct val="90000"/>
            </a:lnSpc>
            <a:spcBef>
              <a:spcPct val="0"/>
            </a:spcBef>
            <a:spcAft>
              <a:spcPct val="15000"/>
            </a:spcAft>
            <a:buChar char="•"/>
          </a:pPr>
          <a:r>
            <a:rPr lang="en-US" sz="1700" kern="1200" dirty="0"/>
            <a:t>Emissions quantification, reservoir description, well integrity, monitoring &amp; economics covered</a:t>
          </a:r>
        </a:p>
        <a:p>
          <a:pPr marL="171450" lvl="1" indent="-171450" algn="l" defTabSz="755650">
            <a:lnSpc>
              <a:spcPct val="90000"/>
            </a:lnSpc>
            <a:spcBef>
              <a:spcPct val="0"/>
            </a:spcBef>
            <a:spcAft>
              <a:spcPct val="15000"/>
            </a:spcAft>
            <a:buChar char="•"/>
          </a:pPr>
          <a:r>
            <a:rPr lang="en-US" sz="1700" kern="1200" dirty="0"/>
            <a:t>Post approval reporting defined</a:t>
          </a:r>
        </a:p>
      </dsp:txBody>
      <dsp:txXfrm>
        <a:off x="2475318" y="158209"/>
        <a:ext cx="5252031" cy="1386502"/>
      </dsp:txXfrm>
    </dsp:sp>
    <dsp:sp modelId="{622914B2-A23D-4F3A-90F8-B59BDD7F89E5}">
      <dsp:nvSpPr>
        <dsp:cNvPr id="0" name=""/>
        <dsp:cNvSpPr/>
      </dsp:nvSpPr>
      <dsp:spPr>
        <a:xfrm>
          <a:off x="3774" y="1885645"/>
          <a:ext cx="1930893" cy="77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Disposal &amp; Injection Well Guidelines</a:t>
          </a:r>
        </a:p>
      </dsp:txBody>
      <dsp:txXfrm>
        <a:off x="3774" y="1885645"/>
        <a:ext cx="1930893" cy="778387"/>
      </dsp:txXfrm>
    </dsp:sp>
    <dsp:sp modelId="{E66A924E-C6AB-4149-86EF-C4AFC0EB0AC6}">
      <dsp:nvSpPr>
        <dsp:cNvPr id="0" name=""/>
        <dsp:cNvSpPr/>
      </dsp:nvSpPr>
      <dsp:spPr>
        <a:xfrm>
          <a:off x="1934668" y="1605912"/>
          <a:ext cx="386178" cy="1337853"/>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7714A824-1B70-4A26-BDB7-461DE410655E}">
      <dsp:nvSpPr>
        <dsp:cNvPr id="0" name=""/>
        <dsp:cNvSpPr/>
      </dsp:nvSpPr>
      <dsp:spPr>
        <a:xfrm>
          <a:off x="2475318" y="1605912"/>
          <a:ext cx="5252031" cy="1337853"/>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Not limited to Carbon Storage Projects</a:t>
          </a:r>
        </a:p>
        <a:p>
          <a:pPr marL="171450" lvl="1" indent="-171450" algn="l" defTabSz="755650">
            <a:lnSpc>
              <a:spcPct val="90000"/>
            </a:lnSpc>
            <a:spcBef>
              <a:spcPct val="0"/>
            </a:spcBef>
            <a:spcAft>
              <a:spcPct val="15000"/>
            </a:spcAft>
            <a:buChar char="•"/>
          </a:pPr>
          <a:r>
            <a:rPr lang="en-US" sz="1700" kern="1200" dirty="0"/>
            <a:t>To guide well by well submissions such as drilling and workovers</a:t>
          </a:r>
        </a:p>
        <a:p>
          <a:pPr marL="171450" lvl="1" indent="-171450" algn="l" defTabSz="755650">
            <a:lnSpc>
              <a:spcPct val="90000"/>
            </a:lnSpc>
            <a:spcBef>
              <a:spcPct val="0"/>
            </a:spcBef>
            <a:spcAft>
              <a:spcPct val="15000"/>
            </a:spcAft>
            <a:buChar char="•"/>
          </a:pPr>
          <a:r>
            <a:rPr lang="en-US" sz="1700" kern="1200" dirty="0"/>
            <a:t>Main considerations are casing, tubing and cementing integrity</a:t>
          </a:r>
        </a:p>
      </dsp:txBody>
      <dsp:txXfrm>
        <a:off x="2475318" y="1605912"/>
        <a:ext cx="5252031" cy="1337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CFED2-46A5-448D-88F6-339208B882A2}">
      <dsp:nvSpPr>
        <dsp:cNvPr id="0" name=""/>
        <dsp:cNvSpPr/>
      </dsp:nvSpPr>
      <dsp:spPr>
        <a:xfrm>
          <a:off x="1453985" y="1806323"/>
          <a:ext cx="1777094" cy="1777094"/>
        </a:xfrm>
        <a:prstGeom prst="gear9">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POLICY TO CREATE CCS LEGISLATION</a:t>
          </a:r>
        </a:p>
      </dsp:txBody>
      <dsp:txXfrm>
        <a:off x="1811260" y="2222599"/>
        <a:ext cx="1062544" cy="913463"/>
      </dsp:txXfrm>
    </dsp:sp>
    <dsp:sp modelId="{281BE61F-50E0-40D3-A40D-13BF100051A0}">
      <dsp:nvSpPr>
        <dsp:cNvPr id="0" name=""/>
        <dsp:cNvSpPr/>
      </dsp:nvSpPr>
      <dsp:spPr>
        <a:xfrm>
          <a:off x="358811" y="1386283"/>
          <a:ext cx="1414889" cy="1292431"/>
        </a:xfrm>
        <a:prstGeom prst="gear6">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GEOLOGICAL CARBON STORAGE PROJECT GUIDELINES</a:t>
          </a:r>
        </a:p>
      </dsp:txBody>
      <dsp:txXfrm>
        <a:off x="701985" y="1713623"/>
        <a:ext cx="728541" cy="637751"/>
      </dsp:txXfrm>
    </dsp:sp>
    <dsp:sp modelId="{5D3C6BC7-67D7-437E-9785-3C52F73EA47A}">
      <dsp:nvSpPr>
        <dsp:cNvPr id="0" name=""/>
        <dsp:cNvSpPr/>
      </dsp:nvSpPr>
      <dsp:spPr>
        <a:xfrm rot="20700000">
          <a:off x="1143934" y="494636"/>
          <a:ext cx="1266319" cy="1266319"/>
        </a:xfrm>
        <a:prstGeom prst="gear6">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DISPOSAL &amp; INJECTION WELL GUIDELINES</a:t>
          </a:r>
        </a:p>
      </dsp:txBody>
      <dsp:txXfrm rot="-20700000">
        <a:off x="1421675" y="772377"/>
        <a:ext cx="710837" cy="710837"/>
      </dsp:txXfrm>
    </dsp:sp>
    <dsp:sp modelId="{5B44A39E-49A6-49A7-87A9-8E9AAA5321CD}">
      <dsp:nvSpPr>
        <dsp:cNvPr id="0" name=""/>
        <dsp:cNvSpPr/>
      </dsp:nvSpPr>
      <dsp:spPr>
        <a:xfrm>
          <a:off x="1307056" y="1543961"/>
          <a:ext cx="2274680" cy="2274680"/>
        </a:xfrm>
        <a:prstGeom prst="circularArrow">
          <a:avLst>
            <a:gd name="adj1" fmla="val 4688"/>
            <a:gd name="adj2" fmla="val 299029"/>
            <a:gd name="adj3" fmla="val 2487813"/>
            <a:gd name="adj4" fmla="val 15923765"/>
            <a:gd name="adj5" fmla="val 5469"/>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897B00C-2FF4-414E-9834-590CB75CF65E}">
      <dsp:nvSpPr>
        <dsp:cNvPr id="0" name=""/>
        <dsp:cNvSpPr/>
      </dsp:nvSpPr>
      <dsp:spPr>
        <a:xfrm>
          <a:off x="191153" y="1104450"/>
          <a:ext cx="1652697" cy="165269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CA3BB9A-BDD3-493A-B672-4EC62386F147}">
      <dsp:nvSpPr>
        <dsp:cNvPr id="0" name=""/>
        <dsp:cNvSpPr/>
      </dsp:nvSpPr>
      <dsp:spPr>
        <a:xfrm>
          <a:off x="851021" y="221399"/>
          <a:ext cx="1781940" cy="17819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D61E1-41B4-4425-88BC-C4073A3DA2F7}">
      <dsp:nvSpPr>
        <dsp:cNvPr id="0" name=""/>
        <dsp:cNvSpPr/>
      </dsp:nvSpPr>
      <dsp:spPr>
        <a:xfrm rot="5400000">
          <a:off x="-329489" y="332014"/>
          <a:ext cx="2196599" cy="1537619"/>
        </a:xfrm>
        <a:prstGeom prst="chevr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a:t>
          </a:r>
          <a:r>
            <a:rPr lang="en-US" sz="2000" kern="1200" baseline="30000" dirty="0"/>
            <a:t>st</a:t>
          </a:r>
          <a:r>
            <a:rPr lang="en-US" sz="2000" kern="1200" dirty="0"/>
            <a:t> Draft</a:t>
          </a:r>
        </a:p>
        <a:p>
          <a:pPr marL="0" lvl="0" indent="0" algn="ctr" defTabSz="889000">
            <a:lnSpc>
              <a:spcPct val="90000"/>
            </a:lnSpc>
            <a:spcBef>
              <a:spcPct val="0"/>
            </a:spcBef>
            <a:spcAft>
              <a:spcPct val="35000"/>
            </a:spcAft>
            <a:buNone/>
          </a:pPr>
          <a:r>
            <a:rPr lang="en-US" sz="2000" kern="1200" dirty="0"/>
            <a:t>(Aug 2022)</a:t>
          </a:r>
        </a:p>
      </dsp:txBody>
      <dsp:txXfrm rot="-5400000">
        <a:off x="2" y="771334"/>
        <a:ext cx="1537619" cy="658980"/>
      </dsp:txXfrm>
    </dsp:sp>
    <dsp:sp modelId="{8F7C048A-C6F6-4783-9371-3711EABA86B4}">
      <dsp:nvSpPr>
        <dsp:cNvPr id="0" name=""/>
        <dsp:cNvSpPr/>
      </dsp:nvSpPr>
      <dsp:spPr>
        <a:xfrm rot="5400000">
          <a:off x="4640495" y="-3100351"/>
          <a:ext cx="1427789" cy="7633541"/>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POST CLOSURE LIABILITIES SPLIT BETWEEN STATE &amp; LICENSEE</a:t>
          </a:r>
        </a:p>
        <a:p>
          <a:pPr marL="114300" lvl="1" indent="-114300" algn="l" defTabSz="622300">
            <a:lnSpc>
              <a:spcPct val="90000"/>
            </a:lnSpc>
            <a:spcBef>
              <a:spcPct val="0"/>
            </a:spcBef>
            <a:spcAft>
              <a:spcPct val="15000"/>
            </a:spcAft>
            <a:buChar char="•"/>
          </a:pPr>
          <a:r>
            <a:rPr lang="en-US" sz="1400" kern="1200" dirty="0"/>
            <a:t>NO CO</a:t>
          </a:r>
          <a:r>
            <a:rPr lang="en-US" sz="1400" kern="1200" baseline="-25000" dirty="0"/>
            <a:t>2 </a:t>
          </a:r>
          <a:r>
            <a:rPr lang="en-US" sz="1400" kern="1200" dirty="0"/>
            <a:t>AGGREGATOR PROPOSED</a:t>
          </a:r>
        </a:p>
        <a:p>
          <a:pPr marL="114300" lvl="1" indent="-114300" algn="l" defTabSz="622300">
            <a:lnSpc>
              <a:spcPct val="90000"/>
            </a:lnSpc>
            <a:spcBef>
              <a:spcPct val="0"/>
            </a:spcBef>
            <a:spcAft>
              <a:spcPct val="15000"/>
            </a:spcAft>
            <a:buChar char="•"/>
          </a:pPr>
          <a:r>
            <a:rPr lang="en-US" sz="1400" kern="1200" dirty="0"/>
            <a:t>CO</a:t>
          </a:r>
          <a:r>
            <a:rPr lang="en-US" sz="1400" kern="1200" baseline="-25000" dirty="0"/>
            <a:t>2</a:t>
          </a:r>
          <a:r>
            <a:rPr lang="en-US" sz="1400" kern="1200" baseline="0" dirty="0"/>
            <a:t> EOR ROLE UNCLEAR</a:t>
          </a:r>
          <a:endParaRPr lang="en-US" sz="1400" kern="1200" dirty="0"/>
        </a:p>
        <a:p>
          <a:pPr marL="114300" lvl="1" indent="-114300" algn="l" defTabSz="622300">
            <a:lnSpc>
              <a:spcPct val="90000"/>
            </a:lnSpc>
            <a:spcBef>
              <a:spcPct val="0"/>
            </a:spcBef>
            <a:spcAft>
              <a:spcPct val="15000"/>
            </a:spcAft>
            <a:buChar char="•"/>
          </a:pPr>
          <a:r>
            <a:rPr lang="en-US" sz="1400" b="0" kern="1200" dirty="0"/>
            <a:t>AWARD CRITERIA FOR EXPLORATION LICENCES UNDEFINED</a:t>
          </a:r>
        </a:p>
        <a:p>
          <a:pPr marL="114300" lvl="1" indent="-114300" algn="l" defTabSz="622300">
            <a:lnSpc>
              <a:spcPct val="90000"/>
            </a:lnSpc>
            <a:spcBef>
              <a:spcPct val="0"/>
            </a:spcBef>
            <a:spcAft>
              <a:spcPct val="15000"/>
            </a:spcAft>
            <a:buChar char="•"/>
          </a:pPr>
          <a:r>
            <a:rPr lang="en-US" sz="1400" b="0" kern="1200" dirty="0"/>
            <a:t>NO PROVISIONS FOR STATE FUNDING</a:t>
          </a:r>
        </a:p>
        <a:p>
          <a:pPr marL="114300" lvl="1" indent="-114300" algn="l" defTabSz="622300">
            <a:lnSpc>
              <a:spcPct val="90000"/>
            </a:lnSpc>
            <a:spcBef>
              <a:spcPct val="0"/>
            </a:spcBef>
            <a:spcAft>
              <a:spcPct val="15000"/>
            </a:spcAft>
            <a:buChar char="•"/>
          </a:pPr>
          <a:r>
            <a:rPr lang="en-US" sz="1400" b="0" kern="1200" dirty="0"/>
            <a:t>SIMULTANEOUS  </a:t>
          </a:r>
          <a:r>
            <a:rPr lang="en-US" sz="1400" kern="1200" dirty="0"/>
            <a:t>CO</a:t>
          </a:r>
          <a:r>
            <a:rPr lang="en-US" sz="1400" kern="1200" baseline="-25000" dirty="0"/>
            <a:t>2 </a:t>
          </a:r>
          <a:r>
            <a:rPr lang="en-US" sz="1400" b="0" kern="1200" dirty="0"/>
            <a:t>STORAGE &amp; O&amp;G EXTRACTION OPERATIONS NOT ADDRESSED</a:t>
          </a:r>
        </a:p>
      </dsp:txBody>
      <dsp:txXfrm rot="-5400000">
        <a:off x="1537620" y="72223"/>
        <a:ext cx="7563842" cy="1288391"/>
      </dsp:txXfrm>
    </dsp:sp>
    <dsp:sp modelId="{BC456C93-C75A-4534-A5FF-D6140F6C6F0F}">
      <dsp:nvSpPr>
        <dsp:cNvPr id="0" name=""/>
        <dsp:cNvSpPr/>
      </dsp:nvSpPr>
      <dsp:spPr>
        <a:xfrm rot="5400000">
          <a:off x="-329489" y="2242464"/>
          <a:ext cx="2196599" cy="1537619"/>
        </a:xfrm>
        <a:prstGeom prst="chevron">
          <a:avLst/>
        </a:prstGeom>
        <a:gradFill rotWithShape="0">
          <a:gsLst>
            <a:gs pos="0">
              <a:schemeClr val="accent3">
                <a:hueOff val="3108556"/>
                <a:satOff val="-45988"/>
                <a:lumOff val="8628"/>
                <a:alphaOff val="0"/>
                <a:tint val="97000"/>
                <a:satMod val="100000"/>
                <a:lumMod val="102000"/>
              </a:schemeClr>
            </a:gs>
            <a:gs pos="50000">
              <a:schemeClr val="accent3">
                <a:hueOff val="3108556"/>
                <a:satOff val="-45988"/>
                <a:lumOff val="8628"/>
                <a:alphaOff val="0"/>
                <a:shade val="100000"/>
                <a:satMod val="103000"/>
                <a:lumMod val="100000"/>
              </a:schemeClr>
            </a:gs>
            <a:gs pos="100000">
              <a:schemeClr val="accent3">
                <a:hueOff val="3108556"/>
                <a:satOff val="-45988"/>
                <a:lumOff val="8628"/>
                <a:alphaOff val="0"/>
                <a:shade val="93000"/>
                <a:satMod val="110000"/>
                <a:lumMod val="99000"/>
              </a:schemeClr>
            </a:gs>
          </a:gsLst>
          <a:lin ang="5400000" scaled="0"/>
        </a:gradFill>
        <a:ln w="6350" cap="flat" cmpd="sng" algn="ctr">
          <a:solidFill>
            <a:schemeClr val="accent3">
              <a:hueOff val="3108556"/>
              <a:satOff val="-45988"/>
              <a:lumOff val="8628"/>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a:t>
          </a:r>
          <a:r>
            <a:rPr lang="en-US" sz="2000" kern="1200" baseline="30000" dirty="0"/>
            <a:t>nd</a:t>
          </a:r>
          <a:r>
            <a:rPr lang="en-US" sz="2000" kern="1200" dirty="0"/>
            <a:t> Draft</a:t>
          </a:r>
        </a:p>
        <a:p>
          <a:pPr marL="0" lvl="0" indent="0" algn="ctr" defTabSz="889000">
            <a:lnSpc>
              <a:spcPct val="90000"/>
            </a:lnSpc>
            <a:spcBef>
              <a:spcPct val="0"/>
            </a:spcBef>
            <a:spcAft>
              <a:spcPct val="35000"/>
            </a:spcAft>
            <a:buNone/>
          </a:pPr>
          <a:r>
            <a:rPr lang="en-US" sz="2000" kern="1200" dirty="0"/>
            <a:t>(Dec 2023)</a:t>
          </a:r>
        </a:p>
      </dsp:txBody>
      <dsp:txXfrm rot="-5400000">
        <a:off x="2" y="2681784"/>
        <a:ext cx="1537619" cy="658980"/>
      </dsp:txXfrm>
    </dsp:sp>
    <dsp:sp modelId="{A263E26A-5986-47E1-995D-2F86C577510C}">
      <dsp:nvSpPr>
        <dsp:cNvPr id="0" name=""/>
        <dsp:cNvSpPr/>
      </dsp:nvSpPr>
      <dsp:spPr>
        <a:xfrm rot="5400000">
          <a:off x="4640495" y="-1189900"/>
          <a:ext cx="1427789" cy="7633541"/>
        </a:xfrm>
        <a:prstGeom prst="round2SameRect">
          <a:avLst/>
        </a:prstGeom>
        <a:solidFill>
          <a:schemeClr val="lt1">
            <a:alpha val="90000"/>
            <a:hueOff val="0"/>
            <a:satOff val="0"/>
            <a:lumOff val="0"/>
            <a:alphaOff val="0"/>
          </a:schemeClr>
        </a:solidFill>
        <a:ln w="6350" cap="flat" cmpd="sng" algn="ctr">
          <a:solidFill>
            <a:schemeClr val="accent3">
              <a:hueOff val="3108556"/>
              <a:satOff val="-45988"/>
              <a:lumOff val="8628"/>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POST CLOSURE LIABILITIES ABSORBED BY STATE</a:t>
          </a:r>
        </a:p>
        <a:p>
          <a:pPr marL="114300" lvl="1" indent="-114300" algn="l" defTabSz="622300">
            <a:lnSpc>
              <a:spcPct val="90000"/>
            </a:lnSpc>
            <a:spcBef>
              <a:spcPct val="0"/>
            </a:spcBef>
            <a:spcAft>
              <a:spcPct val="15000"/>
            </a:spcAft>
            <a:buChar char="•"/>
          </a:pPr>
          <a:r>
            <a:rPr lang="en-US" sz="1400" kern="1200" baseline="0" dirty="0"/>
            <a:t>AGGREGATOR RECOMMENDED TO TRANSPORT &amp; MARKET </a:t>
          </a:r>
          <a:r>
            <a:rPr lang="en-US" sz="1400" kern="1200" dirty="0"/>
            <a:t>CO</a:t>
          </a:r>
          <a:r>
            <a:rPr lang="en-US" sz="1400" kern="1200" baseline="-25000" dirty="0"/>
            <a:t>2 </a:t>
          </a:r>
          <a:r>
            <a:rPr lang="en-US" sz="1400" kern="1200" baseline="0" dirty="0"/>
            <a:t> </a:t>
          </a:r>
          <a:endParaRPr lang="en-US" sz="1400" kern="1200" dirty="0"/>
        </a:p>
        <a:p>
          <a:pPr marL="114300" lvl="1" indent="-114300" algn="l" defTabSz="622300">
            <a:lnSpc>
              <a:spcPct val="90000"/>
            </a:lnSpc>
            <a:spcBef>
              <a:spcPct val="0"/>
            </a:spcBef>
            <a:spcAft>
              <a:spcPct val="15000"/>
            </a:spcAft>
            <a:buChar char="•"/>
          </a:pPr>
          <a:r>
            <a:rPr lang="en-US" sz="1400" kern="1200" dirty="0"/>
            <a:t>CO</a:t>
          </a:r>
          <a:r>
            <a:rPr lang="en-US" sz="1400" kern="1200" baseline="-25000" dirty="0"/>
            <a:t>2</a:t>
          </a:r>
          <a:r>
            <a:rPr lang="en-US" sz="1400" kern="1200" baseline="0" dirty="0"/>
            <a:t> EOR ROLE CLARIFIED</a:t>
          </a:r>
          <a:endParaRPr lang="en-US" sz="1400" kern="1200" dirty="0"/>
        </a:p>
        <a:p>
          <a:pPr marL="114300" lvl="1" indent="-114300" algn="l" defTabSz="622300">
            <a:lnSpc>
              <a:spcPct val="90000"/>
            </a:lnSpc>
            <a:spcBef>
              <a:spcPct val="0"/>
            </a:spcBef>
            <a:spcAft>
              <a:spcPct val="15000"/>
            </a:spcAft>
            <a:buChar char="•"/>
          </a:pPr>
          <a:r>
            <a:rPr lang="en-US" sz="1400" kern="1200" dirty="0"/>
            <a:t>COMPETITIVE BIDDING PROCESS FOR EXPLORATON LICENCES</a:t>
          </a:r>
        </a:p>
        <a:p>
          <a:pPr marL="114300" lvl="1" indent="-114300" algn="l" defTabSz="622300">
            <a:lnSpc>
              <a:spcPct val="90000"/>
            </a:lnSpc>
            <a:spcBef>
              <a:spcPct val="0"/>
            </a:spcBef>
            <a:spcAft>
              <a:spcPct val="15000"/>
            </a:spcAft>
            <a:buChar char="•"/>
          </a:pPr>
          <a:r>
            <a:rPr lang="en-US" sz="1400" kern="1200" dirty="0"/>
            <a:t>GREEN FUND AMENDMENT TO TARGET CO</a:t>
          </a:r>
          <a:r>
            <a:rPr lang="en-US" sz="1400" kern="1200" baseline="-25000" dirty="0"/>
            <a:t>2</a:t>
          </a:r>
          <a:r>
            <a:rPr lang="en-US" sz="1400" kern="1200" baseline="0" dirty="0"/>
            <a:t> STORAGE PROJECTS</a:t>
          </a:r>
          <a:endParaRPr lang="en-US" sz="1400" kern="1200" dirty="0"/>
        </a:p>
        <a:p>
          <a:pPr marL="114300" lvl="1" indent="-114300" algn="l" defTabSz="622300">
            <a:lnSpc>
              <a:spcPct val="90000"/>
            </a:lnSpc>
            <a:spcBef>
              <a:spcPct val="0"/>
            </a:spcBef>
            <a:spcAft>
              <a:spcPct val="15000"/>
            </a:spcAft>
            <a:buChar char="•"/>
          </a:pPr>
          <a:r>
            <a:rPr lang="en-US" sz="1400" kern="1200" dirty="0"/>
            <a:t>SIMULTANEOUS STORAGE &amp; EXTRACTION OPERATIONS PROTOCOL INCLUDED</a:t>
          </a:r>
        </a:p>
      </dsp:txBody>
      <dsp:txXfrm rot="-5400000">
        <a:off x="1537620" y="1982674"/>
        <a:ext cx="7563842" cy="12883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2D233-87C2-4B8E-8B3A-7D4118E418AF}" type="datetimeFigureOut">
              <a:rPr lang="en-US" smtClean="0"/>
              <a:t>9/6/24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37045-6794-4E5D-B9A0-F34C180CEB48}" type="slidenum">
              <a:rPr lang="en-US" smtClean="0"/>
              <a:t>‹#›</a:t>
            </a:fld>
            <a:endParaRPr lang="en-US" dirty="0"/>
          </a:p>
        </p:txBody>
      </p:sp>
    </p:spTree>
    <p:extLst>
      <p:ext uri="{BB962C8B-B14F-4D97-AF65-F5344CB8AC3E}">
        <p14:creationId xmlns:p14="http://schemas.microsoft.com/office/powerpoint/2010/main" val="427936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170380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B0CBED4-72A4-4026-A08C-546539BFA6CA}"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404480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B0CBED4-72A4-4026-A08C-546539BFA6CA}"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67777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B0CBED4-72A4-4026-A08C-546539BFA6CA}"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173187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1340527"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457758" y="0"/>
            <a:ext cx="153926"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9/6/24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6687936" y="0"/>
            <a:ext cx="5462080" cy="6858000"/>
          </a:xfrm>
        </p:spPr>
        <p:txBody>
          <a:bodyPr/>
          <a:lstStyle/>
          <a:p>
            <a:r>
              <a:rPr lang="en-US" noProof="0" dirty="0"/>
              <a:t>Click icon to add picture</a:t>
            </a:r>
          </a:p>
        </p:txBody>
      </p:sp>
      <p:sp>
        <p:nvSpPr>
          <p:cNvPr id="2" name="Title 1"/>
          <p:cNvSpPr>
            <a:spLocks noGrp="1"/>
          </p:cNvSpPr>
          <p:nvPr>
            <p:ph type="ctrTitle"/>
          </p:nvPr>
        </p:nvSpPr>
        <p:spPr>
          <a:xfrm>
            <a:off x="512726"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dirty="0"/>
              <a:t>Click to edit Master title style</a:t>
            </a:r>
          </a:p>
        </p:txBody>
      </p:sp>
      <p:sp>
        <p:nvSpPr>
          <p:cNvPr id="3" name="Subtitle 2"/>
          <p:cNvSpPr>
            <a:spLocks noGrp="1"/>
          </p:cNvSpPr>
          <p:nvPr>
            <p:ph type="subTitle" idx="1"/>
          </p:nvPr>
        </p:nvSpPr>
        <p:spPr>
          <a:xfrm>
            <a:off x="512726"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558091"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23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B0CBED4-72A4-4026-A08C-546539BFA6CA}" type="datetimeFigureOut">
              <a:rPr lang="en-US" smtClean="0"/>
              <a:t>9/6/24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327300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B0CBED4-72A4-4026-A08C-546539BFA6CA}"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0310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BB0CBED4-72A4-4026-A08C-546539BFA6CA}" type="datetimeFigureOut">
              <a:rPr lang="en-US" smtClean="0"/>
              <a:t>9/6/24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357944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BB0CBED4-72A4-4026-A08C-546539BFA6CA}" type="datetimeFigureOut">
              <a:rPr lang="en-US" smtClean="0"/>
              <a:t>9/6/24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68CDCD-D9B6-436E-8882-477DCA79A0E1}" type="slidenum">
              <a:rPr lang="en-US" smtClean="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88205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B0CBED4-72A4-4026-A08C-546539BFA6CA}" type="datetimeFigureOut">
              <a:rPr lang="en-US" smtClean="0"/>
              <a:t>9/6/24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38348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ED4-72A4-4026-A08C-546539BFA6CA}" type="datetimeFigureOut">
              <a:rPr lang="en-US" smtClean="0"/>
              <a:t>9/6/24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85973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BB0CBED4-72A4-4026-A08C-546539BFA6CA}" type="datetimeFigureOut">
              <a:rPr lang="en-US" smtClean="0"/>
              <a:t>9/6/24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80140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B0CBED4-72A4-4026-A08C-546539BFA6CA}" type="datetimeFigureOut">
              <a:rPr lang="en-US" smtClean="0"/>
              <a:t>9/6/24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03867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B0CBED4-72A4-4026-A08C-546539BFA6CA}" type="datetimeFigureOut">
              <a:rPr lang="en-US" smtClean="0"/>
              <a:t>9/6/24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368CDCD-D9B6-436E-8882-477DCA79A0E1}" type="slidenum">
              <a:rPr lang="en-US" smtClean="0"/>
              <a:t>‹#›</a:t>
            </a:fld>
            <a:endParaRPr lang="en-US" dirty="0"/>
          </a:p>
        </p:txBody>
      </p:sp>
    </p:spTree>
    <p:extLst>
      <p:ext uri="{BB962C8B-B14F-4D97-AF65-F5344CB8AC3E}">
        <p14:creationId xmlns:p14="http://schemas.microsoft.com/office/powerpoint/2010/main" val="3970027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56227" y="585627"/>
            <a:ext cx="6304873" cy="5116148"/>
          </a:xfrm>
        </p:spPr>
        <p:txBody>
          <a:bodyPr>
            <a:normAutofit/>
          </a:bodyPr>
          <a:lstStyle/>
          <a:p>
            <a:r>
              <a:rPr lang="en-US" sz="3600" dirty="0">
                <a:solidFill>
                  <a:schemeClr val="tx1">
                    <a:lumMod val="95000"/>
                    <a:lumOff val="5000"/>
                  </a:schemeClr>
                </a:solidFill>
              </a:rPr>
              <a:t>cARBON CAPTURE, UTILISATION &amp; STORAGE</a:t>
            </a:r>
            <a:br>
              <a:rPr lang="en-US" sz="3600" dirty="0">
                <a:solidFill>
                  <a:schemeClr val="tx1">
                    <a:lumMod val="95000"/>
                    <a:lumOff val="5000"/>
                  </a:schemeClr>
                </a:solidFill>
              </a:rPr>
            </a:br>
            <a:br>
              <a:rPr lang="en-US" sz="3600" dirty="0">
                <a:solidFill>
                  <a:schemeClr val="tx1">
                    <a:lumMod val="95000"/>
                    <a:lumOff val="5000"/>
                  </a:schemeClr>
                </a:solidFill>
              </a:rPr>
            </a:br>
            <a:r>
              <a:rPr lang="en-US" sz="2700" dirty="0">
                <a:solidFill>
                  <a:schemeClr val="tx1">
                    <a:lumMod val="95000"/>
                    <a:lumOff val="5000"/>
                  </a:schemeClr>
                </a:solidFill>
              </a:rPr>
              <a:t>Policy, legal, legislation</a:t>
            </a:r>
            <a:br>
              <a:rPr lang="en-US" sz="3600" dirty="0">
                <a:solidFill>
                  <a:schemeClr val="tx1">
                    <a:lumMod val="95000"/>
                    <a:lumOff val="5000"/>
                  </a:schemeClr>
                </a:solidFill>
              </a:rPr>
            </a:br>
            <a:br>
              <a:rPr lang="en-US" sz="3600" dirty="0">
                <a:solidFill>
                  <a:schemeClr val="tx1">
                    <a:lumMod val="95000"/>
                    <a:lumOff val="5000"/>
                  </a:schemeClr>
                </a:solidFill>
              </a:rPr>
            </a:br>
            <a:br>
              <a:rPr lang="en-US" sz="4000" dirty="0">
                <a:solidFill>
                  <a:srgbClr val="00B050"/>
                </a:solidFill>
              </a:rPr>
            </a:br>
            <a:br>
              <a:rPr lang="en-US" sz="4800" dirty="0">
                <a:solidFill>
                  <a:srgbClr val="00B050"/>
                </a:solidFill>
              </a:rPr>
            </a:br>
            <a:r>
              <a:rPr lang="en-US" sz="1800" cap="none" dirty="0">
                <a:solidFill>
                  <a:srgbClr val="961A26"/>
                </a:solidFill>
              </a:rPr>
              <a:t>Penelope Bradshaw –Niles</a:t>
            </a:r>
            <a:br>
              <a:rPr lang="en-US" sz="1800" cap="none" dirty="0">
                <a:solidFill>
                  <a:srgbClr val="961A26"/>
                </a:solidFill>
              </a:rPr>
            </a:br>
            <a:r>
              <a:rPr lang="en-US" sz="1800" cap="none" dirty="0">
                <a:solidFill>
                  <a:srgbClr val="961A26"/>
                </a:solidFill>
              </a:rPr>
              <a:t>Permanent Secretary, Ministry of Energy and Energy Industries</a:t>
            </a:r>
            <a:endParaRPr lang="en-US" sz="1800" dirty="0">
              <a:solidFill>
                <a:srgbClr val="961A26"/>
              </a:solidFill>
            </a:endParaRPr>
          </a:p>
        </p:txBody>
      </p:sp>
      <p:pic>
        <p:nvPicPr>
          <p:cNvPr id="9" name="Picture 8">
            <a:extLst>
              <a:ext uri="{FF2B5EF4-FFF2-40B4-BE49-F238E27FC236}">
                <a16:creationId xmlns:a16="http://schemas.microsoft.com/office/drawing/2014/main" id="{3C86DDAF-D443-4CDE-BF1F-D80FFF397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687" y="1"/>
            <a:ext cx="654765" cy="627484"/>
          </a:xfrm>
          <a:prstGeom prst="rect">
            <a:avLst/>
          </a:prstGeom>
        </p:spPr>
      </p:pic>
      <p:grpSp>
        <p:nvGrpSpPr>
          <p:cNvPr id="15" name="Group 14">
            <a:extLst>
              <a:ext uri="{FF2B5EF4-FFF2-40B4-BE49-F238E27FC236}">
                <a16:creationId xmlns:a16="http://schemas.microsoft.com/office/drawing/2014/main" id="{4D2C8317-4FAC-4F59-9022-DD53F49CB087}"/>
              </a:ext>
            </a:extLst>
          </p:cNvPr>
          <p:cNvGrpSpPr/>
          <p:nvPr/>
        </p:nvGrpSpPr>
        <p:grpSpPr>
          <a:xfrm>
            <a:off x="2923276" y="23329"/>
            <a:ext cx="3381375" cy="462173"/>
            <a:chOff x="2495549" y="676816"/>
            <a:chExt cx="3381375" cy="462173"/>
          </a:xfrm>
        </p:grpSpPr>
        <p:sp>
          <p:nvSpPr>
            <p:cNvPr id="10" name="TextBox 9">
              <a:extLst>
                <a:ext uri="{FF2B5EF4-FFF2-40B4-BE49-F238E27FC236}">
                  <a16:creationId xmlns:a16="http://schemas.microsoft.com/office/drawing/2014/main" id="{10750267-A7BE-490F-AEDC-A4DFC2E9187E}"/>
                </a:ext>
              </a:extLst>
            </p:cNvPr>
            <p:cNvSpPr txBox="1"/>
            <p:nvPr/>
          </p:nvSpPr>
          <p:spPr>
            <a:xfrm>
              <a:off x="2495549" y="676816"/>
              <a:ext cx="3381375" cy="462173"/>
            </a:xfrm>
            <a:prstGeom prst="rect">
              <a:avLst/>
            </a:prstGeom>
            <a:noFill/>
            <a:ln>
              <a:noFill/>
            </a:ln>
          </p:spPr>
          <p:txBody>
            <a:bodyPr wrap="square" lIns="84892" tIns="42447" rIns="84892" bIns="42447" rtlCol="0">
              <a:spAutoFit/>
            </a:bodyPr>
            <a:lstStyle/>
            <a:p>
              <a:pPr algn="ctr"/>
              <a:r>
                <a:rPr lang="en-US" sz="1000" b="1" dirty="0">
                  <a:latin typeface="Arial" panose="020B0604020202020204" pitchFamily="34" charset="0"/>
                  <a:cs typeface="Arial" panose="020B0604020202020204" pitchFamily="34" charset="0"/>
                </a:rPr>
                <a:t>Government of the Republic of Trinidad and Tobago</a:t>
              </a:r>
            </a:p>
            <a:p>
              <a:pPr algn="ctr">
                <a:lnSpc>
                  <a:spcPct val="150000"/>
                </a:lnSpc>
              </a:pPr>
              <a:r>
                <a:rPr lang="en-US" sz="10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Ministry of Energy and Energy Industries</a:t>
              </a:r>
              <a:endParaRPr lang="en-US" sz="10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5088EC8E-FE5B-43DF-B108-74542E2889A9}"/>
                </a:ext>
              </a:extLst>
            </p:cNvPr>
            <p:cNvCxnSpPr>
              <a:cxnSpLocks/>
            </p:cNvCxnSpPr>
            <p:nvPr/>
          </p:nvCxnSpPr>
          <p:spPr>
            <a:xfrm>
              <a:off x="2609850" y="889000"/>
              <a:ext cx="314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Subtitle 3">
            <a:extLst>
              <a:ext uri="{FF2B5EF4-FFF2-40B4-BE49-F238E27FC236}">
                <a16:creationId xmlns:a16="http://schemas.microsoft.com/office/drawing/2014/main" id="{7ADEB987-B059-4391-B6A6-91E2292332AE}"/>
              </a:ext>
            </a:extLst>
          </p:cNvPr>
          <p:cNvSpPr txBox="1">
            <a:spLocks/>
          </p:cNvSpPr>
          <p:nvPr/>
        </p:nvSpPr>
        <p:spPr>
          <a:xfrm>
            <a:off x="11106618" y="6441806"/>
            <a:ext cx="1085382" cy="39687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kern="1200" cap="all" spc="200" baseline="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Bahnschrift SemiBold SemiConden" panose="020B0502040204020203" pitchFamily="34" charset="0"/>
                <a:ea typeface="+mn-ea"/>
                <a:cs typeface="+mn-cs"/>
              </a:defRPr>
            </a:lvl2pPr>
            <a:lvl3pPr marL="9144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Bahnschrift SemiBold SemiConden" panose="020B0502040204020203" pitchFamily="34" charset="0"/>
                <a:ea typeface="+mn-ea"/>
                <a:cs typeface="+mn-cs"/>
              </a:defRPr>
            </a:lvl3pPr>
            <a:lvl4pPr marL="13716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Bahnschrift SemiBold SemiConden" panose="020B0502040204020203" pitchFamily="34" charset="0"/>
                <a:ea typeface="+mn-ea"/>
                <a:cs typeface="+mn-cs"/>
              </a:defRPr>
            </a:lvl4pPr>
            <a:lvl5pPr marL="18288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Bahnschrift SemiBold SemiConden" panose="020B0502040204020203" pitchFamily="34" charset="0"/>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20000"/>
              </a:lnSpc>
              <a:spcBef>
                <a:spcPts val="0"/>
              </a:spcBef>
            </a:pPr>
            <a:r>
              <a:rPr lang="en-US" sz="900" spc="0" dirty="0">
                <a:solidFill>
                  <a:schemeClr val="bg1"/>
                </a:solidFill>
                <a:latin typeface="Bahnschrift SemiCondensed" panose="020B0502040204020203" pitchFamily="34" charset="0"/>
              </a:rPr>
              <a:t>Juniper Platform</a:t>
            </a:r>
          </a:p>
          <a:p>
            <a:pPr>
              <a:lnSpc>
                <a:spcPct val="120000"/>
              </a:lnSpc>
              <a:spcBef>
                <a:spcPts val="0"/>
              </a:spcBef>
            </a:pPr>
            <a:r>
              <a:rPr lang="en-US" sz="900" spc="0" dirty="0">
                <a:solidFill>
                  <a:schemeClr val="bg1"/>
                </a:solidFill>
                <a:latin typeface="Bahnschrift SemiCondensed" panose="020B0502040204020203" pitchFamily="34" charset="0"/>
              </a:rPr>
              <a:t>Source : bp </a:t>
            </a:r>
          </a:p>
        </p:txBody>
      </p:sp>
      <p:pic>
        <p:nvPicPr>
          <p:cNvPr id="18" name="Picture 17">
            <a:extLst>
              <a:ext uri="{FF2B5EF4-FFF2-40B4-BE49-F238E27FC236}">
                <a16:creationId xmlns:a16="http://schemas.microsoft.com/office/drawing/2014/main" id="{B23F64F2-C1F0-47CC-87BF-4841C35B169A}"/>
              </a:ext>
            </a:extLst>
          </p:cNvPr>
          <p:cNvPicPr>
            <a:picLocks noChangeAspect="1"/>
          </p:cNvPicPr>
          <p:nvPr/>
        </p:nvPicPr>
        <p:blipFill rotWithShape="1">
          <a:blip r:embed="rId4"/>
          <a:srcRect t="31381"/>
          <a:stretch/>
        </p:blipFill>
        <p:spPr>
          <a:xfrm>
            <a:off x="6711079" y="3861786"/>
            <a:ext cx="5480921" cy="2994651"/>
          </a:xfrm>
          <a:prstGeom prst="rect">
            <a:avLst/>
          </a:prstGeom>
        </p:spPr>
      </p:pic>
      <p:pic>
        <p:nvPicPr>
          <p:cNvPr id="5" name="Picture 4">
            <a:extLst>
              <a:ext uri="{FF2B5EF4-FFF2-40B4-BE49-F238E27FC236}">
                <a16:creationId xmlns:a16="http://schemas.microsoft.com/office/drawing/2014/main" id="{00B50635-EF75-4AF2-8696-3F83BC3B6AF1}"/>
              </a:ext>
            </a:extLst>
          </p:cNvPr>
          <p:cNvPicPr>
            <a:picLocks noChangeAspect="1"/>
          </p:cNvPicPr>
          <p:nvPr/>
        </p:nvPicPr>
        <p:blipFill rotWithShape="1">
          <a:blip r:embed="rId5"/>
          <a:srcRect l="9586" t="8859" r="9091" b="7287"/>
          <a:stretch/>
        </p:blipFill>
        <p:spPr>
          <a:xfrm>
            <a:off x="7650481" y="28771"/>
            <a:ext cx="3655694" cy="3769444"/>
          </a:xfrm>
          <a:prstGeom prst="rect">
            <a:avLst/>
          </a:prstGeom>
        </p:spPr>
      </p:pic>
      <p:sp>
        <p:nvSpPr>
          <p:cNvPr id="4" name="Rectangle 3">
            <a:extLst>
              <a:ext uri="{FF2B5EF4-FFF2-40B4-BE49-F238E27FC236}">
                <a16:creationId xmlns:a16="http://schemas.microsoft.com/office/drawing/2014/main" id="{5B70FA6E-2ED7-434E-9F21-FFD2211743A8}"/>
              </a:ext>
            </a:extLst>
          </p:cNvPr>
          <p:cNvSpPr/>
          <p:nvPr/>
        </p:nvSpPr>
        <p:spPr>
          <a:xfrm>
            <a:off x="56226" y="6083878"/>
            <a:ext cx="6495045" cy="1015663"/>
          </a:xfrm>
          <a:prstGeom prst="rect">
            <a:avLst/>
          </a:prstGeom>
        </p:spPr>
        <p:txBody>
          <a:bodyPr wrap="square">
            <a:spAutoFit/>
          </a:bodyPr>
          <a:lstStyle/>
          <a:p>
            <a:r>
              <a:rPr lang="en-US" sz="1400" dirty="0">
                <a:solidFill>
                  <a:srgbClr val="961A26"/>
                </a:solidFill>
              </a:rPr>
              <a:t>TOWARDS A NET-ZERO CARBON FUTURE WITH CCS</a:t>
            </a:r>
          </a:p>
          <a:p>
            <a:r>
              <a:rPr lang="en-US" sz="1400" dirty="0">
                <a:solidFill>
                  <a:srgbClr val="961A26"/>
                </a:solidFill>
              </a:rPr>
              <a:t>AN INTERNATIONAL SYMPOSIUM BY UWI/UTT CCUS COLLABORATE</a:t>
            </a:r>
          </a:p>
          <a:p>
            <a:r>
              <a:rPr lang="en-US" sz="1400" dirty="0">
                <a:solidFill>
                  <a:srgbClr val="961A26"/>
                </a:solidFill>
              </a:rPr>
              <a:t>TRINIDAD AND TOBAGO, SEPTEMBER 6, 2024</a:t>
            </a:r>
          </a:p>
          <a:p>
            <a:endParaRPr lang="en-US" dirty="0"/>
          </a:p>
        </p:txBody>
      </p:sp>
    </p:spTree>
    <p:extLst>
      <p:ext uri="{BB962C8B-B14F-4D97-AF65-F5344CB8AC3E}">
        <p14:creationId xmlns:p14="http://schemas.microsoft.com/office/powerpoint/2010/main" val="146851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3A8095-DCD2-45F6-A8D6-A8388EAE1D74}"/>
              </a:ext>
            </a:extLst>
          </p:cNvPr>
          <p:cNvSpPr>
            <a:spLocks noGrp="1"/>
          </p:cNvSpPr>
          <p:nvPr>
            <p:ph type="body" idx="1"/>
          </p:nvPr>
        </p:nvSpPr>
        <p:spPr>
          <a:xfrm>
            <a:off x="1082759" y="2393298"/>
            <a:ext cx="4270248" cy="704087"/>
          </a:xfrm>
        </p:spPr>
        <p:txBody>
          <a:bodyPr/>
          <a:lstStyle/>
          <a:p>
            <a:r>
              <a:rPr lang="en-US" b="1" dirty="0"/>
              <a:t>Existing Policy  Clause</a:t>
            </a:r>
          </a:p>
          <a:p>
            <a:endParaRPr lang="en-US" dirty="0"/>
          </a:p>
        </p:txBody>
      </p:sp>
      <p:sp>
        <p:nvSpPr>
          <p:cNvPr id="3" name="Content Placeholder 2">
            <a:extLst>
              <a:ext uri="{FF2B5EF4-FFF2-40B4-BE49-F238E27FC236}">
                <a16:creationId xmlns:a16="http://schemas.microsoft.com/office/drawing/2014/main" id="{408C6BC2-9967-B9CD-B9C3-5C1A24CBC0AE}"/>
              </a:ext>
            </a:extLst>
          </p:cNvPr>
          <p:cNvSpPr>
            <a:spLocks noGrp="1"/>
          </p:cNvSpPr>
          <p:nvPr>
            <p:ph sz="half" idx="2"/>
          </p:nvPr>
        </p:nvSpPr>
        <p:spPr>
          <a:xfrm>
            <a:off x="1082759" y="3208409"/>
            <a:ext cx="4591333" cy="3504130"/>
          </a:xfrm>
        </p:spPr>
        <p:txBody>
          <a:bodyPr>
            <a:normAutofit lnSpcReduction="10000"/>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clause sets out the requirement for the Operator to submit a decommissioning plan detailing all the installed equipment, infrastructure and materials, along with decommissioning solutions for each and safety measures to decommission disused installations and pipelines. Stakeholder feedback on this clause included requests for:</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ontent Placeholder 5">
            <a:extLst>
              <a:ext uri="{FF2B5EF4-FFF2-40B4-BE49-F238E27FC236}">
                <a16:creationId xmlns:a16="http://schemas.microsoft.com/office/drawing/2014/main" id="{67D244BF-8427-4B04-A242-05908FC3DEF2}"/>
              </a:ext>
            </a:extLst>
          </p:cNvPr>
          <p:cNvSpPr>
            <a:spLocks noGrp="1"/>
          </p:cNvSpPr>
          <p:nvPr>
            <p:ph sz="quarter" idx="4"/>
          </p:nvPr>
        </p:nvSpPr>
        <p:spPr>
          <a:xfrm>
            <a:off x="6338316" y="3143250"/>
            <a:ext cx="5292030" cy="3237002"/>
          </a:xfrm>
        </p:spPr>
        <p:txBody>
          <a:bodyPr>
            <a:normAutofit lnSpcReduction="10000"/>
          </a:bodyPr>
          <a:lstStyle/>
          <a:p>
            <a:pPr marL="342900" lvl="0" indent="-342900" algn="just">
              <a:lnSpc>
                <a:spcPct val="107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Commencement date for decommissioning programme during the project’s lifespan;</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Inclusion of short, medium and long-term monitoring plan in the decommissioning programme;</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Clarification on the requirements for decommissioning; </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Clarification on the MEEI’s capacity to carry out long-term monitoring post-transfer of the storage site.</a:t>
            </a:r>
            <a:endParaRPr lang="en-TT"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50D51AF9-F6F6-4DE5-BAB3-BD8BC0D5172C}"/>
              </a:ext>
            </a:extLst>
          </p:cNvPr>
          <p:cNvSpPr>
            <a:spLocks noGrp="1"/>
          </p:cNvSpPr>
          <p:nvPr>
            <p:ph type="body" sz="quarter" idx="13"/>
          </p:nvPr>
        </p:nvSpPr>
        <p:spPr>
          <a:xfrm>
            <a:off x="6677363" y="1914773"/>
            <a:ext cx="4270248" cy="704087"/>
          </a:xfrm>
        </p:spPr>
        <p:txBody>
          <a:bodyPr/>
          <a:lstStyle/>
          <a:p>
            <a:r>
              <a:rPr lang="en-US" b="1" dirty="0"/>
              <a:t>Feedback on Clause</a:t>
            </a:r>
            <a:endParaRPr lang="en-US" dirty="0"/>
          </a:p>
        </p:txBody>
      </p:sp>
      <p:sp>
        <p:nvSpPr>
          <p:cNvPr id="2" name="Title 1">
            <a:extLst>
              <a:ext uri="{FF2B5EF4-FFF2-40B4-BE49-F238E27FC236}">
                <a16:creationId xmlns:a16="http://schemas.microsoft.com/office/drawing/2014/main" id="{48268996-F531-1DB4-CC25-6BC63B4D28D3}"/>
              </a:ext>
            </a:extLst>
          </p:cNvPr>
          <p:cNvSpPr>
            <a:spLocks noGrp="1"/>
          </p:cNvSpPr>
          <p:nvPr>
            <p:ph type="title"/>
          </p:nvPr>
        </p:nvSpPr>
        <p:spPr>
          <a:xfrm>
            <a:off x="3217883" y="708807"/>
            <a:ext cx="7729728" cy="1188720"/>
          </a:xfrm>
        </p:spPr>
        <p:txBody>
          <a:bodyPr>
            <a:normAutofit fontScale="90000"/>
          </a:bodyPr>
          <a:lstStyle/>
          <a:p>
            <a:r>
              <a:rPr lang="en-US" sz="3100" b="1" dirty="0">
                <a:solidFill>
                  <a:srgbClr val="00B050"/>
                </a:solidFill>
              </a:rPr>
              <a:t>Clause 6.4 – Decommissioning Programme </a:t>
            </a:r>
            <a:br>
              <a:rPr lang="en-TT" b="1" dirty="0">
                <a:solidFill>
                  <a:srgbClr val="00B050"/>
                </a:solidFill>
              </a:rPr>
            </a:br>
            <a:endParaRPr lang="en-US" b="1" dirty="0">
              <a:solidFill>
                <a:srgbClr val="00B050"/>
              </a:solidFill>
            </a:endParaRPr>
          </a:p>
        </p:txBody>
      </p:sp>
      <p:pic>
        <p:nvPicPr>
          <p:cNvPr id="5" name="Picture 4" descr="A blue and white logo&#10;&#10;Description automatically generated">
            <a:extLst>
              <a:ext uri="{FF2B5EF4-FFF2-40B4-BE49-F238E27FC236}">
                <a16:creationId xmlns:a16="http://schemas.microsoft.com/office/drawing/2014/main" id="{903A7613-2505-2F19-5432-ADCD0669D97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colorTemperature colorTemp="5536"/>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80494" y="5449695"/>
            <a:ext cx="1339393" cy="1318627"/>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8" name="Picture 7">
            <a:extLst>
              <a:ext uri="{FF2B5EF4-FFF2-40B4-BE49-F238E27FC236}">
                <a16:creationId xmlns:a16="http://schemas.microsoft.com/office/drawing/2014/main" id="{AE3A7663-F40D-40A1-8917-E94B741CD30D}"/>
              </a:ext>
            </a:extLst>
          </p:cNvPr>
          <p:cNvPicPr>
            <a:picLocks noChangeAspect="1"/>
          </p:cNvPicPr>
          <p:nvPr/>
        </p:nvPicPr>
        <p:blipFill>
          <a:blip r:embed="rId4"/>
          <a:stretch>
            <a:fillRect/>
          </a:stretch>
        </p:blipFill>
        <p:spPr>
          <a:xfrm>
            <a:off x="9957770" y="1"/>
            <a:ext cx="2234230" cy="565078"/>
          </a:xfrm>
          <a:prstGeom prst="rect">
            <a:avLst/>
          </a:prstGeom>
        </p:spPr>
      </p:pic>
    </p:spTree>
    <p:extLst>
      <p:ext uri="{BB962C8B-B14F-4D97-AF65-F5344CB8AC3E}">
        <p14:creationId xmlns:p14="http://schemas.microsoft.com/office/powerpoint/2010/main" val="163472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7F09-1B39-BB6E-323A-2FAE273089CF}"/>
              </a:ext>
            </a:extLst>
          </p:cNvPr>
          <p:cNvSpPr>
            <a:spLocks noGrp="1"/>
          </p:cNvSpPr>
          <p:nvPr>
            <p:ph type="title"/>
          </p:nvPr>
        </p:nvSpPr>
        <p:spPr/>
        <p:txBody>
          <a:bodyPr>
            <a:normAutofit fontScale="90000"/>
          </a:bodyPr>
          <a:lstStyle/>
          <a:p>
            <a:r>
              <a:rPr lang="en-US" sz="3100" b="1" dirty="0">
                <a:solidFill>
                  <a:srgbClr val="00B050"/>
                </a:solidFill>
              </a:rPr>
              <a:t>Clause 6.5 – Transfer of ownership</a:t>
            </a:r>
            <a:br>
              <a:rPr lang="en-TT"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8DF6D784-365C-23FC-1999-11185CB9FF41}"/>
              </a:ext>
            </a:extLst>
          </p:cNvPr>
          <p:cNvSpPr>
            <a:spLocks noGrp="1"/>
          </p:cNvSpPr>
          <p:nvPr>
            <p:ph sz="half" idx="1"/>
          </p:nvPr>
        </p:nvSpPr>
        <p:spPr>
          <a:xfrm>
            <a:off x="1581915" y="3182908"/>
            <a:ext cx="4271771" cy="3101982"/>
          </a:xfrm>
        </p:spPr>
        <p:txBody>
          <a:bodyPr>
            <a:normAutofit lnSpcReduction="10000"/>
          </a:bodyPr>
          <a:lstStyle/>
          <a:p>
            <a:pPr>
              <a:lnSpc>
                <a:spcPct val="90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This clause focuses on ownership and liability matters post-cessation of operations at the storage site. It outlines the procedure for transferring responsibility for the storage site from the Operator to the Government following the cessation of operations. Stakeholder feedback on this clause included requests for:</a:t>
            </a:r>
            <a:endParaRPr lang="en-TT"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1500" dirty="0"/>
          </a:p>
        </p:txBody>
      </p:sp>
      <p:sp>
        <p:nvSpPr>
          <p:cNvPr id="4" name="Content Placeholder 3">
            <a:extLst>
              <a:ext uri="{FF2B5EF4-FFF2-40B4-BE49-F238E27FC236}">
                <a16:creationId xmlns:a16="http://schemas.microsoft.com/office/drawing/2014/main" id="{C08A094F-1BDA-4C60-A81F-C48BC6ABDD3A}"/>
              </a:ext>
            </a:extLst>
          </p:cNvPr>
          <p:cNvSpPr>
            <a:spLocks noGrp="1"/>
          </p:cNvSpPr>
          <p:nvPr>
            <p:ph sz="half" idx="2"/>
          </p:nvPr>
        </p:nvSpPr>
        <p:spPr>
          <a:xfrm>
            <a:off x="6492427" y="3126297"/>
            <a:ext cx="4270247" cy="3101982"/>
          </a:xfrm>
        </p:spPr>
        <p:txBody>
          <a:bodyPr>
            <a:normAutofit lnSpcReduction="10000"/>
          </a:bodyPr>
          <a:lstStyle/>
          <a:p>
            <a:pPr marL="342900" lvl="0" indent="-342900">
              <a:lnSpc>
                <a:spcPct val="90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Express statement that ownership for decommissioned facilities transfers to the Government upon issuance of a closure certificate;</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policy to state the conditions for the transfer of ownership;</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Identification of the roles and responsibilities of the State post-decommissioning and post-transfer; and</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Clarification on how liability would be quantified in the long-term.</a:t>
            </a:r>
            <a:endParaRPr lang="en-TT"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Graphic 4" descr="Handshake with solid fill">
            <a:extLst>
              <a:ext uri="{FF2B5EF4-FFF2-40B4-BE49-F238E27FC236}">
                <a16:creationId xmlns:a16="http://schemas.microsoft.com/office/drawing/2014/main" id="{BA1D3A2E-E221-AA3F-9E3F-C844F3C5C7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0404" y="2153412"/>
            <a:ext cx="4241886" cy="4241886"/>
          </a:xfrm>
          <a:prstGeom prst="rect">
            <a:avLst/>
          </a:prstGeom>
        </p:spPr>
      </p:pic>
      <p:pic>
        <p:nvPicPr>
          <p:cNvPr id="11" name="Picture 10">
            <a:extLst>
              <a:ext uri="{FF2B5EF4-FFF2-40B4-BE49-F238E27FC236}">
                <a16:creationId xmlns:a16="http://schemas.microsoft.com/office/drawing/2014/main" id="{C9E9008C-0F27-4C2C-95FB-8C5948B40913}"/>
              </a:ext>
            </a:extLst>
          </p:cNvPr>
          <p:cNvPicPr>
            <a:picLocks noChangeAspect="1"/>
          </p:cNvPicPr>
          <p:nvPr/>
        </p:nvPicPr>
        <p:blipFill>
          <a:blip r:embed="rId4"/>
          <a:stretch>
            <a:fillRect/>
          </a:stretch>
        </p:blipFill>
        <p:spPr>
          <a:xfrm>
            <a:off x="9957770" y="1"/>
            <a:ext cx="2234230" cy="565078"/>
          </a:xfrm>
          <a:prstGeom prst="rect">
            <a:avLst/>
          </a:prstGeom>
        </p:spPr>
      </p:pic>
      <p:pic>
        <p:nvPicPr>
          <p:cNvPr id="7" name="Picture 6">
            <a:extLst>
              <a:ext uri="{FF2B5EF4-FFF2-40B4-BE49-F238E27FC236}">
                <a16:creationId xmlns:a16="http://schemas.microsoft.com/office/drawing/2014/main" id="{3CE0377F-5035-4CEA-85A8-34EEB0FD0314}"/>
              </a:ext>
            </a:extLst>
          </p:cNvPr>
          <p:cNvPicPr>
            <a:picLocks noChangeAspect="1"/>
          </p:cNvPicPr>
          <p:nvPr/>
        </p:nvPicPr>
        <p:blipFill>
          <a:blip r:embed="rId5"/>
          <a:stretch>
            <a:fillRect/>
          </a:stretch>
        </p:blipFill>
        <p:spPr>
          <a:xfrm>
            <a:off x="1586116" y="2347684"/>
            <a:ext cx="4267570" cy="835224"/>
          </a:xfrm>
          <a:prstGeom prst="rect">
            <a:avLst/>
          </a:prstGeom>
        </p:spPr>
      </p:pic>
      <p:pic>
        <p:nvPicPr>
          <p:cNvPr id="8" name="Picture 7">
            <a:extLst>
              <a:ext uri="{FF2B5EF4-FFF2-40B4-BE49-F238E27FC236}">
                <a16:creationId xmlns:a16="http://schemas.microsoft.com/office/drawing/2014/main" id="{FE547E75-7B8E-4E80-8B6B-68571E429F20}"/>
              </a:ext>
            </a:extLst>
          </p:cNvPr>
          <p:cNvPicPr>
            <a:picLocks noChangeAspect="1"/>
          </p:cNvPicPr>
          <p:nvPr/>
        </p:nvPicPr>
        <p:blipFill>
          <a:blip r:embed="rId6"/>
          <a:stretch>
            <a:fillRect/>
          </a:stretch>
        </p:blipFill>
        <p:spPr>
          <a:xfrm>
            <a:off x="6489008" y="2056209"/>
            <a:ext cx="4273666" cy="804742"/>
          </a:xfrm>
          <a:prstGeom prst="rect">
            <a:avLst/>
          </a:prstGeom>
        </p:spPr>
      </p:pic>
    </p:spTree>
    <p:extLst>
      <p:ext uri="{BB962C8B-B14F-4D97-AF65-F5344CB8AC3E}">
        <p14:creationId xmlns:p14="http://schemas.microsoft.com/office/powerpoint/2010/main" val="333999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00B777-3B03-4A8D-8DE8-1447D23F996E}"/>
              </a:ext>
            </a:extLst>
          </p:cNvPr>
          <p:cNvSpPr>
            <a:spLocks noGrp="1"/>
          </p:cNvSpPr>
          <p:nvPr>
            <p:ph type="body" idx="1"/>
          </p:nvPr>
        </p:nvSpPr>
        <p:spPr>
          <a:xfrm>
            <a:off x="1379281" y="2471733"/>
            <a:ext cx="4270248" cy="704087"/>
          </a:xfrm>
        </p:spPr>
        <p:txBody>
          <a:bodyPr/>
          <a:lstStyle/>
          <a:p>
            <a:r>
              <a:rPr lang="en-US" b="1" dirty="0"/>
              <a:t>Existing Policy  Clause</a:t>
            </a:r>
          </a:p>
          <a:p>
            <a:endParaRPr lang="en-US" dirty="0"/>
          </a:p>
        </p:txBody>
      </p:sp>
      <p:sp>
        <p:nvSpPr>
          <p:cNvPr id="3" name="Content Placeholder 2">
            <a:extLst>
              <a:ext uri="{FF2B5EF4-FFF2-40B4-BE49-F238E27FC236}">
                <a16:creationId xmlns:a16="http://schemas.microsoft.com/office/drawing/2014/main" id="{8A490495-89B8-CF25-E418-B48C8A8EA6B5}"/>
              </a:ext>
            </a:extLst>
          </p:cNvPr>
          <p:cNvSpPr>
            <a:spLocks noGrp="1"/>
          </p:cNvSpPr>
          <p:nvPr>
            <p:ph sz="half" idx="2"/>
          </p:nvPr>
        </p:nvSpPr>
        <p:spPr/>
        <p:txBody>
          <a:bodyPr>
            <a:normAutofit/>
          </a:bodyPr>
          <a:lstStyle/>
          <a:p>
            <a:r>
              <a:rPr lang="en-TT" dirty="0">
                <a:effectLst/>
                <a:latin typeface="Times New Roman" panose="02020603050405020304" pitchFamily="18" charset="0"/>
                <a:ea typeface="Calibri" panose="020F0502020204030204" pitchFamily="34" charset="0"/>
                <a:cs typeface="Times New Roman" panose="02020603050405020304" pitchFamily="18" charset="0"/>
              </a:rPr>
              <a:t>This clause provides a brief overview of the process for the carbon capture project. </a:t>
            </a:r>
            <a:r>
              <a:rPr lang="en-US" dirty="0">
                <a:effectLst/>
                <a:latin typeface="Times New Roman" panose="02020603050405020304" pitchFamily="18" charset="0"/>
                <a:ea typeface="Calibri" panose="020F0502020204030204" pitchFamily="34" charset="0"/>
                <a:cs typeface="Times New Roman" panose="02020603050405020304" pitchFamily="18" charset="0"/>
              </a:rPr>
              <a:t>Stakeholder feedback on this clause included requests for:</a:t>
            </a:r>
            <a:r>
              <a:rPr lang="en-TT" dirty="0">
                <a:effectLst/>
                <a:latin typeface="Times New Roman" panose="02020603050405020304" pitchFamily="18" charset="0"/>
                <a:ea typeface="Calibri" panose="020F0502020204030204" pitchFamily="34" charset="0"/>
                <a:cs typeface="Times New Roman" panose="02020603050405020304" pitchFamily="18" charset="0"/>
              </a:rPr>
              <a:t>.</a:t>
            </a:r>
            <a:endParaRPr lang="en-T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05BEFA4E-3793-47D1-B15B-F47526922317}"/>
              </a:ext>
            </a:extLst>
          </p:cNvPr>
          <p:cNvSpPr>
            <a:spLocks noGrp="1"/>
          </p:cNvSpPr>
          <p:nvPr>
            <p:ph sz="quarter" idx="4"/>
          </p:nvPr>
        </p:nvSpPr>
        <p:spPr/>
        <p:txBody>
          <a:bodyPr>
            <a:normAutofit/>
          </a:bodyPr>
          <a:lstStyle/>
          <a:p>
            <a:pPr marL="342900" lvl="0" indent="-342900">
              <a:buFont typeface="Times New Roman" panose="02020603050405020304" pitchFamily="18" charset="0"/>
              <a:buChar char="-"/>
            </a:pPr>
            <a:r>
              <a:rPr lang="en-TT" dirty="0">
                <a:latin typeface="Times New Roman" panose="02020603050405020304" pitchFamily="18" charset="0"/>
                <a:ea typeface="Calibri" panose="020F0502020204030204" pitchFamily="34" charset="0"/>
                <a:cs typeface="Times New Roman" panose="02020603050405020304" pitchFamily="18" charset="0"/>
              </a:rPr>
              <a:t>Introductory text;</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TT" dirty="0">
                <a:latin typeface="Times New Roman" panose="02020603050405020304" pitchFamily="18" charset="0"/>
                <a:ea typeface="Calibri" panose="020F0502020204030204" pitchFamily="34" charset="0"/>
                <a:cs typeface="Times New Roman" panose="02020603050405020304" pitchFamily="18" charset="0"/>
              </a:rPr>
              <a:t>Inclusion of decision/process steps where rework or denial of applications occur;</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TT" dirty="0">
                <a:latin typeface="Times New Roman" panose="02020603050405020304" pitchFamily="18" charset="0"/>
                <a:ea typeface="Calibri" panose="020F0502020204030204" pitchFamily="34" charset="0"/>
                <a:cs typeface="Times New Roman" panose="02020603050405020304" pitchFamily="18" charset="0"/>
              </a:rPr>
              <a:t>Inclusion of steps for funding by the Operator and application for a closure certificate.</a:t>
            </a:r>
            <a:endParaRPr lang="en-TT"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D71BA6F7-91C0-45A2-9DA5-837CF4D42D68}"/>
              </a:ext>
            </a:extLst>
          </p:cNvPr>
          <p:cNvSpPr>
            <a:spLocks noGrp="1"/>
          </p:cNvSpPr>
          <p:nvPr>
            <p:ph type="body" sz="quarter" idx="13"/>
          </p:nvPr>
        </p:nvSpPr>
        <p:spPr>
          <a:xfrm>
            <a:off x="6321552" y="2471733"/>
            <a:ext cx="4270248" cy="704087"/>
          </a:xfrm>
        </p:spPr>
        <p:txBody>
          <a:bodyPr/>
          <a:lstStyle/>
          <a:p>
            <a:r>
              <a:rPr lang="en-US" b="1" dirty="0"/>
              <a:t>Feedback on Clause</a:t>
            </a:r>
            <a:endParaRPr lang="en-US" dirty="0"/>
          </a:p>
          <a:p>
            <a:endParaRPr lang="en-US" dirty="0"/>
          </a:p>
        </p:txBody>
      </p:sp>
      <p:sp>
        <p:nvSpPr>
          <p:cNvPr id="2" name="Title 1">
            <a:extLst>
              <a:ext uri="{FF2B5EF4-FFF2-40B4-BE49-F238E27FC236}">
                <a16:creationId xmlns:a16="http://schemas.microsoft.com/office/drawing/2014/main" id="{01833BCD-09D6-79FC-A4DC-B5DAE352909E}"/>
              </a:ext>
            </a:extLst>
          </p:cNvPr>
          <p:cNvSpPr>
            <a:spLocks noGrp="1"/>
          </p:cNvSpPr>
          <p:nvPr>
            <p:ph type="title"/>
          </p:nvPr>
        </p:nvSpPr>
        <p:spPr/>
        <p:txBody>
          <a:bodyPr>
            <a:noAutofit/>
          </a:bodyPr>
          <a:lstStyle/>
          <a:p>
            <a:r>
              <a:rPr lang="en-TT" b="1" dirty="0">
                <a:solidFill>
                  <a:srgbClr val="00B050"/>
                </a:solidFill>
              </a:rPr>
              <a:t>Clause 7 – Process Outline – CCS Project Flow Chart</a:t>
            </a:r>
            <a:endParaRPr lang="en-US" b="1" dirty="0">
              <a:solidFill>
                <a:srgbClr val="00B050"/>
              </a:solidFill>
            </a:endParaRPr>
          </a:p>
        </p:txBody>
      </p:sp>
      <p:pic>
        <p:nvPicPr>
          <p:cNvPr id="5" name="Graphic 4" descr="Workflow outline">
            <a:extLst>
              <a:ext uri="{FF2B5EF4-FFF2-40B4-BE49-F238E27FC236}">
                <a16:creationId xmlns:a16="http://schemas.microsoft.com/office/drawing/2014/main" id="{B925F5ED-F89E-A7C4-24E8-404AAD8B4A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8097" y="2642066"/>
            <a:ext cx="3328416" cy="3328416"/>
          </a:xfrm>
          <a:prstGeom prst="rect">
            <a:avLst/>
          </a:prstGeom>
        </p:spPr>
      </p:pic>
      <p:pic>
        <p:nvPicPr>
          <p:cNvPr id="11" name="Picture 10">
            <a:extLst>
              <a:ext uri="{FF2B5EF4-FFF2-40B4-BE49-F238E27FC236}">
                <a16:creationId xmlns:a16="http://schemas.microsoft.com/office/drawing/2014/main" id="{B1DC230D-8553-4BD4-BC4B-0E7E5FBC5D4F}"/>
              </a:ext>
            </a:extLst>
          </p:cNvPr>
          <p:cNvPicPr>
            <a:picLocks noChangeAspect="1"/>
          </p:cNvPicPr>
          <p:nvPr/>
        </p:nvPicPr>
        <p:blipFill>
          <a:blip r:embed="rId4"/>
          <a:stretch>
            <a:fillRect/>
          </a:stretch>
        </p:blipFill>
        <p:spPr>
          <a:xfrm>
            <a:off x="9957770" y="1"/>
            <a:ext cx="2234230" cy="565078"/>
          </a:xfrm>
          <a:prstGeom prst="rect">
            <a:avLst/>
          </a:prstGeom>
        </p:spPr>
      </p:pic>
    </p:spTree>
    <p:extLst>
      <p:ext uri="{BB962C8B-B14F-4D97-AF65-F5344CB8AC3E}">
        <p14:creationId xmlns:p14="http://schemas.microsoft.com/office/powerpoint/2010/main" val="366648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8B0D-4CDC-C9D7-A6AD-F2C3861A89C6}"/>
              </a:ext>
            </a:extLst>
          </p:cNvPr>
          <p:cNvSpPr>
            <a:spLocks noGrp="1"/>
          </p:cNvSpPr>
          <p:nvPr>
            <p:ph type="title"/>
          </p:nvPr>
        </p:nvSpPr>
        <p:spPr/>
        <p:txBody>
          <a:bodyPr>
            <a:normAutofit/>
          </a:bodyPr>
          <a:lstStyle/>
          <a:p>
            <a:r>
              <a:rPr lang="en-US" b="1" dirty="0">
                <a:solidFill>
                  <a:srgbClr val="00B050"/>
                </a:solidFill>
              </a:rPr>
              <a:t>Clause 8.2 – Drafting instructions and definitions</a:t>
            </a:r>
            <a:r>
              <a:rPr lang="en-TT" b="1" dirty="0">
                <a:solidFill>
                  <a:srgbClr val="00B050"/>
                </a:solidFill>
              </a:rPr>
              <a:t> </a:t>
            </a:r>
            <a:endParaRPr lang="en-US" b="1" dirty="0">
              <a:solidFill>
                <a:srgbClr val="00B050"/>
              </a:solidFill>
            </a:endParaRPr>
          </a:p>
        </p:txBody>
      </p:sp>
      <p:sp>
        <p:nvSpPr>
          <p:cNvPr id="3" name="Content Placeholder 2">
            <a:extLst>
              <a:ext uri="{FF2B5EF4-FFF2-40B4-BE49-F238E27FC236}">
                <a16:creationId xmlns:a16="http://schemas.microsoft.com/office/drawing/2014/main" id="{81160166-6ECF-DDF2-C293-ABCB43F4C5BE}"/>
              </a:ext>
            </a:extLst>
          </p:cNvPr>
          <p:cNvSpPr>
            <a:spLocks noGrp="1"/>
          </p:cNvSpPr>
          <p:nvPr>
            <p:ph sz="half" idx="1"/>
          </p:nvPr>
        </p:nvSpPr>
        <p:spPr>
          <a:xfrm>
            <a:off x="1573206" y="3305864"/>
            <a:ext cx="4271771" cy="3101982"/>
          </a:xfrm>
        </p:spPr>
        <p:txBody>
          <a:bodyPr>
            <a:normAutofit/>
          </a:bodyPr>
          <a:lstStyle/>
          <a:p>
            <a:pPr>
              <a:lnSpc>
                <a:spcPct val="90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Clause 8.2 guides the drafter for the CCS legislation on the required provisions to be included in the legislation, as well as, the rationale, context and legal considerations for these provisions. </a:t>
            </a:r>
          </a:p>
          <a:p>
            <a:pPr marL="0" indent="0">
              <a:lnSpc>
                <a:spcPct val="90000"/>
              </a:lnSpc>
              <a:buNone/>
            </a:pPr>
            <a:endParaRPr lang="en-US" dirty="0"/>
          </a:p>
        </p:txBody>
      </p:sp>
      <p:sp>
        <p:nvSpPr>
          <p:cNvPr id="6" name="Content Placeholder 5">
            <a:extLst>
              <a:ext uri="{FF2B5EF4-FFF2-40B4-BE49-F238E27FC236}">
                <a16:creationId xmlns:a16="http://schemas.microsoft.com/office/drawing/2014/main" id="{A2C13C87-66A2-4239-8271-874F2C79DBB8}"/>
              </a:ext>
            </a:extLst>
          </p:cNvPr>
          <p:cNvSpPr>
            <a:spLocks noGrp="1"/>
          </p:cNvSpPr>
          <p:nvPr>
            <p:ph sz="half" idx="2"/>
          </p:nvPr>
        </p:nvSpPr>
        <p:spPr>
          <a:xfrm>
            <a:off x="6523207" y="3326225"/>
            <a:ext cx="4270247" cy="3101982"/>
          </a:xfrm>
        </p:spPr>
        <p:txBody>
          <a:bodyPr>
            <a:norm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Stakeholder feedback on this clause included emphasis on the need for additional definitions such as carbon emitter, operator, aggregator, storage complex, storage facility, storage site and corrective measures.</a:t>
            </a:r>
            <a:endParaRPr lang="en-TT"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Graphic 4" descr="Calligraphy Pen with solid fill">
            <a:extLst>
              <a:ext uri="{FF2B5EF4-FFF2-40B4-BE49-F238E27FC236}">
                <a16:creationId xmlns:a16="http://schemas.microsoft.com/office/drawing/2014/main" id="{83F2B516-13B3-A7CD-CBD5-85725577C2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810" y="4649235"/>
            <a:ext cx="2029326" cy="2029326"/>
          </a:xfrm>
          <a:prstGeom prst="rect">
            <a:avLst/>
          </a:prstGeom>
          <a:ln w="31750" cap="sq">
            <a:solidFill>
              <a:srgbClr val="FFFFFF"/>
            </a:solidFill>
            <a:miter lim="800000"/>
          </a:ln>
        </p:spPr>
      </p:pic>
      <p:pic>
        <p:nvPicPr>
          <p:cNvPr id="7" name="Picture 6">
            <a:extLst>
              <a:ext uri="{FF2B5EF4-FFF2-40B4-BE49-F238E27FC236}">
                <a16:creationId xmlns:a16="http://schemas.microsoft.com/office/drawing/2014/main" id="{154821CE-9AFA-41F9-B4BD-8F1ED8E2E4F5}"/>
              </a:ext>
            </a:extLst>
          </p:cNvPr>
          <p:cNvPicPr>
            <a:picLocks noChangeAspect="1"/>
          </p:cNvPicPr>
          <p:nvPr/>
        </p:nvPicPr>
        <p:blipFill>
          <a:blip r:embed="rId4"/>
          <a:stretch>
            <a:fillRect/>
          </a:stretch>
        </p:blipFill>
        <p:spPr>
          <a:xfrm>
            <a:off x="1573206" y="2470640"/>
            <a:ext cx="4273666" cy="835224"/>
          </a:xfrm>
          <a:prstGeom prst="rect">
            <a:avLst/>
          </a:prstGeom>
        </p:spPr>
      </p:pic>
      <p:pic>
        <p:nvPicPr>
          <p:cNvPr id="8" name="Picture 7">
            <a:extLst>
              <a:ext uri="{FF2B5EF4-FFF2-40B4-BE49-F238E27FC236}">
                <a16:creationId xmlns:a16="http://schemas.microsoft.com/office/drawing/2014/main" id="{8690ED89-7ED7-450E-B0CE-96239D085292}"/>
              </a:ext>
            </a:extLst>
          </p:cNvPr>
          <p:cNvPicPr>
            <a:picLocks noChangeAspect="1"/>
          </p:cNvPicPr>
          <p:nvPr/>
        </p:nvPicPr>
        <p:blipFill>
          <a:blip r:embed="rId5"/>
          <a:stretch>
            <a:fillRect/>
          </a:stretch>
        </p:blipFill>
        <p:spPr>
          <a:xfrm>
            <a:off x="6345128" y="2470640"/>
            <a:ext cx="4273666" cy="835224"/>
          </a:xfrm>
          <a:prstGeom prst="rect">
            <a:avLst/>
          </a:prstGeom>
        </p:spPr>
      </p:pic>
      <p:pic>
        <p:nvPicPr>
          <p:cNvPr id="9" name="Picture 8">
            <a:extLst>
              <a:ext uri="{FF2B5EF4-FFF2-40B4-BE49-F238E27FC236}">
                <a16:creationId xmlns:a16="http://schemas.microsoft.com/office/drawing/2014/main" id="{ACA38916-13D6-4683-9365-E39895B684EC}"/>
              </a:ext>
            </a:extLst>
          </p:cNvPr>
          <p:cNvPicPr>
            <a:picLocks noChangeAspect="1"/>
          </p:cNvPicPr>
          <p:nvPr/>
        </p:nvPicPr>
        <p:blipFill>
          <a:blip r:embed="rId6"/>
          <a:stretch>
            <a:fillRect/>
          </a:stretch>
        </p:blipFill>
        <p:spPr>
          <a:xfrm>
            <a:off x="9957770" y="1"/>
            <a:ext cx="2234230" cy="565078"/>
          </a:xfrm>
          <a:prstGeom prst="rect">
            <a:avLst/>
          </a:prstGeom>
        </p:spPr>
      </p:pic>
    </p:spTree>
    <p:extLst>
      <p:ext uri="{BB962C8B-B14F-4D97-AF65-F5344CB8AC3E}">
        <p14:creationId xmlns:p14="http://schemas.microsoft.com/office/powerpoint/2010/main" val="360556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B7EA-D3E4-2249-ECC9-9BDC1B4F1023}"/>
              </a:ext>
            </a:extLst>
          </p:cNvPr>
          <p:cNvSpPr>
            <a:spLocks noGrp="1"/>
          </p:cNvSpPr>
          <p:nvPr>
            <p:ph type="title"/>
          </p:nvPr>
        </p:nvSpPr>
        <p:spPr/>
        <p:txBody>
          <a:bodyPr>
            <a:normAutofit/>
          </a:bodyPr>
          <a:lstStyle/>
          <a:p>
            <a:r>
              <a:rPr lang="en-US" b="1" dirty="0">
                <a:solidFill>
                  <a:srgbClr val="00B050"/>
                </a:solidFill>
              </a:rPr>
              <a:t>Lookahead for ccs draft policy &amp; guidelines creation</a:t>
            </a:r>
          </a:p>
        </p:txBody>
      </p:sp>
      <p:pic>
        <p:nvPicPr>
          <p:cNvPr id="5" name="Content Placeholder 4" descr="A screenshot of a computer&#10;&#10;Description automatically generated">
            <a:extLst>
              <a:ext uri="{FF2B5EF4-FFF2-40B4-BE49-F238E27FC236}">
                <a16:creationId xmlns:a16="http://schemas.microsoft.com/office/drawing/2014/main" id="{DE186264-C9ED-38E5-5DC2-77DD124AD4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78" y="2751721"/>
            <a:ext cx="11170570" cy="2886872"/>
          </a:xfrm>
        </p:spPr>
      </p:pic>
      <p:pic>
        <p:nvPicPr>
          <p:cNvPr id="4" name="Picture 3">
            <a:extLst>
              <a:ext uri="{FF2B5EF4-FFF2-40B4-BE49-F238E27FC236}">
                <a16:creationId xmlns:a16="http://schemas.microsoft.com/office/drawing/2014/main" id="{C9F1B418-ABC2-4A5D-B3EF-0372B3E69FB6}"/>
              </a:ext>
            </a:extLst>
          </p:cNvPr>
          <p:cNvPicPr>
            <a:picLocks noChangeAspect="1"/>
          </p:cNvPicPr>
          <p:nvPr/>
        </p:nvPicPr>
        <p:blipFill>
          <a:blip r:embed="rId3"/>
          <a:stretch>
            <a:fillRect/>
          </a:stretch>
        </p:blipFill>
        <p:spPr>
          <a:xfrm>
            <a:off x="9957770" y="1"/>
            <a:ext cx="2234230" cy="565078"/>
          </a:xfrm>
          <a:prstGeom prst="rect">
            <a:avLst/>
          </a:prstGeom>
        </p:spPr>
      </p:pic>
    </p:spTree>
    <p:extLst>
      <p:ext uri="{BB962C8B-B14F-4D97-AF65-F5344CB8AC3E}">
        <p14:creationId xmlns:p14="http://schemas.microsoft.com/office/powerpoint/2010/main" val="136037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EAEB29-01F4-4F1A-95C1-3CB04BBA1167}"/>
              </a:ext>
            </a:extLst>
          </p:cNvPr>
          <p:cNvSpPr>
            <a:spLocks noGrp="1"/>
          </p:cNvSpPr>
          <p:nvPr>
            <p:ph type="title"/>
          </p:nvPr>
        </p:nvSpPr>
        <p:spPr>
          <a:xfrm>
            <a:off x="2231136" y="758503"/>
            <a:ext cx="8965782" cy="1188720"/>
          </a:xfrm>
        </p:spPr>
        <p:txBody>
          <a:bodyPr/>
          <a:lstStyle/>
          <a:p>
            <a:r>
              <a:rPr lang="en-US" b="1" dirty="0">
                <a:solidFill>
                  <a:srgbClr val="00B050"/>
                </a:solidFill>
              </a:rPr>
              <a:t>Summary feedback and Comparisons to international policy</a:t>
            </a:r>
          </a:p>
        </p:txBody>
      </p:sp>
      <p:graphicFrame>
        <p:nvGraphicFramePr>
          <p:cNvPr id="9" name="Content Placeholder 8">
            <a:extLst>
              <a:ext uri="{FF2B5EF4-FFF2-40B4-BE49-F238E27FC236}">
                <a16:creationId xmlns:a16="http://schemas.microsoft.com/office/drawing/2014/main" id="{9A91E18A-AB4D-483F-B413-E78947C2DD8A}"/>
              </a:ext>
            </a:extLst>
          </p:cNvPr>
          <p:cNvGraphicFramePr>
            <a:graphicFrameLocks noGrp="1"/>
          </p:cNvGraphicFramePr>
          <p:nvPr>
            <p:ph idx="1"/>
          </p:nvPr>
        </p:nvGraphicFramePr>
        <p:xfrm>
          <a:off x="475488" y="2565787"/>
          <a:ext cx="11241024" cy="3906520"/>
        </p:xfrm>
        <a:graphic>
          <a:graphicData uri="http://schemas.openxmlformats.org/drawingml/2006/table">
            <a:tbl>
              <a:tblPr firstRow="1" bandRow="1">
                <a:tableStyleId>{5C22544A-7EE6-4342-B048-85BDC9FD1C3A}</a:tableStyleId>
              </a:tblPr>
              <a:tblGrid>
                <a:gridCol w="3747008">
                  <a:extLst>
                    <a:ext uri="{9D8B030D-6E8A-4147-A177-3AD203B41FA5}">
                      <a16:colId xmlns:a16="http://schemas.microsoft.com/office/drawing/2014/main" val="4087185721"/>
                    </a:ext>
                  </a:extLst>
                </a:gridCol>
                <a:gridCol w="3747008">
                  <a:extLst>
                    <a:ext uri="{9D8B030D-6E8A-4147-A177-3AD203B41FA5}">
                      <a16:colId xmlns:a16="http://schemas.microsoft.com/office/drawing/2014/main" val="2809710587"/>
                    </a:ext>
                  </a:extLst>
                </a:gridCol>
                <a:gridCol w="3747008">
                  <a:extLst>
                    <a:ext uri="{9D8B030D-6E8A-4147-A177-3AD203B41FA5}">
                      <a16:colId xmlns:a16="http://schemas.microsoft.com/office/drawing/2014/main" val="2965867887"/>
                    </a:ext>
                  </a:extLst>
                </a:gridCol>
              </a:tblGrid>
              <a:tr h="370840">
                <a:tc>
                  <a:txBody>
                    <a:bodyPr/>
                    <a:lstStyle/>
                    <a:p>
                      <a:r>
                        <a:rPr lang="en-US" sz="1600" dirty="0"/>
                        <a:t>Policy Element</a:t>
                      </a:r>
                    </a:p>
                  </a:txBody>
                  <a:tcPr/>
                </a:tc>
                <a:tc>
                  <a:txBody>
                    <a:bodyPr/>
                    <a:lstStyle/>
                    <a:p>
                      <a:r>
                        <a:rPr lang="en-US" sz="1600" dirty="0"/>
                        <a:t>International Jurisdiction References</a:t>
                      </a:r>
                    </a:p>
                  </a:txBody>
                  <a:tcPr/>
                </a:tc>
                <a:tc>
                  <a:txBody>
                    <a:bodyPr/>
                    <a:lstStyle/>
                    <a:p>
                      <a:r>
                        <a:rPr lang="en-US" sz="1600" dirty="0"/>
                        <a:t>2</a:t>
                      </a:r>
                      <a:r>
                        <a:rPr lang="en-US" sz="1600" baseline="30000" dirty="0"/>
                        <a:t>nd</a:t>
                      </a:r>
                      <a:r>
                        <a:rPr lang="en-US" sz="1600" dirty="0"/>
                        <a:t> Round Stakeholder Feedback</a:t>
                      </a:r>
                    </a:p>
                  </a:txBody>
                  <a:tcPr/>
                </a:tc>
                <a:extLst>
                  <a:ext uri="{0D108BD9-81ED-4DB2-BD59-A6C34878D82A}">
                    <a16:rowId xmlns:a16="http://schemas.microsoft.com/office/drawing/2014/main" val="1884649916"/>
                  </a:ext>
                </a:extLst>
              </a:tr>
              <a:tr h="370840">
                <a:tc>
                  <a:txBody>
                    <a:bodyPr/>
                    <a:lstStyle/>
                    <a:p>
                      <a:r>
                        <a:rPr lang="en-US" sz="1600" b="1" dirty="0"/>
                        <a:t>State Entity aggregator </a:t>
                      </a:r>
                      <a:endParaRPr lang="en-US" sz="1600" dirty="0"/>
                    </a:p>
                  </a:txBody>
                  <a:tcPr/>
                </a:tc>
                <a:tc>
                  <a:txBody>
                    <a:bodyPr/>
                    <a:lstStyle/>
                    <a:p>
                      <a:r>
                        <a:rPr lang="en-US" sz="1600" dirty="0"/>
                        <a:t>CO2 Transport &amp; Storage Company of UK CCS Policy Framework.</a:t>
                      </a:r>
                    </a:p>
                  </a:txBody>
                  <a:tcPr/>
                </a:tc>
                <a:tc>
                  <a:txBody>
                    <a:bodyPr/>
                    <a:lstStyle/>
                    <a:p>
                      <a:r>
                        <a:rPr lang="en-US" sz="1600" dirty="0"/>
                        <a:t>Broad acceptance but more definition of value chain roles needed. One stakeholder believes aggregator introduces too much complexity</a:t>
                      </a:r>
                    </a:p>
                  </a:txBody>
                  <a:tcPr/>
                </a:tc>
                <a:extLst>
                  <a:ext uri="{0D108BD9-81ED-4DB2-BD59-A6C34878D82A}">
                    <a16:rowId xmlns:a16="http://schemas.microsoft.com/office/drawing/2014/main" val="3798523052"/>
                  </a:ext>
                </a:extLst>
              </a:tr>
              <a:tr h="370840">
                <a:tc>
                  <a:txBody>
                    <a:bodyPr/>
                    <a:lstStyle/>
                    <a:p>
                      <a:r>
                        <a:rPr lang="en-US" sz="1600" b="1" dirty="0"/>
                        <a:t>Eligible Storage Site Designation</a:t>
                      </a:r>
                      <a:endParaRPr lang="en-US" sz="1600" dirty="0"/>
                    </a:p>
                  </a:txBody>
                  <a:tcPr/>
                </a:tc>
                <a:tc>
                  <a:txBody>
                    <a:bodyPr/>
                    <a:lstStyle/>
                    <a:p>
                      <a:r>
                        <a:rPr lang="en-US" sz="1600" dirty="0"/>
                        <a:t>Australia Offshore Petroleum &amp; GHG Storage Act 2006</a:t>
                      </a:r>
                    </a:p>
                  </a:txBody>
                  <a:tcPr/>
                </a:tc>
                <a:tc>
                  <a:txBody>
                    <a:bodyPr/>
                    <a:lstStyle/>
                    <a:p>
                      <a:r>
                        <a:rPr lang="en-US" sz="1600" dirty="0"/>
                        <a:t>Criteria for approval of </a:t>
                      </a:r>
                      <a:r>
                        <a:rPr lang="en-US" sz="1600" dirty="0" err="1"/>
                        <a:t>licences</a:t>
                      </a:r>
                      <a:r>
                        <a:rPr lang="en-US" sz="1600" dirty="0"/>
                        <a:t> and permits, storage permit timeframe</a:t>
                      </a:r>
                    </a:p>
                  </a:txBody>
                  <a:tcPr/>
                </a:tc>
                <a:extLst>
                  <a:ext uri="{0D108BD9-81ED-4DB2-BD59-A6C34878D82A}">
                    <a16:rowId xmlns:a16="http://schemas.microsoft.com/office/drawing/2014/main" val="137892373"/>
                  </a:ext>
                </a:extLst>
              </a:tr>
              <a:tr h="370840">
                <a:tc>
                  <a:txBody>
                    <a:bodyPr/>
                    <a:lstStyle/>
                    <a:p>
                      <a:r>
                        <a:rPr lang="en-US" sz="1600" b="1" dirty="0"/>
                        <a:t>Per project Decommissioning Fund </a:t>
                      </a:r>
                      <a:endParaRPr lang="en-US" sz="1600" dirty="0"/>
                    </a:p>
                  </a:txBody>
                  <a:tcPr/>
                </a:tc>
                <a:tc>
                  <a:txBody>
                    <a:bodyPr/>
                    <a:lstStyle/>
                    <a:p>
                      <a:r>
                        <a:rPr lang="en-US" sz="1600" dirty="0"/>
                        <a:t>Canada CCS Statute Amendment (2010), EU Directive (2009), UK Energy Act (2008)</a:t>
                      </a:r>
                    </a:p>
                    <a:p>
                      <a:endParaRPr lang="en-US" sz="1600" dirty="0"/>
                    </a:p>
                  </a:txBody>
                  <a:tcPr/>
                </a:tc>
                <a:tc>
                  <a:txBody>
                    <a:bodyPr/>
                    <a:lstStyle/>
                    <a:p>
                      <a:r>
                        <a:rPr lang="en-US" sz="1600" dirty="0"/>
                        <a:t>Include decommissioning requirements, </a:t>
                      </a:r>
                      <a:r>
                        <a:rPr lang="en-US" sz="1600" dirty="0" err="1"/>
                        <a:t>programme</a:t>
                      </a:r>
                      <a:r>
                        <a:rPr lang="en-US" sz="1600" dirty="0"/>
                        <a:t> submission timeline, fund contribution timeline.</a:t>
                      </a:r>
                    </a:p>
                  </a:txBody>
                  <a:tcPr/>
                </a:tc>
                <a:extLst>
                  <a:ext uri="{0D108BD9-81ED-4DB2-BD59-A6C34878D82A}">
                    <a16:rowId xmlns:a16="http://schemas.microsoft.com/office/drawing/2014/main" val="2022256101"/>
                  </a:ext>
                </a:extLst>
              </a:tr>
              <a:tr h="370840">
                <a:tc>
                  <a:txBody>
                    <a:bodyPr/>
                    <a:lstStyle/>
                    <a:p>
                      <a:r>
                        <a:rPr lang="en-US" sz="1600" b="1" dirty="0"/>
                        <a:t>Transfer of Obligations to State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UK Energy Bill (2022), EU 2009/31 CCS Directive, Australia State of Victoria GHG Sequestration Act (2008)</a:t>
                      </a:r>
                      <a:endParaRPr lang="en-US" sz="1600" b="1" dirty="0"/>
                    </a:p>
                    <a:p>
                      <a:endParaRPr lang="en-US" sz="1600" dirty="0"/>
                    </a:p>
                  </a:txBody>
                  <a:tcPr/>
                </a:tc>
                <a:tc>
                  <a:txBody>
                    <a:bodyPr/>
                    <a:lstStyle/>
                    <a:p>
                      <a:r>
                        <a:rPr lang="en-US" sz="1600" dirty="0"/>
                        <a:t>Welcome provision. Conditions for state transfer needed in Policy. Clearer and more expansive acceptance statement needed.</a:t>
                      </a:r>
                    </a:p>
                  </a:txBody>
                  <a:tcPr/>
                </a:tc>
                <a:extLst>
                  <a:ext uri="{0D108BD9-81ED-4DB2-BD59-A6C34878D82A}">
                    <a16:rowId xmlns:a16="http://schemas.microsoft.com/office/drawing/2014/main" val="88191010"/>
                  </a:ext>
                </a:extLst>
              </a:tr>
            </a:tbl>
          </a:graphicData>
        </a:graphic>
      </p:graphicFrame>
    </p:spTree>
    <p:extLst>
      <p:ext uri="{BB962C8B-B14F-4D97-AF65-F5344CB8AC3E}">
        <p14:creationId xmlns:p14="http://schemas.microsoft.com/office/powerpoint/2010/main" val="201668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F674-11B8-44A5-886B-2EE05DCFEFFD}"/>
              </a:ext>
            </a:extLst>
          </p:cNvPr>
          <p:cNvSpPr>
            <a:spLocks noGrp="1"/>
          </p:cNvSpPr>
          <p:nvPr>
            <p:ph type="title"/>
          </p:nvPr>
        </p:nvSpPr>
        <p:spPr>
          <a:xfrm>
            <a:off x="2120299" y="784583"/>
            <a:ext cx="8676037" cy="1188720"/>
          </a:xfrm>
        </p:spPr>
        <p:txBody>
          <a:bodyPr>
            <a:normAutofit/>
          </a:bodyPr>
          <a:lstStyle/>
          <a:p>
            <a:r>
              <a:rPr lang="en-US" b="1" dirty="0">
                <a:solidFill>
                  <a:srgbClr val="00B050"/>
                </a:solidFill>
              </a:rPr>
              <a:t>International CCS policy trends</a:t>
            </a:r>
          </a:p>
        </p:txBody>
      </p:sp>
      <p:sp>
        <p:nvSpPr>
          <p:cNvPr id="3" name="Content Placeholder 2">
            <a:extLst>
              <a:ext uri="{FF2B5EF4-FFF2-40B4-BE49-F238E27FC236}">
                <a16:creationId xmlns:a16="http://schemas.microsoft.com/office/drawing/2014/main" id="{FACCE2E2-E761-458C-B8DB-2200D411C3E3}"/>
              </a:ext>
            </a:extLst>
          </p:cNvPr>
          <p:cNvSpPr>
            <a:spLocks noGrp="1"/>
          </p:cNvSpPr>
          <p:nvPr>
            <p:ph idx="1"/>
          </p:nvPr>
        </p:nvSpPr>
        <p:spPr>
          <a:xfrm>
            <a:off x="1551709" y="2153412"/>
            <a:ext cx="5763491" cy="4067279"/>
          </a:xfrm>
        </p:spPr>
        <p:txBody>
          <a:bodyPr>
            <a:normAutofit/>
          </a:bodyPr>
          <a:lstStyle/>
          <a:p>
            <a:pPr marL="0" indent="0">
              <a:lnSpc>
                <a:spcPct val="90000"/>
              </a:lnSpc>
              <a:buNone/>
            </a:pPr>
            <a:r>
              <a:rPr lang="en-US" sz="1400" dirty="0"/>
              <a:t> </a:t>
            </a:r>
            <a:endParaRPr lang="en-US" sz="1400" b="1" dirty="0"/>
          </a:p>
          <a:p>
            <a:pPr>
              <a:lnSpc>
                <a:spcPct val="90000"/>
              </a:lnSpc>
            </a:pPr>
            <a:r>
              <a:rPr lang="en-US" sz="1400" b="1" dirty="0"/>
              <a:t>Government acceptance of Long Term Liability </a:t>
            </a:r>
            <a:r>
              <a:rPr lang="en-US" sz="1400" dirty="0"/>
              <a:t>– occurs where the storage operator bears the risk of short term liability during operation and for a specified post closure period but Government accepts liability subject to certain conditions. </a:t>
            </a:r>
            <a:r>
              <a:rPr lang="en-US" sz="1400" dirty="0" err="1"/>
              <a:t>Eg.</a:t>
            </a:r>
            <a:r>
              <a:rPr lang="en-US" sz="1400" dirty="0"/>
              <a:t> Australia, Canada, UK. </a:t>
            </a:r>
          </a:p>
          <a:p>
            <a:pPr>
              <a:lnSpc>
                <a:spcPct val="90000"/>
              </a:lnSpc>
            </a:pPr>
            <a:r>
              <a:rPr lang="en-US" sz="1400" b="1" dirty="0"/>
              <a:t>Support for CCS Hub development</a:t>
            </a:r>
            <a:r>
              <a:rPr lang="en-US" sz="1400" dirty="0"/>
              <a:t> – takes CO2 from several large industrial emitting sources, transports and stores it using common infrastructure. Examples: Northern Lights (Norway), </a:t>
            </a:r>
            <a:r>
              <a:rPr lang="en-US" sz="1400" dirty="0" err="1"/>
              <a:t>Teeside</a:t>
            </a:r>
            <a:r>
              <a:rPr lang="en-US" sz="1400" dirty="0"/>
              <a:t> (UK), </a:t>
            </a:r>
            <a:r>
              <a:rPr lang="en-US" sz="1400" dirty="0" err="1"/>
              <a:t>Porthos</a:t>
            </a:r>
            <a:r>
              <a:rPr lang="en-US" sz="1400" dirty="0"/>
              <a:t> (Netherlands), CENLA (Louisiana).</a:t>
            </a:r>
          </a:p>
          <a:p>
            <a:pPr>
              <a:lnSpc>
                <a:spcPct val="90000"/>
              </a:lnSpc>
            </a:pPr>
            <a:r>
              <a:rPr lang="en-US" sz="1400" b="1" dirty="0"/>
              <a:t>Government Financing </a:t>
            </a:r>
            <a:r>
              <a:rPr lang="en-US" sz="1400" dirty="0"/>
              <a:t>– significant financial resources through loans, guarantees or grants being awarded to CCS projects, infrastructure. </a:t>
            </a:r>
            <a:r>
              <a:rPr lang="en-US" sz="1400" dirty="0" err="1"/>
              <a:t>Eg.</a:t>
            </a:r>
            <a:r>
              <a:rPr lang="en-US" sz="1400" dirty="0"/>
              <a:t> 45Q tax credit (US), Innovation Fund (EU)</a:t>
            </a:r>
          </a:p>
          <a:p>
            <a:pPr>
              <a:lnSpc>
                <a:spcPct val="90000"/>
              </a:lnSpc>
            </a:pPr>
            <a:r>
              <a:rPr lang="en-US" sz="1400" b="1" dirty="0"/>
              <a:t>Regulation of CO2 Storage </a:t>
            </a:r>
            <a:r>
              <a:rPr lang="en-US" sz="1400" dirty="0"/>
              <a:t>– Transparent regulation of access to pore space for Geological Storage </a:t>
            </a:r>
            <a:r>
              <a:rPr lang="en-US" sz="1400" dirty="0" err="1"/>
              <a:t>eg.</a:t>
            </a:r>
            <a:r>
              <a:rPr lang="en-US" sz="1400" dirty="0"/>
              <a:t> GHG Injection </a:t>
            </a:r>
            <a:r>
              <a:rPr lang="en-US" sz="1400" dirty="0" err="1"/>
              <a:t>licence</a:t>
            </a:r>
            <a:r>
              <a:rPr lang="en-US" sz="1400" dirty="0"/>
              <a:t> (Australia), Underground Injection Control permit (US)</a:t>
            </a:r>
          </a:p>
          <a:p>
            <a:pPr>
              <a:lnSpc>
                <a:spcPct val="90000"/>
              </a:lnSpc>
            </a:pPr>
            <a:endParaRPr lang="en-US" sz="1400" dirty="0"/>
          </a:p>
        </p:txBody>
      </p:sp>
      <p:pic>
        <p:nvPicPr>
          <p:cNvPr id="5" name="Graphic 4" descr="Bar graph with upward trend with solid fill">
            <a:extLst>
              <a:ext uri="{FF2B5EF4-FFF2-40B4-BE49-F238E27FC236}">
                <a16:creationId xmlns:a16="http://schemas.microsoft.com/office/drawing/2014/main" id="{6413CF8F-3272-7729-DD9B-6983E6170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4656" y="2743200"/>
            <a:ext cx="2417063" cy="2417063"/>
          </a:xfrm>
          <a:prstGeom prst="rect">
            <a:avLst/>
          </a:prstGeom>
          <a:ln w="31750" cap="sq">
            <a:solidFill>
              <a:srgbClr val="FFFFFF"/>
            </a:solidFill>
            <a:miter lim="800000"/>
          </a:ln>
        </p:spPr>
      </p:pic>
    </p:spTree>
    <p:extLst>
      <p:ext uri="{BB962C8B-B14F-4D97-AF65-F5344CB8AC3E}">
        <p14:creationId xmlns:p14="http://schemas.microsoft.com/office/powerpoint/2010/main" val="262400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0C4F-8DF9-64E2-0CB0-384F36744D7B}"/>
              </a:ext>
            </a:extLst>
          </p:cNvPr>
          <p:cNvSpPr>
            <a:spLocks noGrp="1"/>
          </p:cNvSpPr>
          <p:nvPr>
            <p:ph type="title"/>
          </p:nvPr>
        </p:nvSpPr>
        <p:spPr/>
        <p:txBody>
          <a:bodyPr>
            <a:normAutofit/>
          </a:bodyPr>
          <a:lstStyle/>
          <a:p>
            <a:r>
              <a:rPr lang="en-US" sz="4000" b="1" dirty="0">
                <a:solidFill>
                  <a:srgbClr val="00B050"/>
                </a:solidFill>
                <a:latin typeface="Bahnschrift Condensed" panose="020B0502040204020203" pitchFamily="34" charset="0"/>
              </a:rPr>
              <a:t>ThANK YOU</a:t>
            </a:r>
          </a:p>
        </p:txBody>
      </p:sp>
    </p:spTree>
    <p:extLst>
      <p:ext uri="{BB962C8B-B14F-4D97-AF65-F5344CB8AC3E}">
        <p14:creationId xmlns:p14="http://schemas.microsoft.com/office/powerpoint/2010/main" val="165667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F1F9-482E-44D3-A633-2BCF8D3E29A2}"/>
              </a:ext>
            </a:extLst>
          </p:cNvPr>
          <p:cNvSpPr>
            <a:spLocks noGrp="1"/>
          </p:cNvSpPr>
          <p:nvPr>
            <p:ph type="title"/>
          </p:nvPr>
        </p:nvSpPr>
        <p:spPr>
          <a:xfrm>
            <a:off x="1849348" y="200346"/>
            <a:ext cx="7875210" cy="1475318"/>
          </a:xfrm>
        </p:spPr>
        <p:txBody>
          <a:bodyPr>
            <a:noAutofit/>
          </a:bodyPr>
          <a:lstStyle/>
          <a:p>
            <a:r>
              <a:rPr lang="en-US" b="1" dirty="0">
                <a:solidFill>
                  <a:srgbClr val="00B050"/>
                </a:solidFill>
              </a:rPr>
              <a:t>Carbon Capture &amp; CO2 EOR Steering Committee Organization (CCEOR SC)</a:t>
            </a:r>
          </a:p>
        </p:txBody>
      </p:sp>
      <p:graphicFrame>
        <p:nvGraphicFramePr>
          <p:cNvPr id="4" name="Content Placeholder 3">
            <a:extLst>
              <a:ext uri="{FF2B5EF4-FFF2-40B4-BE49-F238E27FC236}">
                <a16:creationId xmlns:a16="http://schemas.microsoft.com/office/drawing/2014/main" id="{370EC6A4-ED96-4669-9D90-9608796B8CFC}"/>
              </a:ext>
            </a:extLst>
          </p:cNvPr>
          <p:cNvGraphicFramePr>
            <a:graphicFrameLocks noGrp="1"/>
          </p:cNvGraphicFramePr>
          <p:nvPr>
            <p:ph idx="1"/>
            <p:extLst>
              <p:ext uri="{D42A27DB-BD31-4B8C-83A1-F6EECF244321}">
                <p14:modId xmlns:p14="http://schemas.microsoft.com/office/powerpoint/2010/main" val="3493907064"/>
              </p:ext>
            </p:extLst>
          </p:nvPr>
        </p:nvGraphicFramePr>
        <p:xfrm>
          <a:off x="1017142" y="1787703"/>
          <a:ext cx="10859783" cy="4972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F968D7A-DD23-431D-8334-F06D8BE90A0A}"/>
              </a:ext>
            </a:extLst>
          </p:cNvPr>
          <p:cNvPicPr>
            <a:picLocks noChangeAspect="1"/>
          </p:cNvPicPr>
          <p:nvPr/>
        </p:nvPicPr>
        <p:blipFill>
          <a:blip r:embed="rId7"/>
          <a:stretch>
            <a:fillRect/>
          </a:stretch>
        </p:blipFill>
        <p:spPr>
          <a:xfrm>
            <a:off x="9921969" y="88307"/>
            <a:ext cx="2048709" cy="517868"/>
          </a:xfrm>
          <a:prstGeom prst="rect">
            <a:avLst/>
          </a:prstGeom>
        </p:spPr>
      </p:pic>
    </p:spTree>
    <p:extLst>
      <p:ext uri="{BB962C8B-B14F-4D97-AF65-F5344CB8AC3E}">
        <p14:creationId xmlns:p14="http://schemas.microsoft.com/office/powerpoint/2010/main" val="391820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B63-AC4C-4711-97BD-69657AAD61B2}"/>
              </a:ext>
            </a:extLst>
          </p:cNvPr>
          <p:cNvSpPr>
            <a:spLocks noGrp="1"/>
          </p:cNvSpPr>
          <p:nvPr>
            <p:ph type="title"/>
          </p:nvPr>
        </p:nvSpPr>
        <p:spPr>
          <a:xfrm>
            <a:off x="2087790" y="841402"/>
            <a:ext cx="7729728" cy="1188720"/>
          </a:xfrm>
        </p:spPr>
        <p:txBody>
          <a:bodyPr>
            <a:normAutofit/>
          </a:bodyPr>
          <a:lstStyle/>
          <a:p>
            <a:r>
              <a:rPr lang="en-US" b="1" dirty="0">
                <a:solidFill>
                  <a:srgbClr val="00B050"/>
                </a:solidFill>
              </a:rPr>
              <a:t>Timeline of the CCS draft policy &amp; guidelines creation</a:t>
            </a:r>
          </a:p>
        </p:txBody>
      </p:sp>
      <p:graphicFrame>
        <p:nvGraphicFramePr>
          <p:cNvPr id="4" name="Content Placeholder 3">
            <a:extLst>
              <a:ext uri="{FF2B5EF4-FFF2-40B4-BE49-F238E27FC236}">
                <a16:creationId xmlns:a16="http://schemas.microsoft.com/office/drawing/2014/main" id="{347A880B-F4C5-494E-A47D-B79ECB6E14A4}"/>
              </a:ext>
            </a:extLst>
          </p:cNvPr>
          <p:cNvGraphicFramePr>
            <a:graphicFrameLocks noGrp="1"/>
          </p:cNvGraphicFramePr>
          <p:nvPr>
            <p:ph idx="1"/>
            <p:extLst>
              <p:ext uri="{D42A27DB-BD31-4B8C-83A1-F6EECF244321}">
                <p14:modId xmlns:p14="http://schemas.microsoft.com/office/powerpoint/2010/main" val="785650702"/>
              </p:ext>
            </p:extLst>
          </p:nvPr>
        </p:nvGraphicFramePr>
        <p:xfrm>
          <a:off x="325926" y="1435762"/>
          <a:ext cx="11253456" cy="5011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909D7B1-E1C7-48D8-8E53-B8D68FC06F16}"/>
              </a:ext>
            </a:extLst>
          </p:cNvPr>
          <p:cNvPicPr>
            <a:picLocks noChangeAspect="1"/>
          </p:cNvPicPr>
          <p:nvPr/>
        </p:nvPicPr>
        <p:blipFill>
          <a:blip r:embed="rId7"/>
          <a:stretch>
            <a:fillRect/>
          </a:stretch>
        </p:blipFill>
        <p:spPr>
          <a:xfrm>
            <a:off x="9957770" y="1"/>
            <a:ext cx="2234230" cy="565078"/>
          </a:xfrm>
          <a:prstGeom prst="rect">
            <a:avLst/>
          </a:prstGeom>
        </p:spPr>
      </p:pic>
    </p:spTree>
    <p:extLst>
      <p:ext uri="{BB962C8B-B14F-4D97-AF65-F5344CB8AC3E}">
        <p14:creationId xmlns:p14="http://schemas.microsoft.com/office/powerpoint/2010/main" val="316756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A182-896D-431F-A5D1-B16ED34894DD}"/>
              </a:ext>
            </a:extLst>
          </p:cNvPr>
          <p:cNvSpPr>
            <a:spLocks noGrp="1"/>
          </p:cNvSpPr>
          <p:nvPr>
            <p:ph type="title"/>
          </p:nvPr>
        </p:nvSpPr>
        <p:spPr>
          <a:xfrm>
            <a:off x="1339036" y="221652"/>
            <a:ext cx="7729728" cy="1188720"/>
          </a:xfrm>
        </p:spPr>
        <p:txBody>
          <a:bodyPr>
            <a:normAutofit/>
          </a:bodyPr>
          <a:lstStyle/>
          <a:p>
            <a:r>
              <a:rPr lang="en-US" b="1" dirty="0">
                <a:solidFill>
                  <a:srgbClr val="00B050"/>
                </a:solidFill>
              </a:rPr>
              <a:t>Main Elements of Draft Policy</a:t>
            </a:r>
          </a:p>
        </p:txBody>
      </p:sp>
      <p:sp>
        <p:nvSpPr>
          <p:cNvPr id="3" name="Content Placeholder 2">
            <a:extLst>
              <a:ext uri="{FF2B5EF4-FFF2-40B4-BE49-F238E27FC236}">
                <a16:creationId xmlns:a16="http://schemas.microsoft.com/office/drawing/2014/main" id="{A44E721F-964A-4EF7-9E54-B0D7D3DA28EC}"/>
              </a:ext>
            </a:extLst>
          </p:cNvPr>
          <p:cNvSpPr>
            <a:spLocks noGrp="1"/>
          </p:cNvSpPr>
          <p:nvPr>
            <p:ph idx="1"/>
          </p:nvPr>
        </p:nvSpPr>
        <p:spPr>
          <a:xfrm>
            <a:off x="195943" y="1649187"/>
            <a:ext cx="6042811" cy="5208814"/>
          </a:xfrm>
        </p:spPr>
        <p:txBody>
          <a:bodyPr>
            <a:normAutofit/>
          </a:bodyPr>
          <a:lstStyle/>
          <a:p>
            <a:pPr marL="457200" indent="-457200">
              <a:buFont typeface="+mj-lt"/>
              <a:buAutoNum type="arabicPeriod"/>
            </a:pPr>
            <a:r>
              <a:rPr lang="en-US" sz="2400" dirty="0"/>
              <a:t>Policy Context – Paris Agreement, T&amp;T’s NDC goals</a:t>
            </a:r>
          </a:p>
          <a:p>
            <a:pPr marL="457200" indent="-457200">
              <a:buFont typeface="+mj-lt"/>
              <a:buAutoNum type="arabicPeriod"/>
            </a:pPr>
            <a:r>
              <a:rPr lang="en-US" sz="2400" dirty="0"/>
              <a:t>Proposed Process for CCS Projects </a:t>
            </a:r>
          </a:p>
          <a:p>
            <a:pPr marL="457200" indent="-457200">
              <a:buFont typeface="+mj-lt"/>
              <a:buAutoNum type="arabicPeriod"/>
            </a:pPr>
            <a:r>
              <a:rPr lang="en-US" sz="2400" dirty="0"/>
              <a:t>Drafting Instructions  -  </a:t>
            </a:r>
            <a:r>
              <a:rPr lang="en-US" sz="2200" dirty="0"/>
              <a:t>includes definitions and outline of Legislation</a:t>
            </a:r>
          </a:p>
          <a:p>
            <a:pPr marL="457200" indent="-457200">
              <a:buFont typeface="+mj-lt"/>
              <a:buAutoNum type="arabicPeriod"/>
            </a:pPr>
            <a:r>
              <a:rPr lang="en-US" sz="2400" dirty="0"/>
              <a:t>Requirements to Bring New Legislation Onstream</a:t>
            </a:r>
          </a:p>
          <a:p>
            <a:pPr lvl="1"/>
            <a:r>
              <a:rPr lang="en-US" sz="2200" dirty="0"/>
              <a:t>Amendments to other Legislation – Green Fund regulations, EM Act</a:t>
            </a:r>
          </a:p>
          <a:p>
            <a:pPr marL="0" indent="0">
              <a:buNone/>
            </a:pPr>
            <a:endParaRPr lang="en-US" sz="2400" dirty="0"/>
          </a:p>
        </p:txBody>
      </p:sp>
      <p:pic>
        <p:nvPicPr>
          <p:cNvPr id="4" name="Picture 3">
            <a:extLst>
              <a:ext uri="{FF2B5EF4-FFF2-40B4-BE49-F238E27FC236}">
                <a16:creationId xmlns:a16="http://schemas.microsoft.com/office/drawing/2014/main" id="{A060BB02-EFDB-4D2E-9195-2E77E5C5F659}"/>
              </a:ext>
            </a:extLst>
          </p:cNvPr>
          <p:cNvPicPr>
            <a:picLocks noChangeAspect="1"/>
          </p:cNvPicPr>
          <p:nvPr/>
        </p:nvPicPr>
        <p:blipFill>
          <a:blip r:embed="rId2"/>
          <a:stretch>
            <a:fillRect/>
          </a:stretch>
        </p:blipFill>
        <p:spPr>
          <a:xfrm>
            <a:off x="9998392" y="1"/>
            <a:ext cx="2193608" cy="554804"/>
          </a:xfrm>
          <a:prstGeom prst="rect">
            <a:avLst/>
          </a:prstGeom>
        </p:spPr>
      </p:pic>
      <p:graphicFrame>
        <p:nvGraphicFramePr>
          <p:cNvPr id="6" name="Diagram 5">
            <a:extLst>
              <a:ext uri="{FF2B5EF4-FFF2-40B4-BE49-F238E27FC236}">
                <a16:creationId xmlns:a16="http://schemas.microsoft.com/office/drawing/2014/main" id="{6D5AB64C-E6B2-5A31-FBAE-0010E4A90392}"/>
              </a:ext>
            </a:extLst>
          </p:cNvPr>
          <p:cNvGraphicFramePr/>
          <p:nvPr>
            <p:extLst>
              <p:ext uri="{D42A27DB-BD31-4B8C-83A1-F6EECF244321}">
                <p14:modId xmlns:p14="http://schemas.microsoft.com/office/powerpoint/2010/main" val="3279199806"/>
              </p:ext>
            </p:extLst>
          </p:nvPr>
        </p:nvGraphicFramePr>
        <p:xfrm>
          <a:off x="6389226" y="1803632"/>
          <a:ext cx="5694744" cy="4888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5BFEDB8-F98F-5AB4-3431-6161420E3B97}"/>
              </a:ext>
            </a:extLst>
          </p:cNvPr>
          <p:cNvSpPr txBox="1"/>
          <p:nvPr/>
        </p:nvSpPr>
        <p:spPr>
          <a:xfrm>
            <a:off x="7422716" y="1422336"/>
            <a:ext cx="3508974" cy="369332"/>
          </a:xfrm>
          <a:prstGeom prst="rect">
            <a:avLst/>
          </a:prstGeom>
          <a:noFill/>
        </p:spPr>
        <p:txBody>
          <a:bodyPr wrap="none" rtlCol="0">
            <a:spAutoFit/>
          </a:bodyPr>
          <a:lstStyle/>
          <a:p>
            <a:r>
              <a:rPr lang="en-US" sz="1800" dirty="0"/>
              <a:t>Proposed Process for CCS Projects</a:t>
            </a:r>
            <a:endParaRPr lang="en-US" dirty="0"/>
          </a:p>
        </p:txBody>
      </p:sp>
    </p:spTree>
    <p:extLst>
      <p:ext uri="{BB962C8B-B14F-4D97-AF65-F5344CB8AC3E}">
        <p14:creationId xmlns:p14="http://schemas.microsoft.com/office/powerpoint/2010/main" val="21823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464C-7E51-41BF-80B5-DAEEC546769D}"/>
              </a:ext>
            </a:extLst>
          </p:cNvPr>
          <p:cNvSpPr>
            <a:spLocks noGrp="1"/>
          </p:cNvSpPr>
          <p:nvPr>
            <p:ph type="title"/>
          </p:nvPr>
        </p:nvSpPr>
        <p:spPr/>
        <p:txBody>
          <a:bodyPr/>
          <a:lstStyle/>
          <a:p>
            <a:r>
              <a:rPr lang="en-US" b="1" dirty="0">
                <a:solidFill>
                  <a:srgbClr val="00B050"/>
                </a:solidFill>
              </a:rPr>
              <a:t>Draft policy subsidiary guidelines/regulations</a:t>
            </a:r>
          </a:p>
        </p:txBody>
      </p:sp>
      <p:graphicFrame>
        <p:nvGraphicFramePr>
          <p:cNvPr id="4" name="Content Placeholder 3">
            <a:extLst>
              <a:ext uri="{FF2B5EF4-FFF2-40B4-BE49-F238E27FC236}">
                <a16:creationId xmlns:a16="http://schemas.microsoft.com/office/drawing/2014/main" id="{A0B66C1B-BCCB-468F-87DC-817B7BD453D7}"/>
              </a:ext>
            </a:extLst>
          </p:cNvPr>
          <p:cNvGraphicFramePr>
            <a:graphicFrameLocks noGrp="1"/>
          </p:cNvGraphicFramePr>
          <p:nvPr>
            <p:ph idx="1"/>
          </p:nvPr>
        </p:nvGraphicFramePr>
        <p:xfrm>
          <a:off x="356371" y="258410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6A3A63F-2C34-4BA3-81C9-72C161648C80}"/>
              </a:ext>
            </a:extLst>
          </p:cNvPr>
          <p:cNvGraphicFramePr/>
          <p:nvPr/>
        </p:nvGraphicFramePr>
        <p:xfrm>
          <a:off x="8673220" y="2153412"/>
          <a:ext cx="3231080" cy="39357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29322A46-FA4E-419D-A1C9-57634CA91BEE}"/>
              </a:ext>
            </a:extLst>
          </p:cNvPr>
          <p:cNvPicPr>
            <a:picLocks noChangeAspect="1"/>
          </p:cNvPicPr>
          <p:nvPr/>
        </p:nvPicPr>
        <p:blipFill>
          <a:blip r:embed="rId12"/>
          <a:stretch>
            <a:fillRect/>
          </a:stretch>
        </p:blipFill>
        <p:spPr>
          <a:xfrm>
            <a:off x="9950453" y="1"/>
            <a:ext cx="2241546" cy="566928"/>
          </a:xfrm>
          <a:prstGeom prst="rect">
            <a:avLst/>
          </a:prstGeom>
        </p:spPr>
      </p:pic>
    </p:spTree>
    <p:extLst>
      <p:ext uri="{BB962C8B-B14F-4D97-AF65-F5344CB8AC3E}">
        <p14:creationId xmlns:p14="http://schemas.microsoft.com/office/powerpoint/2010/main" val="404767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9C14-FA5B-42E1-A8C4-646FC1775965}"/>
              </a:ext>
            </a:extLst>
          </p:cNvPr>
          <p:cNvSpPr>
            <a:spLocks noGrp="1"/>
          </p:cNvSpPr>
          <p:nvPr>
            <p:ph type="title"/>
          </p:nvPr>
        </p:nvSpPr>
        <p:spPr/>
        <p:txBody>
          <a:bodyPr>
            <a:normAutofit/>
          </a:bodyPr>
          <a:lstStyle/>
          <a:p>
            <a:r>
              <a:rPr lang="en-US" b="1" dirty="0">
                <a:solidFill>
                  <a:srgbClr val="00B050"/>
                </a:solidFill>
              </a:rPr>
              <a:t>Amendments between draft policies</a:t>
            </a:r>
          </a:p>
        </p:txBody>
      </p:sp>
      <p:graphicFrame>
        <p:nvGraphicFramePr>
          <p:cNvPr id="5" name="Content Placeholder 4">
            <a:extLst>
              <a:ext uri="{FF2B5EF4-FFF2-40B4-BE49-F238E27FC236}">
                <a16:creationId xmlns:a16="http://schemas.microsoft.com/office/drawing/2014/main" id="{3C36F89C-EC17-4918-AB76-3DC6FA08BC75}"/>
              </a:ext>
            </a:extLst>
          </p:cNvPr>
          <p:cNvGraphicFramePr>
            <a:graphicFrameLocks noGrp="1"/>
          </p:cNvGraphicFramePr>
          <p:nvPr>
            <p:ph idx="1"/>
          </p:nvPr>
        </p:nvGraphicFramePr>
        <p:xfrm>
          <a:off x="1702051" y="2638424"/>
          <a:ext cx="9171161" cy="411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8E3D27B-A929-432D-A410-77B9284C90BD}"/>
              </a:ext>
            </a:extLst>
          </p:cNvPr>
          <p:cNvPicPr>
            <a:picLocks noChangeAspect="1"/>
          </p:cNvPicPr>
          <p:nvPr/>
        </p:nvPicPr>
        <p:blipFill>
          <a:blip r:embed="rId7"/>
          <a:stretch>
            <a:fillRect/>
          </a:stretch>
        </p:blipFill>
        <p:spPr>
          <a:xfrm>
            <a:off x="9848088" y="0"/>
            <a:ext cx="2233191" cy="564815"/>
          </a:xfrm>
          <a:prstGeom prst="rect">
            <a:avLst/>
          </a:prstGeom>
        </p:spPr>
      </p:pic>
    </p:spTree>
    <p:extLst>
      <p:ext uri="{BB962C8B-B14F-4D97-AF65-F5344CB8AC3E}">
        <p14:creationId xmlns:p14="http://schemas.microsoft.com/office/powerpoint/2010/main" val="360427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934D-FDB1-6530-FD4F-39137179D4BF}"/>
              </a:ext>
            </a:extLst>
          </p:cNvPr>
          <p:cNvSpPr>
            <a:spLocks noGrp="1"/>
          </p:cNvSpPr>
          <p:nvPr>
            <p:ph type="title"/>
          </p:nvPr>
        </p:nvSpPr>
        <p:spPr>
          <a:xfrm>
            <a:off x="1600200" y="2386744"/>
            <a:ext cx="9709484" cy="1645920"/>
          </a:xfrm>
        </p:spPr>
        <p:txBody>
          <a:bodyPr>
            <a:normAutofit fontScale="90000"/>
          </a:bodyPr>
          <a:lstStyle/>
          <a:p>
            <a:r>
              <a:rPr lang="en-US" b="1" dirty="0">
                <a:solidFill>
                  <a:srgbClr val="00B050"/>
                </a:solidFill>
              </a:rPr>
              <a:t>Feedback from draft policy 2</a:t>
            </a:r>
            <a:r>
              <a:rPr lang="en-US" b="1" baseline="30000" dirty="0">
                <a:solidFill>
                  <a:srgbClr val="00B050"/>
                </a:solidFill>
              </a:rPr>
              <a:t>nd</a:t>
            </a:r>
            <a:r>
              <a:rPr lang="en-US" b="1" dirty="0">
                <a:solidFill>
                  <a:srgbClr val="00B050"/>
                </a:solidFill>
              </a:rPr>
              <a:t> stakeholder consultation</a:t>
            </a:r>
          </a:p>
        </p:txBody>
      </p:sp>
      <p:pic>
        <p:nvPicPr>
          <p:cNvPr id="3" name="Picture 2">
            <a:extLst>
              <a:ext uri="{FF2B5EF4-FFF2-40B4-BE49-F238E27FC236}">
                <a16:creationId xmlns:a16="http://schemas.microsoft.com/office/drawing/2014/main" id="{E93B1782-ABDC-4C76-8661-AF989CDE0598}"/>
              </a:ext>
            </a:extLst>
          </p:cNvPr>
          <p:cNvPicPr>
            <a:picLocks noChangeAspect="1"/>
          </p:cNvPicPr>
          <p:nvPr/>
        </p:nvPicPr>
        <p:blipFill>
          <a:blip r:embed="rId2"/>
          <a:stretch>
            <a:fillRect/>
          </a:stretch>
        </p:blipFill>
        <p:spPr>
          <a:xfrm>
            <a:off x="9957770" y="1"/>
            <a:ext cx="2234230" cy="565078"/>
          </a:xfrm>
          <a:prstGeom prst="rect">
            <a:avLst/>
          </a:prstGeom>
        </p:spPr>
      </p:pic>
    </p:spTree>
    <p:extLst>
      <p:ext uri="{BB962C8B-B14F-4D97-AF65-F5344CB8AC3E}">
        <p14:creationId xmlns:p14="http://schemas.microsoft.com/office/powerpoint/2010/main" val="170634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3D19D8-CBB2-424F-A3D2-D2F2EA3EE25C}"/>
              </a:ext>
            </a:extLst>
          </p:cNvPr>
          <p:cNvSpPr>
            <a:spLocks noGrp="1"/>
          </p:cNvSpPr>
          <p:nvPr>
            <p:ph type="body" idx="1"/>
          </p:nvPr>
        </p:nvSpPr>
        <p:spPr/>
        <p:txBody>
          <a:bodyPr/>
          <a:lstStyle/>
          <a:p>
            <a:r>
              <a:rPr lang="en-US" b="1" dirty="0"/>
              <a:t>Existing Policy  Clause:</a:t>
            </a:r>
          </a:p>
          <a:p>
            <a:endParaRPr lang="en-US" dirty="0"/>
          </a:p>
        </p:txBody>
      </p:sp>
      <p:sp>
        <p:nvSpPr>
          <p:cNvPr id="3" name="Content Placeholder 2">
            <a:extLst>
              <a:ext uri="{FF2B5EF4-FFF2-40B4-BE49-F238E27FC236}">
                <a16:creationId xmlns:a16="http://schemas.microsoft.com/office/drawing/2014/main" id="{65220065-C167-73A4-7568-507321A97EE0}"/>
              </a:ext>
            </a:extLst>
          </p:cNvPr>
          <p:cNvSpPr>
            <a:spLocks noGrp="1"/>
          </p:cNvSpPr>
          <p:nvPr>
            <p:ph sz="half" idx="2"/>
          </p:nvPr>
        </p:nvSpPr>
        <p:spPr>
          <a:xfrm>
            <a:off x="1397285" y="2850104"/>
            <a:ext cx="4582275" cy="3708970"/>
          </a:xfrm>
        </p:spPr>
        <p:txBody>
          <a:bodyPr>
            <a:normAutofit lnSpcReduction="10000"/>
          </a:bodyPr>
          <a:lstStyle/>
          <a:p>
            <a:pPr>
              <a:lnSpc>
                <a:spcPct val="90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This clause outlines the approval process for the CCS project, from the application for an exploration licence to the transfer of ownership and obligations under a storage permit from the Operator to the Government. Feedback on Clause 6.2 highlighted the need for:</a:t>
            </a:r>
            <a:endParaRPr lang="en-TT"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1500" dirty="0"/>
          </a:p>
        </p:txBody>
      </p:sp>
      <p:sp>
        <p:nvSpPr>
          <p:cNvPr id="6" name="Content Placeholder 5">
            <a:extLst>
              <a:ext uri="{FF2B5EF4-FFF2-40B4-BE49-F238E27FC236}">
                <a16:creationId xmlns:a16="http://schemas.microsoft.com/office/drawing/2014/main" id="{E7E68BF7-7703-4BCC-BACE-37B659E93B14}"/>
              </a:ext>
            </a:extLst>
          </p:cNvPr>
          <p:cNvSpPr>
            <a:spLocks noGrp="1"/>
          </p:cNvSpPr>
          <p:nvPr>
            <p:ph sz="quarter" idx="4"/>
          </p:nvPr>
        </p:nvSpPr>
        <p:spPr>
          <a:xfrm>
            <a:off x="6212439" y="2866490"/>
            <a:ext cx="4582275" cy="3026818"/>
          </a:xfrm>
        </p:spPr>
        <p:txBody>
          <a:bodyPr>
            <a:normAutofit lnSpcReduction="10000"/>
          </a:bodyPr>
          <a:lstStyle/>
          <a:p>
            <a:pPr marL="342900" lvl="0" indent="-342900">
              <a:lnSpc>
                <a:spcPct val="90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More detailed steps in the application process;</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Inclusion of a time frame for the exploration licence and storage permit;</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Clarification of stakeholder roles and responsibilities;</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Criteria for approval of licences and permits; and</a:t>
            </a:r>
            <a:endParaRPr lang="en-TT"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Process for appeals or disputes if applications are denied</a:t>
            </a:r>
            <a:endParaRPr lang="en-TT"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3D763612-480F-4F94-AE12-3D8C1A53AA3D}"/>
              </a:ext>
            </a:extLst>
          </p:cNvPr>
          <p:cNvSpPr>
            <a:spLocks noGrp="1"/>
          </p:cNvSpPr>
          <p:nvPr>
            <p:ph type="body" sz="quarter" idx="13"/>
          </p:nvPr>
        </p:nvSpPr>
        <p:spPr/>
        <p:txBody>
          <a:bodyPr/>
          <a:lstStyle/>
          <a:p>
            <a:r>
              <a:rPr lang="en-US" b="1" dirty="0"/>
              <a:t>Feedback on Clause</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TT"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64A84FEE-C27B-BDE8-A315-EFA9F7C07313}"/>
              </a:ext>
            </a:extLst>
          </p:cNvPr>
          <p:cNvSpPr>
            <a:spLocks noGrp="1"/>
          </p:cNvSpPr>
          <p:nvPr>
            <p:ph type="title"/>
          </p:nvPr>
        </p:nvSpPr>
        <p:spPr/>
        <p:txBody>
          <a:bodyPr>
            <a:normAutofit/>
          </a:bodyPr>
          <a:lstStyle/>
          <a:p>
            <a:r>
              <a:rPr lang="en-TT" b="1" dirty="0">
                <a:solidFill>
                  <a:srgbClr val="00B050"/>
                </a:solidFill>
              </a:rPr>
              <a:t>Clause 6.2 - Obtaining Approval for CCS project </a:t>
            </a:r>
            <a:endParaRPr lang="en-US" b="1" dirty="0">
              <a:solidFill>
                <a:srgbClr val="00B050"/>
              </a:solidFill>
            </a:endParaRPr>
          </a:p>
        </p:txBody>
      </p:sp>
      <p:pic>
        <p:nvPicPr>
          <p:cNvPr id="5" name="Graphic 4" descr="CheckList outline">
            <a:extLst>
              <a:ext uri="{FF2B5EF4-FFF2-40B4-BE49-F238E27FC236}">
                <a16:creationId xmlns:a16="http://schemas.microsoft.com/office/drawing/2014/main" id="{BF4B0421-A16E-C6C3-3A5C-B08FD9339E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5982" y="3154719"/>
            <a:ext cx="3267156" cy="3267156"/>
          </a:xfrm>
          <a:prstGeom prst="rect">
            <a:avLst/>
          </a:prstGeom>
        </p:spPr>
      </p:pic>
      <p:pic>
        <p:nvPicPr>
          <p:cNvPr id="7" name="Picture 6">
            <a:extLst>
              <a:ext uri="{FF2B5EF4-FFF2-40B4-BE49-F238E27FC236}">
                <a16:creationId xmlns:a16="http://schemas.microsoft.com/office/drawing/2014/main" id="{72FC9CFC-F4B9-488E-BC66-CBF4EC7D5DB6}"/>
              </a:ext>
            </a:extLst>
          </p:cNvPr>
          <p:cNvPicPr>
            <a:picLocks noChangeAspect="1"/>
          </p:cNvPicPr>
          <p:nvPr/>
        </p:nvPicPr>
        <p:blipFill>
          <a:blip r:embed="rId4"/>
          <a:stretch>
            <a:fillRect/>
          </a:stretch>
        </p:blipFill>
        <p:spPr>
          <a:xfrm>
            <a:off x="9957770" y="1"/>
            <a:ext cx="2234230" cy="565078"/>
          </a:xfrm>
          <a:prstGeom prst="rect">
            <a:avLst/>
          </a:prstGeom>
        </p:spPr>
      </p:pic>
    </p:spTree>
    <p:extLst>
      <p:ext uri="{BB962C8B-B14F-4D97-AF65-F5344CB8AC3E}">
        <p14:creationId xmlns:p14="http://schemas.microsoft.com/office/powerpoint/2010/main" val="183021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13B5ED-A93A-4FAA-93A8-09F1E723983F}"/>
              </a:ext>
            </a:extLst>
          </p:cNvPr>
          <p:cNvSpPr>
            <a:spLocks noGrp="1"/>
          </p:cNvSpPr>
          <p:nvPr>
            <p:ph type="body" idx="1"/>
          </p:nvPr>
        </p:nvSpPr>
        <p:spPr>
          <a:xfrm>
            <a:off x="1374169" y="2724913"/>
            <a:ext cx="4270248" cy="704087"/>
          </a:xfrm>
        </p:spPr>
        <p:txBody>
          <a:bodyPr/>
          <a:lstStyle/>
          <a:p>
            <a:r>
              <a:rPr lang="en-US" b="1" dirty="0"/>
              <a:t>Existing Policy  Clause</a:t>
            </a:r>
          </a:p>
          <a:p>
            <a:endParaRPr lang="en-US" dirty="0"/>
          </a:p>
        </p:txBody>
      </p:sp>
      <p:sp>
        <p:nvSpPr>
          <p:cNvPr id="3" name="Content Placeholder 2">
            <a:extLst>
              <a:ext uri="{FF2B5EF4-FFF2-40B4-BE49-F238E27FC236}">
                <a16:creationId xmlns:a16="http://schemas.microsoft.com/office/drawing/2014/main" id="{235B5013-48C3-46C1-A7A7-FA702CC17DAF}"/>
              </a:ext>
            </a:extLst>
          </p:cNvPr>
          <p:cNvSpPr>
            <a:spLocks noGrp="1"/>
          </p:cNvSpPr>
          <p:nvPr>
            <p:ph sz="half" idx="2"/>
          </p:nvPr>
        </p:nvSpPr>
        <p:spPr/>
        <p:txBody>
          <a:bodyPr>
            <a:normAutofit fontScale="92500" lnSpcReduction="10000"/>
          </a:bodyPr>
          <a:lstStyle/>
          <a:p>
            <a:pPr marL="0" indent="0">
              <a:lnSpc>
                <a:spcPct val="90000"/>
              </a:lnSpc>
              <a:spcAft>
                <a:spcPts val="800"/>
              </a:spcAft>
              <a:buNone/>
            </a:pPr>
            <a:r>
              <a:rPr lang="en-US" sz="2100" dirty="0">
                <a:latin typeface="Times New Roman" panose="02020603050405020304" pitchFamily="18" charset="0"/>
                <a:ea typeface="Calibri" panose="020F0502020204030204" pitchFamily="34" charset="0"/>
                <a:cs typeface="Times New Roman" panose="02020603050405020304" pitchFamily="18" charset="0"/>
              </a:rPr>
              <a:t>Clause 6.3 provides for the establishment of a per project fund financed by the Operator but controlled and administered by the Minister for remedial works and on-going monitoring of the CCS storage site post-decommissioning. </a:t>
            </a:r>
          </a:p>
          <a:p>
            <a:pPr marL="0" indent="0">
              <a:buNone/>
            </a:pPr>
            <a:endParaRPr lang="en-US" dirty="0"/>
          </a:p>
        </p:txBody>
      </p:sp>
      <p:sp>
        <p:nvSpPr>
          <p:cNvPr id="4" name="Content Placeholder 3">
            <a:extLst>
              <a:ext uri="{FF2B5EF4-FFF2-40B4-BE49-F238E27FC236}">
                <a16:creationId xmlns:a16="http://schemas.microsoft.com/office/drawing/2014/main" id="{3A62C8F5-8822-449F-9C82-AE0A6FCC2519}"/>
              </a:ext>
            </a:extLst>
          </p:cNvPr>
          <p:cNvSpPr>
            <a:spLocks noGrp="1"/>
          </p:cNvSpPr>
          <p:nvPr>
            <p:ph sz="quarter" idx="4"/>
          </p:nvPr>
        </p:nvSpPr>
        <p:spPr>
          <a:xfrm>
            <a:off x="6338316" y="3143249"/>
            <a:ext cx="4747500" cy="3565775"/>
          </a:xfrm>
        </p:spPr>
        <p:txBody>
          <a:bodyPr>
            <a:normAutofit fontScale="92500" lnSpcReduction="10000"/>
          </a:bodyPr>
          <a:lstStyle/>
          <a:p>
            <a:pPr marL="342900" lvl="0" indent="-342900">
              <a:lnSpc>
                <a:spcPct val="90000"/>
              </a:lnSpc>
              <a:buFont typeface="Times New Roman" panose="02020603050405020304" pitchFamily="18"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A cost matrix for contributions to the fund;</a:t>
            </a:r>
            <a:endParaRPr lang="en-TT"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Details on the establishment, monitoring, maintenance and enforcement of the fund;</a:t>
            </a:r>
            <a:endParaRPr lang="en-TT"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Clarification on the scope of a “project”;</a:t>
            </a:r>
            <a:endParaRPr lang="en-TT"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Times New Roman" panose="02020603050405020304" pitchFamily="18"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Clarification on whether the fund will cover costs post-transfer exclusively or post-decommissioning and post-transfer; and</a:t>
            </a:r>
            <a:endParaRPr lang="en-TT"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Times New Roman" panose="02020603050405020304" pitchFamily="18"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Information on fund recoupment in case of leakage, non-compliance or technological changes.</a:t>
            </a:r>
            <a:endParaRPr lang="en-TT" sz="2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ext Placeholder 4">
            <a:extLst>
              <a:ext uri="{FF2B5EF4-FFF2-40B4-BE49-F238E27FC236}">
                <a16:creationId xmlns:a16="http://schemas.microsoft.com/office/drawing/2014/main" id="{1B90A876-28D7-4984-A3B3-1D4B7EF0191F}"/>
              </a:ext>
            </a:extLst>
          </p:cNvPr>
          <p:cNvSpPr>
            <a:spLocks noGrp="1"/>
          </p:cNvSpPr>
          <p:nvPr>
            <p:ph type="body" sz="quarter" idx="13"/>
          </p:nvPr>
        </p:nvSpPr>
        <p:spPr>
          <a:xfrm>
            <a:off x="6338316" y="2724913"/>
            <a:ext cx="4270248" cy="704087"/>
          </a:xfrm>
        </p:spPr>
        <p:txBody>
          <a:bodyPr/>
          <a:lstStyle/>
          <a:p>
            <a:r>
              <a:rPr lang="en-US" b="1" dirty="0"/>
              <a:t>Feedback on Clause</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TT"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86C76AF1-3620-4E60-992D-FB01E7E2DE47}"/>
              </a:ext>
            </a:extLst>
          </p:cNvPr>
          <p:cNvSpPr>
            <a:spLocks noGrp="1"/>
          </p:cNvSpPr>
          <p:nvPr>
            <p:ph type="title"/>
          </p:nvPr>
        </p:nvSpPr>
        <p:spPr>
          <a:xfrm>
            <a:off x="2231136" y="697563"/>
            <a:ext cx="7729728" cy="1188720"/>
          </a:xfrm>
        </p:spPr>
        <p:txBody>
          <a:bodyPr/>
          <a:lstStyle/>
          <a:p>
            <a:r>
              <a:rPr lang="en-US" b="1" dirty="0">
                <a:solidFill>
                  <a:srgbClr val="00B050"/>
                </a:solidFill>
              </a:rPr>
              <a:t>Clause 6.3 – Establishment of a Fund</a:t>
            </a:r>
          </a:p>
        </p:txBody>
      </p:sp>
      <p:pic>
        <p:nvPicPr>
          <p:cNvPr id="7" name="Picture 6">
            <a:extLst>
              <a:ext uri="{FF2B5EF4-FFF2-40B4-BE49-F238E27FC236}">
                <a16:creationId xmlns:a16="http://schemas.microsoft.com/office/drawing/2014/main" id="{5BA62966-6FB7-45E2-902E-463AE39E353F}"/>
              </a:ext>
            </a:extLst>
          </p:cNvPr>
          <p:cNvPicPr>
            <a:picLocks noChangeAspect="1"/>
          </p:cNvPicPr>
          <p:nvPr/>
        </p:nvPicPr>
        <p:blipFill>
          <a:blip r:embed="rId2"/>
          <a:stretch>
            <a:fillRect/>
          </a:stretch>
        </p:blipFill>
        <p:spPr>
          <a:xfrm>
            <a:off x="9957770" y="1"/>
            <a:ext cx="2234230" cy="565078"/>
          </a:xfrm>
          <a:prstGeom prst="rect">
            <a:avLst/>
          </a:prstGeom>
        </p:spPr>
      </p:pic>
      <p:pic>
        <p:nvPicPr>
          <p:cNvPr id="8" name="Graphic 7" descr="Dollar with solid fill">
            <a:extLst>
              <a:ext uri="{FF2B5EF4-FFF2-40B4-BE49-F238E27FC236}">
                <a16:creationId xmlns:a16="http://schemas.microsoft.com/office/drawing/2014/main" id="{314877FC-FAE6-4330-9606-60282ED89A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9831" y="2419564"/>
            <a:ext cx="4438436" cy="4438436"/>
          </a:xfrm>
          <a:prstGeom prst="rect">
            <a:avLst/>
          </a:prstGeom>
        </p:spPr>
      </p:pic>
    </p:spTree>
    <p:extLst>
      <p:ext uri="{BB962C8B-B14F-4D97-AF65-F5344CB8AC3E}">
        <p14:creationId xmlns:p14="http://schemas.microsoft.com/office/powerpoint/2010/main" val="358576913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1387</Words>
  <Application>Microsoft Macintosh PowerPoint</Application>
  <PresentationFormat>Widescreen</PresentationFormat>
  <Paragraphs>140</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Bahnschrift Condensed</vt:lpstr>
      <vt:lpstr>Bahnschrift SemiCondensed</vt:lpstr>
      <vt:lpstr>Calibri</vt:lpstr>
      <vt:lpstr>Gill Sans MT</vt:lpstr>
      <vt:lpstr>Times New Roman</vt:lpstr>
      <vt:lpstr>Parcel</vt:lpstr>
      <vt:lpstr>cARBON CAPTURE, UTILISATION &amp; STORAGE  Policy, legal, legislation    Penelope Bradshaw –Niles Permanent Secretary, Ministry of Energy and Energy Industries</vt:lpstr>
      <vt:lpstr>Carbon Capture &amp; CO2 EOR Steering Committee Organization (CCEOR SC)</vt:lpstr>
      <vt:lpstr>Timeline of the CCS draft policy &amp; guidelines creation</vt:lpstr>
      <vt:lpstr>Main Elements of Draft Policy</vt:lpstr>
      <vt:lpstr>Draft policy subsidiary guidelines/regulations</vt:lpstr>
      <vt:lpstr>Amendments between draft policies</vt:lpstr>
      <vt:lpstr>Feedback from draft policy 2nd stakeholder consultation</vt:lpstr>
      <vt:lpstr>Clause 6.2 - Obtaining Approval for CCS project </vt:lpstr>
      <vt:lpstr>Clause 6.3 – Establishment of a Fund</vt:lpstr>
      <vt:lpstr>Clause 6.4 – Decommissioning Programme  </vt:lpstr>
      <vt:lpstr>Clause 6.5 – Transfer of ownership </vt:lpstr>
      <vt:lpstr>Clause 7 – Process Outline – CCS Project Flow Chart</vt:lpstr>
      <vt:lpstr>Clause 8.2 – Drafting instructions and definitions </vt:lpstr>
      <vt:lpstr>Lookahead for ccs draft policy &amp; guidelines creation</vt:lpstr>
      <vt:lpstr>Summary feedback and Comparisons to international policy</vt:lpstr>
      <vt:lpstr>International CCS policy trends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Welsh</dc:creator>
  <cp:lastModifiedBy>Tristan Trent</cp:lastModifiedBy>
  <cp:revision>36</cp:revision>
  <dcterms:created xsi:type="dcterms:W3CDTF">2024-09-02T19:23:17Z</dcterms:created>
  <dcterms:modified xsi:type="dcterms:W3CDTF">2024-09-06T18:20:06Z</dcterms:modified>
</cp:coreProperties>
</file>